
<file path=[Content_Types].xml><?xml version="1.0" encoding="utf-8"?>
<Types xmlns="http://schemas.openxmlformats.org/package/2006/content-types">
  <Default Extension="jpeg" ContentType="image/jpeg"/>
  <Default Extension="tiff" ContentType="image/tiff"/>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390" r:id="rId3"/>
    <p:sldId id="478" r:id="rId4"/>
    <p:sldId id="4633" r:id="rId5"/>
    <p:sldId id="4643" r:id="rId6"/>
    <p:sldId id="4644" r:id="rId7"/>
    <p:sldId id="4645" r:id="rId8"/>
    <p:sldId id="4626" r:id="rId9"/>
    <p:sldId id="4646" r:id="rId10"/>
    <p:sldId id="266" r:id="rId11"/>
    <p:sldId id="333" r:id="rId12"/>
    <p:sldId id="651" r:id="rId13"/>
    <p:sldId id="637" r:id="rId14"/>
    <p:sldId id="644" r:id="rId15"/>
    <p:sldId id="645" r:id="rId16"/>
    <p:sldId id="646" r:id="rId17"/>
    <p:sldId id="652" r:id="rId18"/>
    <p:sldId id="294" r:id="rId19"/>
    <p:sldId id="5012" r:id="rId20"/>
    <p:sldId id="5013" r:id="rId21"/>
    <p:sldId id="5014" r:id="rId22"/>
    <p:sldId id="4816" r:id="rId23"/>
    <p:sldId id="425" r:id="rId24"/>
    <p:sldId id="593" r:id="rId25"/>
    <p:sldId id="1155" r:id="rId26"/>
    <p:sldId id="580" r:id="rId27"/>
    <p:sldId id="583" r:id="rId28"/>
    <p:sldId id="582" r:id="rId29"/>
    <p:sldId id="1156" r:id="rId30"/>
    <p:sldId id="4798" r:id="rId31"/>
    <p:sldId id="662" r:id="rId32"/>
    <p:sldId id="268" r:id="rId33"/>
    <p:sldId id="315" r:id="rId35"/>
    <p:sldId id="4799" r:id="rId36"/>
    <p:sldId id="312" r:id="rId37"/>
    <p:sldId id="4817" r:id="rId38"/>
    <p:sldId id="4797" r:id="rId39"/>
    <p:sldId id="696" r:id="rId40"/>
    <p:sldId id="4815" r:id="rId41"/>
    <p:sldId id="4664" r:id="rId42"/>
    <p:sldId id="4653" r:id="rId43"/>
    <p:sldId id="4657" r:id="rId44"/>
    <p:sldId id="4655" r:id="rId45"/>
    <p:sldId id="4656" r:id="rId46"/>
    <p:sldId id="4659" r:id="rId47"/>
    <p:sldId id="4660" r:id="rId48"/>
    <p:sldId id="4661" r:id="rId49"/>
    <p:sldId id="4663" r:id="rId50"/>
    <p:sldId id="4658" r:id="rId51"/>
    <p:sldId id="4662" r:id="rId52"/>
    <p:sldId id="4665" r:id="rId53"/>
    <p:sldId id="4666" r:id="rId54"/>
    <p:sldId id="4667" r:id="rId55"/>
    <p:sldId id="4668" r:id="rId56"/>
    <p:sldId id="4669" r:id="rId57"/>
    <p:sldId id="4814" r:id="rId58"/>
    <p:sldId id="335" r:id="rId59"/>
    <p:sldId id="336" r:id="rId60"/>
    <p:sldId id="587" r:id="rId61"/>
    <p:sldId id="647" r:id="rId62"/>
    <p:sldId id="648" r:id="rId63"/>
    <p:sldId id="649" r:id="rId64"/>
    <p:sldId id="650" r:id="rId65"/>
    <p:sldId id="4648" r:id="rId66"/>
    <p:sldId id="4649" r:id="rId67"/>
    <p:sldId id="4650" r:id="rId68"/>
    <p:sldId id="4651" r:id="rId69"/>
    <p:sldId id="4652" r:id="rId70"/>
    <p:sldId id="4801" r:id="rId71"/>
    <p:sldId id="4654" r:id="rId72"/>
    <p:sldId id="4802" r:id="rId73"/>
    <p:sldId id="4803" r:id="rId74"/>
    <p:sldId id="4804" r:id="rId75"/>
    <p:sldId id="4805" r:id="rId76"/>
    <p:sldId id="4806" r:id="rId77"/>
    <p:sldId id="4940" r:id="rId78"/>
    <p:sldId id="368" r:id="rId79"/>
    <p:sldId id="369" r:id="rId80"/>
    <p:sldId id="364" r:id="rId81"/>
    <p:sldId id="366" r:id="rId82"/>
    <p:sldId id="367" r:id="rId83"/>
    <p:sldId id="350" r:id="rId84"/>
    <p:sldId id="351" r:id="rId85"/>
    <p:sldId id="357" r:id="rId86"/>
    <p:sldId id="352" r:id="rId87"/>
    <p:sldId id="353" r:id="rId88"/>
    <p:sldId id="354" r:id="rId89"/>
    <p:sldId id="349" r:id="rId90"/>
    <p:sldId id="355" r:id="rId91"/>
    <p:sldId id="4941" r:id="rId92"/>
    <p:sldId id="4942" r:id="rId93"/>
    <p:sldId id="4943" r:id="rId94"/>
    <p:sldId id="4944" r:id="rId95"/>
    <p:sldId id="4945" r:id="rId96"/>
    <p:sldId id="4946" r:id="rId97"/>
    <p:sldId id="4947" r:id="rId98"/>
    <p:sldId id="4948" r:id="rId99"/>
    <p:sldId id="4949" r:id="rId100"/>
    <p:sldId id="4950" r:id="rId101"/>
    <p:sldId id="4951" r:id="rId102"/>
    <p:sldId id="4952" r:id="rId103"/>
    <p:sldId id="4953" r:id="rId104"/>
    <p:sldId id="4954" r:id="rId105"/>
    <p:sldId id="4955" r:id="rId106"/>
    <p:sldId id="4956" r:id="rId107"/>
    <p:sldId id="4957" r:id="rId108"/>
    <p:sldId id="4958" r:id="rId109"/>
    <p:sldId id="4959" r:id="rId110"/>
    <p:sldId id="4960" r:id="rId111"/>
    <p:sldId id="4961" r:id="rId112"/>
    <p:sldId id="4962" r:id="rId113"/>
    <p:sldId id="4963" r:id="rId114"/>
    <p:sldId id="4964" r:id="rId115"/>
    <p:sldId id="4966" r:id="rId116"/>
    <p:sldId id="4967" r:id="rId117"/>
    <p:sldId id="4968" r:id="rId118"/>
    <p:sldId id="4969" r:id="rId119"/>
    <p:sldId id="4970" r:id="rId120"/>
    <p:sldId id="4971" r:id="rId121"/>
    <p:sldId id="4974" r:id="rId122"/>
    <p:sldId id="4975" r:id="rId123"/>
    <p:sldId id="4976" r:id="rId124"/>
    <p:sldId id="4977" r:id="rId125"/>
    <p:sldId id="4978" r:id="rId126"/>
    <p:sldId id="4979" r:id="rId127"/>
    <p:sldId id="4980" r:id="rId128"/>
    <p:sldId id="4981" r:id="rId129"/>
    <p:sldId id="4982" r:id="rId130"/>
    <p:sldId id="4993" r:id="rId131"/>
    <p:sldId id="4994" r:id="rId132"/>
    <p:sldId id="4995" r:id="rId133"/>
    <p:sldId id="4996" r:id="rId134"/>
    <p:sldId id="4997" r:id="rId135"/>
    <p:sldId id="4999" r:id="rId136"/>
    <p:sldId id="5000" r:id="rId137"/>
    <p:sldId id="4998" r:id="rId138"/>
    <p:sldId id="5001" r:id="rId139"/>
    <p:sldId id="5002" r:id="rId140"/>
    <p:sldId id="5003" r:id="rId141"/>
    <p:sldId id="5004" r:id="rId142"/>
    <p:sldId id="5005" r:id="rId143"/>
    <p:sldId id="5006" r:id="rId144"/>
    <p:sldId id="5007" r:id="rId145"/>
    <p:sldId id="5008" r:id="rId146"/>
    <p:sldId id="5009" r:id="rId147"/>
    <p:sldId id="5010" r:id="rId148"/>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第一部分 检索" id="{81D6D6D2-F5DD-445B-A056-DA90DBD50685}">
          <p14:sldIdLst>
            <p14:sldId id="390"/>
          </p14:sldIdLst>
        </p14:section>
        <p14:section name="专利基础知识" id="{96ED14D0-8711-4B60-B91E-6CCA9B222468}">
          <p14:sldIdLst>
            <p14:sldId id="478"/>
            <p14:sldId id="4633"/>
            <p14:sldId id="4643"/>
            <p14:sldId id="4644"/>
            <p14:sldId id="4645"/>
            <p14:sldId id="4626"/>
            <p14:sldId id="4646"/>
            <p14:sldId id="266"/>
            <p14:sldId id="333"/>
            <p14:sldId id="651"/>
            <p14:sldId id="637"/>
            <p14:sldId id="644"/>
            <p14:sldId id="645"/>
            <p14:sldId id="646"/>
            <p14:sldId id="652"/>
            <p14:sldId id="294"/>
            <p14:sldId id="5012"/>
            <p14:sldId id="5013"/>
            <p14:sldId id="5014"/>
          </p14:sldIdLst>
        </p14:section>
        <p14:section name="一.基本检索步骤" id="{615D326F-AFE8-4EB4-854D-1778AA55163E}">
          <p14:sldIdLst>
            <p14:sldId id="4816"/>
            <p14:sldId id="425"/>
            <p14:sldId id="593"/>
            <p14:sldId id="1155"/>
            <p14:sldId id="580"/>
            <p14:sldId id="583"/>
            <p14:sldId id="582"/>
            <p14:sldId id="1156"/>
            <p14:sldId id="4798"/>
            <p14:sldId id="662"/>
            <p14:sldId id="268"/>
            <p14:sldId id="315"/>
            <p14:sldId id="4799"/>
            <p14:sldId id="312"/>
            <p14:sldId id="4817"/>
            <p14:sldId id="4797"/>
            <p14:sldId id="696"/>
          </p14:sldIdLst>
        </p14:section>
        <p14:section name="二.重要专利解读" id="{348D4C0E-23EB-4C94-835E-22A46EE897A1}">
          <p14:sldIdLst>
            <p14:sldId id="4815"/>
            <p14:sldId id="4664"/>
            <p14:sldId id="4653"/>
            <p14:sldId id="4657"/>
            <p14:sldId id="4655"/>
            <p14:sldId id="4656"/>
            <p14:sldId id="4659"/>
            <p14:sldId id="4660"/>
            <p14:sldId id="4661"/>
            <p14:sldId id="4663"/>
            <p14:sldId id="4658"/>
            <p14:sldId id="4662"/>
            <p14:sldId id="4665"/>
            <p14:sldId id="4666"/>
            <p14:sldId id="4667"/>
            <p14:sldId id="4668"/>
            <p14:sldId id="4669"/>
          </p14:sldIdLst>
        </p14:section>
        <p14:section name="三.去重去噪" id="{AC702F97-9D2C-4A1B-9025-2EFBE1C90C58}">
          <p14:sldIdLst>
            <p14:sldId id="4814"/>
            <p14:sldId id="335"/>
            <p14:sldId id="336"/>
          </p14:sldIdLst>
        </p14:section>
        <p14:section name="四.工作空间" id="{7B9DEB10-817B-4B2B-9A99-87A05068B3C0}">
          <p14:sldIdLst>
            <p14:sldId id="587"/>
            <p14:sldId id="647"/>
            <p14:sldId id="648"/>
            <p14:sldId id="649"/>
            <p14:sldId id="650"/>
          </p14:sldIdLst>
        </p14:section>
        <p14:section name="五.专利分析" id="{E9310035-19FE-4F28-B221-7E7AD602B4B7}">
          <p14:sldIdLst>
            <p14:sldId id="4648"/>
            <p14:sldId id="4649"/>
            <p14:sldId id="4650"/>
            <p14:sldId id="4651"/>
            <p14:sldId id="4652"/>
            <p14:sldId id="4801"/>
          </p14:sldIdLst>
        </p14:section>
        <p14:section name="六.3D专利地图" id="{A2858B6D-99CB-45DE-9B00-611A49A0CE6D}">
          <p14:sldIdLst>
            <p14:sldId id="4654"/>
            <p14:sldId id="4802"/>
            <p14:sldId id="4803"/>
            <p14:sldId id="4804"/>
            <p14:sldId id="4805"/>
            <p14:sldId id="4806"/>
          </p14:sldIdLst>
        </p14:section>
        <p14:section name="第二部分 2020更新内容" id="{64AFB710-88BE-48DA-86F6-D44B15DD4662}">
          <p14:sldIdLst>
            <p14:sldId id="4940"/>
            <p14:sldId id="368"/>
            <p14:sldId id="369"/>
            <p14:sldId id="364"/>
            <p14:sldId id="366"/>
            <p14:sldId id="367"/>
            <p14:sldId id="350"/>
            <p14:sldId id="351"/>
            <p14:sldId id="357"/>
            <p14:sldId id="352"/>
            <p14:sldId id="353"/>
            <p14:sldId id="354"/>
            <p14:sldId id="349"/>
            <p14:sldId id="355"/>
            <p14:sldId id="4941"/>
            <p14:sldId id="4942"/>
            <p14:sldId id="4943"/>
            <p14:sldId id="4944"/>
            <p14:sldId id="4945"/>
            <p14:sldId id="4946"/>
            <p14:sldId id="4947"/>
            <p14:sldId id="4948"/>
            <p14:sldId id="4949"/>
            <p14:sldId id="4950"/>
            <p14:sldId id="4951"/>
            <p14:sldId id="4952"/>
            <p14:sldId id="4953"/>
            <p14:sldId id="4954"/>
            <p14:sldId id="4955"/>
            <p14:sldId id="4956"/>
            <p14:sldId id="4957"/>
            <p14:sldId id="4958"/>
            <p14:sldId id="4959"/>
            <p14:sldId id="4960"/>
            <p14:sldId id="4961"/>
            <p14:sldId id="4962"/>
            <p14:sldId id="4963"/>
            <p14:sldId id="4964"/>
            <p14:sldId id="4966"/>
            <p14:sldId id="4967"/>
            <p14:sldId id="4968"/>
            <p14:sldId id="4969"/>
            <p14:sldId id="4970"/>
            <p14:sldId id="4971"/>
            <p14:sldId id="4974"/>
            <p14:sldId id="4975"/>
            <p14:sldId id="4976"/>
            <p14:sldId id="4977"/>
            <p14:sldId id="4978"/>
            <p14:sldId id="4979"/>
            <p14:sldId id="4980"/>
            <p14:sldId id="4981"/>
            <p14:sldId id="4982"/>
            <p14:sldId id="4993"/>
            <p14:sldId id="4994"/>
            <p14:sldId id="4995"/>
            <p14:sldId id="4996"/>
            <p14:sldId id="4997"/>
            <p14:sldId id="4999"/>
            <p14:sldId id="5000"/>
            <p14:sldId id="4998"/>
            <p14:sldId id="5001"/>
            <p14:sldId id="5002"/>
            <p14:sldId id="5003"/>
            <p14:sldId id="5004"/>
            <p14:sldId id="5005"/>
            <p14:sldId id="5006"/>
            <p14:sldId id="5007"/>
            <p14:sldId id="5008"/>
            <p14:sldId id="5009"/>
            <p14:sldId id="5010"/>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gmei Liu" initials="D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C31F"/>
    <a:srgbClr val="75BB00"/>
    <a:srgbClr val="4BAEE2"/>
    <a:srgbClr val="04A3C2"/>
    <a:srgbClr val="77AE2C"/>
    <a:srgbClr val="2D8460"/>
    <a:srgbClr val="369CAB"/>
    <a:srgbClr val="0A6F7A"/>
    <a:srgbClr val="40404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6291"/>
  </p:normalViewPr>
  <p:slideViewPr>
    <p:cSldViewPr snapToGrid="0" showGuides="1">
      <p:cViewPr varScale="1">
        <p:scale>
          <a:sx n="107" d="100"/>
          <a:sy n="107" d="100"/>
        </p:scale>
        <p:origin x="336" y="90"/>
      </p:cViewPr>
      <p:guideLst>
        <p:guide orient="horz" pos="117"/>
        <p:guide pos="215"/>
        <p:guide orient="horz" pos="3124"/>
        <p:guide pos="55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notesMaster" Target="notesMasters/notesMaster1.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2" Type="http://schemas.openxmlformats.org/officeDocument/2006/relationships/commentAuthors" Target="commentAuthors.xml"/><Relationship Id="rId151" Type="http://schemas.openxmlformats.org/officeDocument/2006/relationships/tableStyles" Target="tableStyles.xml"/><Relationship Id="rId150" Type="http://schemas.openxmlformats.org/officeDocument/2006/relationships/viewProps" Target="viewProps.xml"/><Relationship Id="rId15" Type="http://schemas.openxmlformats.org/officeDocument/2006/relationships/slide" Target="slides/slide13.xml"/><Relationship Id="rId149" Type="http://schemas.openxmlformats.org/officeDocument/2006/relationships/presProps" Target="presProps.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2.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1.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10.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4BD2E-4F95-B94F-992E-3B3332ABAE08}"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48A3B5-03B6-7F42-B506-28036AD70FE9}"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7.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0.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1.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如果要做完整的查全检索，建议用此表，要素之间用逻辑运算符根据不同情况连接</a:t>
            </a:r>
            <a:endParaRPr lang="zh-CN" altLang="en-US" dirty="0"/>
          </a:p>
        </p:txBody>
      </p:sp>
      <p:sp>
        <p:nvSpPr>
          <p:cNvPr id="4" name="灯片编号占位符 3"/>
          <p:cNvSpPr>
            <a:spLocks noGrp="1"/>
          </p:cNvSpPr>
          <p:nvPr>
            <p:ph type="sldNum" sz="quarter" idx="10"/>
          </p:nvPr>
        </p:nvSpPr>
        <p:spPr/>
        <p:txBody>
          <a:bodyPr/>
          <a:lstStyle/>
          <a:p>
            <a:fld id="{506DE1F1-5AC8-4DD5-94F1-496B3869A85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kern="1200" dirty="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Cs</a:t>
            </a:r>
            <a:r>
              <a:rPr kumimoji="1" lang="zh-CN" altLang="en-US" dirty="0"/>
              <a:t>建议：</a:t>
            </a:r>
            <a:endParaRPr kumimoji="1" lang="en-US" altLang="zh-CN" dirty="0"/>
          </a:p>
          <a:p>
            <a:r>
              <a:rPr kumimoji="1" lang="zh-CN" altLang="en-US" dirty="0"/>
              <a:t>双击勾选，希望能跟选项保持一致</a:t>
            </a:r>
            <a:endParaRPr kumimoji="1" lang="en-US" altLang="zh-CN" dirty="0"/>
          </a:p>
          <a:p>
            <a:r>
              <a:rPr kumimoji="1" lang="zh-CN" altLang="en-US" dirty="0"/>
              <a:t>增加标引字段的筛选框</a:t>
            </a:r>
            <a:endParaRPr kumimoji="1" lang="zh-CN" altLang="en-US"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kern="1200" dirty="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由于索引容量的上限问题</a:t>
            </a:r>
            <a:r>
              <a:rPr lang="en-US" altLang="zh-CN" sz="1200" b="0" i="0" kern="1200" dirty="0">
                <a:solidFill>
                  <a:schemeClr val="tx1"/>
                </a:solidFill>
                <a:effectLst/>
                <a:latin typeface="+mn-lt"/>
                <a:ea typeface="+mn-ea"/>
                <a:cs typeface="+mn-cs"/>
              </a:rPr>
              <a:t>(5T)</a:t>
            </a:r>
            <a:r>
              <a:rPr lang="zh-CN" altLang="en-US" sz="1200" b="0" i="0" kern="1200" dirty="0">
                <a:solidFill>
                  <a:schemeClr val="tx1"/>
                </a:solidFill>
                <a:effectLst/>
                <a:latin typeface="+mn-lt"/>
                <a:ea typeface="+mn-ea"/>
                <a:cs typeface="+mn-cs"/>
              </a:rPr>
              <a:t>，本次只上</a:t>
            </a:r>
            <a:r>
              <a:rPr lang="en-US" altLang="zh-CN" sz="1200" b="0" i="0" kern="1200" dirty="0">
                <a:solidFill>
                  <a:schemeClr val="tx1"/>
                </a:solidFill>
                <a:effectLst/>
                <a:latin typeface="+mn-lt"/>
                <a:ea typeface="+mn-ea"/>
                <a:cs typeface="+mn-cs"/>
              </a:rPr>
              <a:t>CN</a:t>
            </a:r>
            <a:r>
              <a:rPr lang="zh-CN" altLang="en-US" sz="1200" b="0" i="0" kern="1200" dirty="0">
                <a:solidFill>
                  <a:schemeClr val="tx1"/>
                </a:solidFill>
                <a:effectLst/>
                <a:latin typeface="+mn-lt"/>
                <a:ea typeface="+mn-ea"/>
                <a:cs typeface="+mn-cs"/>
              </a:rPr>
              <a:t>的数据。其他数据明年再计划。</a:t>
            </a:r>
            <a:endParaRPr kumimoji="1" lang="zh-CN" altLang="en-US"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由于索引容量的上限问题</a:t>
            </a:r>
            <a:r>
              <a:rPr lang="en-US" altLang="zh-CN" sz="1200" b="0" i="0" kern="1200" dirty="0">
                <a:solidFill>
                  <a:schemeClr val="tx1"/>
                </a:solidFill>
                <a:effectLst/>
                <a:latin typeface="+mn-lt"/>
                <a:ea typeface="+mn-ea"/>
                <a:cs typeface="+mn-cs"/>
              </a:rPr>
              <a:t>(5T)</a:t>
            </a:r>
            <a:r>
              <a:rPr lang="zh-CN" altLang="en-US" sz="1200" b="0" i="0" kern="1200" dirty="0">
                <a:solidFill>
                  <a:schemeClr val="tx1"/>
                </a:solidFill>
                <a:effectLst/>
                <a:latin typeface="+mn-lt"/>
                <a:ea typeface="+mn-ea"/>
                <a:cs typeface="+mn-cs"/>
              </a:rPr>
              <a:t>，本次只上</a:t>
            </a:r>
            <a:r>
              <a:rPr lang="en-US" altLang="zh-CN" sz="1200" b="0" i="0" kern="1200" dirty="0">
                <a:solidFill>
                  <a:schemeClr val="tx1"/>
                </a:solidFill>
                <a:effectLst/>
                <a:latin typeface="+mn-lt"/>
                <a:ea typeface="+mn-ea"/>
                <a:cs typeface="+mn-cs"/>
              </a:rPr>
              <a:t>CN</a:t>
            </a:r>
            <a:r>
              <a:rPr lang="zh-CN" altLang="en-US" sz="1200" b="0" i="0" kern="1200" dirty="0">
                <a:solidFill>
                  <a:schemeClr val="tx1"/>
                </a:solidFill>
                <a:effectLst/>
                <a:latin typeface="+mn-lt"/>
                <a:ea typeface="+mn-ea"/>
                <a:cs typeface="+mn-cs"/>
              </a:rPr>
              <a:t>的数据。其他数据明年再计划。</a:t>
            </a:r>
            <a:endParaRPr kumimoji="1" lang="zh-CN" altLang="en-US"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kern="1200" dirty="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kern="1200" dirty="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14400">
              <a:lnSpc>
                <a:spcPct val="150000"/>
              </a:lnSpc>
            </a:pPr>
            <a:r>
              <a:rPr kumimoji="1" lang="en-US" altLang="zh-CN" sz="1200" b="1" dirty="0">
                <a:latin typeface="宋体" panose="02010600030101010101" pitchFamily="2" charset="-122"/>
                <a:ea typeface="宋体" panose="02010600030101010101" pitchFamily="2" charset="-122"/>
                <a:sym typeface="宋体" panose="02010600030101010101" pitchFamily="2" charset="-122"/>
              </a:rPr>
              <a:t>《</a:t>
            </a:r>
            <a:r>
              <a:rPr kumimoji="1" lang="zh-CN" altLang="en-US" sz="1200" b="1" dirty="0">
                <a:latin typeface="宋体" panose="02010600030101010101" pitchFamily="2" charset="-122"/>
                <a:ea typeface="宋体" panose="02010600030101010101" pitchFamily="2" charset="-122"/>
                <a:sym typeface="宋体" panose="02010600030101010101" pitchFamily="2" charset="-122"/>
              </a:rPr>
              <a:t>专利法实施细则</a:t>
            </a:r>
            <a:r>
              <a:rPr kumimoji="1" lang="en-US" altLang="zh-CN" sz="1200" b="1" dirty="0">
                <a:latin typeface="宋体" panose="02010600030101010101" pitchFamily="2" charset="-122"/>
                <a:ea typeface="宋体" panose="02010600030101010101" pitchFamily="2" charset="-122"/>
                <a:sym typeface="宋体" panose="02010600030101010101" pitchFamily="2" charset="-122"/>
              </a:rPr>
              <a:t>》</a:t>
            </a:r>
            <a:r>
              <a:rPr kumimoji="1" lang="zh-CN" altLang="en-US" sz="1200" b="1" dirty="0">
                <a:latin typeface="宋体" panose="02010600030101010101" pitchFamily="2" charset="-122"/>
                <a:ea typeface="宋体" panose="02010600030101010101" pitchFamily="2" charset="-122"/>
                <a:sym typeface="宋体" panose="02010600030101010101" pitchFamily="2" charset="-122"/>
              </a:rPr>
              <a:t>第五十一条第一款：发明专利申请人在提出实质审查请求时以及在收到国务院专利行政部门发出的发明专利申请进入实质审查阶段通知书之日起的</a:t>
            </a:r>
            <a:r>
              <a:rPr kumimoji="1" lang="en-US" altLang="zh-CN" sz="1200" b="1" dirty="0">
                <a:latin typeface="宋体" panose="02010600030101010101" pitchFamily="2" charset="-122"/>
                <a:ea typeface="宋体" panose="02010600030101010101" pitchFamily="2" charset="-122"/>
                <a:sym typeface="宋体" panose="02010600030101010101" pitchFamily="2" charset="-122"/>
              </a:rPr>
              <a:t>3</a:t>
            </a:r>
            <a:r>
              <a:rPr kumimoji="1" lang="zh-CN" altLang="en-US" sz="1200" b="1" dirty="0">
                <a:latin typeface="宋体" panose="02010600030101010101" pitchFamily="2" charset="-122"/>
                <a:ea typeface="宋体" panose="02010600030101010101" pitchFamily="2" charset="-122"/>
                <a:sym typeface="宋体" panose="02010600030101010101" pitchFamily="2" charset="-122"/>
              </a:rPr>
              <a:t>个月内，可以对发明专利申请主动提出修改。</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kumimoji="1" lang="en-US" altLang="zh-CN" sz="1200" b="1" dirty="0">
                <a:latin typeface="宋体" panose="02010600030101010101" pitchFamily="2" charset="-122"/>
                <a:ea typeface="宋体" panose="02010600030101010101" pitchFamily="2" charset="-122"/>
                <a:sym typeface="宋体" panose="02010600030101010101" pitchFamily="2" charset="-122"/>
              </a:rPr>
              <a:t>《</a:t>
            </a:r>
            <a:r>
              <a:rPr kumimoji="1" lang="zh-CN" altLang="en-US" sz="1200" b="1" dirty="0">
                <a:latin typeface="宋体" panose="02010600030101010101" pitchFamily="2" charset="-122"/>
                <a:ea typeface="宋体" panose="02010600030101010101" pitchFamily="2" charset="-122"/>
                <a:sym typeface="宋体" panose="02010600030101010101" pitchFamily="2" charset="-122"/>
              </a:rPr>
              <a:t>专利法实施细则</a:t>
            </a:r>
            <a:r>
              <a:rPr kumimoji="1" lang="en-US" altLang="zh-CN" sz="1200" b="1" dirty="0">
                <a:latin typeface="宋体" panose="02010600030101010101" pitchFamily="2" charset="-122"/>
                <a:ea typeface="宋体" panose="02010600030101010101" pitchFamily="2" charset="-122"/>
                <a:sym typeface="宋体" panose="02010600030101010101" pitchFamily="2" charset="-122"/>
              </a:rPr>
              <a:t>》</a:t>
            </a:r>
            <a:r>
              <a:rPr kumimoji="1" lang="zh-CN" altLang="en-US" sz="1200" b="1" dirty="0">
                <a:latin typeface="宋体" panose="02010600030101010101" pitchFamily="2" charset="-122"/>
                <a:ea typeface="宋体" panose="02010600030101010101" pitchFamily="2" charset="-122"/>
                <a:sym typeface="宋体" panose="02010600030101010101" pitchFamily="2" charset="-122"/>
              </a:rPr>
              <a:t>第五十一条第三款：申请人在收到国务院专利行政部门发出的审查意见通知书后对专利申请文件进行修改的，应当针对通知书指出的缺陷进行修改。</a:t>
            </a:r>
            <a:endParaRPr lang="zh-CN" altLang="en-US" sz="1200" dirty="0"/>
          </a:p>
          <a:p>
            <a:endParaRPr lang="zh-CN" altLang="en-US"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权利要求：语义算法结合，与竞品对比，图片展示对比</a:t>
            </a:r>
            <a:endParaRPr lang="zh-CN" altLang="en-US" dirty="0"/>
          </a:p>
          <a:p>
            <a:endParaRPr lang="en-US" altLang="zh-CN"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一种带滑盖相机设计的全面屏手机。机身正面采用了无边框设计，听筒集成在机身额头的窄边框中，在弹出之后装备了两个前置摄像头，中间有个闪光灯。</a:t>
            </a:r>
            <a:endParaRPr lang="zh-CN" altLang="en-US" dirty="0"/>
          </a:p>
          <a:p>
            <a:r>
              <a:rPr lang="zh-CN" altLang="en-US" dirty="0"/>
              <a:t>机身背面采用了较为传统的双摄方案，由于机身背面没有指纹传感器，因此推测可能会放置在屏幕下方。此外也可以集成在侧面的电源键上。该机的市场定位是中端机型。</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CAB4BC-DF45-4CB6-A75A-CD08794754C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TO-CS</a:t>
            </a:r>
            <a:endParaRPr lang="zh-CN" altLang="en-US"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CS</a:t>
            </a:r>
            <a:r>
              <a:rPr lang="zh-CN" altLang="en-US" dirty="0"/>
              <a:t>：</a:t>
            </a:r>
            <a:endParaRPr lang="en-US" altLang="zh-CN" dirty="0"/>
          </a:p>
          <a:p>
            <a:pPr fontAlgn="base"/>
            <a:r>
              <a:rPr lang="zh-CN" altLang="en-US" dirty="0"/>
              <a:t>（</a:t>
            </a:r>
            <a:r>
              <a:rPr lang="en-US" altLang="zh-CN" dirty="0"/>
              <a:t>1</a:t>
            </a:r>
            <a:r>
              <a:rPr lang="zh-CN" altLang="en-US" dirty="0"/>
              <a:t>）同一个文件夹不支持运算，将提示：</a:t>
            </a:r>
            <a:r>
              <a:rPr lang="zh-CN" altLang="en-US" sz="1200" b="0" i="0" kern="1200" dirty="0">
                <a:solidFill>
                  <a:schemeClr val="tx1"/>
                </a:solidFill>
                <a:effectLst/>
                <a:latin typeface="+mn-lt"/>
                <a:ea typeface="+mn-ea"/>
                <a:cs typeface="+mn-cs"/>
              </a:rPr>
              <a:t>请选择不同的文件夹进行计算</a:t>
            </a:r>
            <a:endParaRPr lang="zh-CN" altLang="en-US" sz="1200" b="0" i="0" kern="1200" dirty="0">
              <a:solidFill>
                <a:schemeClr val="tx1"/>
              </a:solidFill>
              <a:effectLst/>
              <a:latin typeface="+mn-lt"/>
              <a:ea typeface="+mn-ea"/>
              <a:cs typeface="+mn-cs"/>
            </a:endParaRPr>
          </a:p>
          <a:p>
            <a:pPr fontAlgn="base"/>
            <a:r>
              <a:rPr lang="zh-CN" altLang="en-US" dirty="0"/>
              <a:t>（</a:t>
            </a:r>
            <a:r>
              <a:rPr lang="en-US" altLang="zh-CN" dirty="0"/>
              <a:t>2</a:t>
            </a:r>
            <a:r>
              <a:rPr lang="zh-CN" altLang="en-US" dirty="0"/>
              <a:t>）计算结果为</a:t>
            </a:r>
            <a:r>
              <a:rPr lang="en-US" altLang="zh-CN" dirty="0"/>
              <a:t>0</a:t>
            </a:r>
            <a:r>
              <a:rPr lang="zh-CN" altLang="en-US" dirty="0"/>
              <a:t>时，将提示：</a:t>
            </a:r>
            <a:r>
              <a:rPr lang="zh-CN" altLang="en-US" sz="1200" b="0" i="0" kern="1200" dirty="0">
                <a:solidFill>
                  <a:schemeClr val="tx1"/>
                </a:solidFill>
                <a:effectLst/>
                <a:latin typeface="+mn-lt"/>
                <a:ea typeface="+mn-ea"/>
                <a:cs typeface="+mn-cs"/>
              </a:rPr>
              <a:t>以上计算公式未得出任何专利，请重新选择文件夹或计算方式</a:t>
            </a:r>
            <a:endParaRPr lang="zh-CN" altLang="en-US" sz="1200" b="0" i="0" kern="1200" dirty="0">
              <a:solidFill>
                <a:schemeClr val="tx1"/>
              </a:solidFill>
              <a:effectLst/>
              <a:latin typeface="+mn-lt"/>
              <a:ea typeface="+mn-ea"/>
              <a:cs typeface="+mn-cs"/>
            </a:endParaRPr>
          </a:p>
          <a:p>
            <a:r>
              <a:rPr lang="zh-CN" altLang="en-US" dirty="0"/>
              <a:t>（</a:t>
            </a:r>
            <a:r>
              <a:rPr lang="en-US" altLang="zh-CN" dirty="0"/>
              <a:t>3</a:t>
            </a:r>
            <a:r>
              <a:rPr lang="zh-CN" altLang="en-US" dirty="0"/>
              <a:t>）</a:t>
            </a:r>
            <a:r>
              <a:rPr lang="zh-CN" altLang="en-US" sz="1200" b="0" i="0" kern="1200" dirty="0">
                <a:solidFill>
                  <a:schemeClr val="tx1"/>
                </a:solidFill>
                <a:effectLst/>
                <a:latin typeface="+mn-lt"/>
                <a:ea typeface="+mn-ea"/>
                <a:cs typeface="+mn-cs"/>
              </a:rPr>
              <a:t>并集</a:t>
            </a:r>
            <a:r>
              <a:rPr lang="en-US" altLang="zh-CN" sz="1200" b="0" i="0" kern="1200" dirty="0">
                <a:solidFill>
                  <a:schemeClr val="tx1"/>
                </a:solidFill>
                <a:effectLst/>
                <a:latin typeface="+mn-lt"/>
                <a:ea typeface="+mn-ea"/>
                <a:cs typeface="+mn-cs"/>
              </a:rPr>
              <a:t>or</a:t>
            </a:r>
            <a:r>
              <a:rPr lang="zh-CN" altLang="en-US" sz="1200" b="0" i="0" kern="1200" dirty="0">
                <a:solidFill>
                  <a:schemeClr val="tx1"/>
                </a:solidFill>
                <a:effectLst/>
                <a:latin typeface="+mn-lt"/>
                <a:ea typeface="+mn-ea"/>
                <a:cs typeface="+mn-cs"/>
              </a:rPr>
              <a:t>计算结果超过单个文件夹限制，则提示“以上计算公式可得出</a:t>
            </a:r>
            <a:r>
              <a:rPr lang="en-US" altLang="zh-CN" sz="1200" b="0" i="0" kern="1200" dirty="0" err="1">
                <a:solidFill>
                  <a:schemeClr val="tx1"/>
                </a:solidFill>
                <a:effectLst/>
                <a:latin typeface="+mn-lt"/>
                <a:ea typeface="+mn-ea"/>
                <a:cs typeface="+mn-cs"/>
              </a:rPr>
              <a:t>xxxxx</a:t>
            </a:r>
            <a:r>
              <a:rPr lang="zh-CN" altLang="en-US" sz="1200" b="0" i="0" kern="1200" dirty="0">
                <a:solidFill>
                  <a:schemeClr val="tx1"/>
                </a:solidFill>
                <a:effectLst/>
                <a:latin typeface="+mn-lt"/>
                <a:ea typeface="+mn-ea"/>
                <a:cs typeface="+mn-cs"/>
              </a:rPr>
              <a:t>件专利，超过文件夹的数量限制，无法将专利添加至文件夹中”</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4</a:t>
            </a:r>
            <a:r>
              <a:rPr lang="zh-CN" altLang="en-US" sz="1200" b="0"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文件夹字段显示逻辑：</a:t>
            </a:r>
            <a:endParaRPr lang="zh-CN" altLang="en-US"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    计算文件夹的字段，并集</a:t>
            </a:r>
            <a:r>
              <a:rPr lang="en-US" altLang="zh-CN" sz="1200" b="0" i="0" kern="1200" dirty="0">
                <a:solidFill>
                  <a:schemeClr val="tx1"/>
                </a:solidFill>
                <a:effectLst/>
                <a:latin typeface="+mn-lt"/>
                <a:ea typeface="+mn-ea"/>
                <a:cs typeface="+mn-cs"/>
              </a:rPr>
              <a:t>or</a:t>
            </a:r>
            <a:r>
              <a:rPr lang="zh-CN" altLang="en-US" sz="1200" b="0" i="0" kern="1200" dirty="0">
                <a:solidFill>
                  <a:schemeClr val="tx1"/>
                </a:solidFill>
                <a:effectLst/>
                <a:latin typeface="+mn-lt"/>
                <a:ea typeface="+mn-ea"/>
                <a:cs typeface="+mn-cs"/>
              </a:rPr>
              <a:t>和交集</a:t>
            </a:r>
            <a:r>
              <a:rPr lang="en-US" altLang="zh-CN" sz="1200" b="0" i="0" kern="1200" dirty="0">
                <a:solidFill>
                  <a:schemeClr val="tx1"/>
                </a:solidFill>
                <a:effectLst/>
                <a:latin typeface="+mn-lt"/>
                <a:ea typeface="+mn-ea"/>
                <a:cs typeface="+mn-cs"/>
              </a:rPr>
              <a:t>and</a:t>
            </a:r>
            <a:r>
              <a:rPr lang="zh-CN" altLang="en-US" sz="1200" b="0" i="0" kern="1200" dirty="0">
                <a:solidFill>
                  <a:schemeClr val="tx1"/>
                </a:solidFill>
                <a:effectLst/>
                <a:latin typeface="+mn-lt"/>
                <a:ea typeface="+mn-ea"/>
                <a:cs typeface="+mn-cs"/>
              </a:rPr>
              <a:t>字段为两个文件夹的所有显示字段相加，全部显示。</a:t>
            </a:r>
            <a:endParaRPr lang="zh-CN" altLang="en-US"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    如果是差集，</a:t>
            </a:r>
            <a:r>
              <a:rPr lang="en-US" altLang="zh-CN" sz="1200" b="0" i="0" kern="1200" dirty="0">
                <a:solidFill>
                  <a:schemeClr val="tx1"/>
                </a:solidFill>
                <a:effectLst/>
                <a:latin typeface="+mn-lt"/>
                <a:ea typeface="+mn-ea"/>
                <a:cs typeface="+mn-cs"/>
              </a:rPr>
              <a:t>A NOT B</a:t>
            </a:r>
            <a:r>
              <a:rPr lang="zh-CN" altLang="en-US" sz="1200" b="0" i="0" kern="1200" dirty="0">
                <a:solidFill>
                  <a:schemeClr val="tx1"/>
                </a:solidFill>
                <a:effectLst/>
                <a:latin typeface="+mn-lt"/>
                <a:ea typeface="+mn-ea"/>
                <a:cs typeface="+mn-cs"/>
              </a:rPr>
              <a:t>，则字段显示均与</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文件夹保持一致。</a:t>
            </a:r>
            <a:endParaRPr lang="zh-CN" altLang="en-US"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    自定义字段顺序：并集和交集时，顺序按照先</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后</a:t>
            </a:r>
            <a:r>
              <a:rPr lang="en-US" altLang="zh-CN" sz="1200" b="0" i="0" kern="1200" dirty="0">
                <a:solidFill>
                  <a:schemeClr val="tx1"/>
                </a:solidFill>
                <a:effectLst/>
                <a:latin typeface="+mn-lt"/>
                <a:ea typeface="+mn-ea"/>
                <a:cs typeface="+mn-cs"/>
              </a:rPr>
              <a:t>B</a:t>
            </a:r>
            <a:r>
              <a:rPr lang="zh-CN" altLang="en-US" sz="1200" b="0" i="0" kern="1200" dirty="0">
                <a:solidFill>
                  <a:schemeClr val="tx1"/>
                </a:solidFill>
                <a:effectLst/>
                <a:latin typeface="+mn-lt"/>
                <a:ea typeface="+mn-ea"/>
                <a:cs typeface="+mn-cs"/>
              </a:rPr>
              <a:t>的去重顺序（例如</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是 </a:t>
            </a:r>
            <a:r>
              <a:rPr lang="en-US" altLang="zh-CN" sz="1200" b="0" i="0" kern="1200" dirty="0">
                <a:solidFill>
                  <a:schemeClr val="tx1"/>
                </a:solidFill>
                <a:effectLst/>
                <a:latin typeface="+mn-lt"/>
                <a:ea typeface="+mn-ea"/>
                <a:cs typeface="+mn-cs"/>
              </a:rPr>
              <a:t>a b c</a:t>
            </a:r>
            <a:r>
              <a:rPr lang="zh-CN" altLang="en-US" sz="1200" b="0" i="0" kern="1200" dirty="0">
                <a:solidFill>
                  <a:schemeClr val="tx1"/>
                </a:solidFill>
                <a:effectLst/>
                <a:latin typeface="+mn-lt"/>
                <a:ea typeface="+mn-ea"/>
                <a:cs typeface="+mn-cs"/>
              </a:rPr>
              <a:t>自定义字段，</a:t>
            </a:r>
            <a:r>
              <a:rPr lang="en-US" altLang="zh-CN" sz="1200" b="0" i="0" kern="1200" dirty="0">
                <a:solidFill>
                  <a:schemeClr val="tx1"/>
                </a:solidFill>
                <a:effectLst/>
                <a:latin typeface="+mn-lt"/>
                <a:ea typeface="+mn-ea"/>
                <a:cs typeface="+mn-cs"/>
              </a:rPr>
              <a:t>B</a:t>
            </a:r>
            <a:r>
              <a:rPr lang="zh-CN" altLang="en-US" sz="1200" b="0" i="0" kern="1200" dirty="0">
                <a:solidFill>
                  <a:schemeClr val="tx1"/>
                </a:solidFill>
                <a:effectLst/>
                <a:latin typeface="+mn-lt"/>
                <a:ea typeface="+mn-ea"/>
                <a:cs typeface="+mn-cs"/>
              </a:rPr>
              <a:t>是</a:t>
            </a:r>
            <a:r>
              <a:rPr lang="en-US" altLang="zh-CN" sz="1200" b="0" i="0" kern="1200" dirty="0">
                <a:solidFill>
                  <a:schemeClr val="tx1"/>
                </a:solidFill>
                <a:effectLst/>
                <a:latin typeface="+mn-lt"/>
                <a:ea typeface="+mn-ea"/>
                <a:cs typeface="+mn-cs"/>
              </a:rPr>
              <a:t>c b d</a:t>
            </a:r>
            <a:r>
              <a:rPr lang="zh-CN" altLang="en-US" sz="1200" b="0" i="0" kern="1200" dirty="0">
                <a:solidFill>
                  <a:schemeClr val="tx1"/>
                </a:solidFill>
                <a:effectLst/>
                <a:latin typeface="+mn-lt"/>
                <a:ea typeface="+mn-ea"/>
                <a:cs typeface="+mn-cs"/>
              </a:rPr>
              <a:t>自定义字段，则合并后为</a:t>
            </a:r>
            <a:r>
              <a:rPr lang="en-US" altLang="zh-CN" sz="1200" b="0" i="0" kern="1200" dirty="0">
                <a:solidFill>
                  <a:schemeClr val="tx1"/>
                </a:solidFill>
                <a:effectLst/>
                <a:latin typeface="+mn-lt"/>
                <a:ea typeface="+mn-ea"/>
                <a:cs typeface="+mn-cs"/>
              </a:rPr>
              <a:t>a b c d</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左侧新建文件夹，下拉新建子文件夹，以及管理界面中的新建文件夹功能均支持创建计算文件夹，但是保存到工作空间、复制、移动等功能中的新建文件夹不支持。</a:t>
            </a:r>
            <a:endParaRPr lang="zh-CN" altLang="en-US"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TO CS</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Title</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Abstract</a:t>
            </a:r>
            <a:r>
              <a:rPr lang="zh-CN" altLang="en-US" sz="1200" b="0" i="0" kern="1200" dirty="0">
                <a:solidFill>
                  <a:schemeClr val="tx1"/>
                </a:solidFill>
                <a:effectLst/>
                <a:latin typeface="+mn-lt"/>
                <a:ea typeface="+mn-ea"/>
                <a:cs typeface="+mn-cs"/>
              </a:rPr>
              <a:t>包括对应的机翻字段，优先级最高，因为结果页展示的效果会好；优先级</a:t>
            </a:r>
            <a:r>
              <a:rPr lang="en-US" altLang="zh-CN" sz="1200" b="0" i="0" kern="1200" dirty="0">
                <a:solidFill>
                  <a:schemeClr val="tx1"/>
                </a:solidFill>
                <a:effectLst/>
                <a:latin typeface="+mn-lt"/>
                <a:ea typeface="+mn-ea"/>
                <a:cs typeface="+mn-cs"/>
              </a:rPr>
              <a:t>T&gt;A</a:t>
            </a:r>
            <a:br>
              <a:rPr lang="en-US" altLang="zh-CN" dirty="0"/>
            </a:br>
            <a:r>
              <a:rPr lang="en-US" altLang="zh-CN" sz="1200" b="0" i="0" kern="1200" dirty="0">
                <a:solidFill>
                  <a:schemeClr val="tx1"/>
                </a:solidFill>
                <a:effectLst/>
                <a:latin typeface="+mn-lt"/>
                <a:ea typeface="+mn-ea"/>
                <a:cs typeface="+mn-cs"/>
              </a:rPr>
              <a:t>TTL</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TTL_ENTRANS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TTL_CNTRANS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TTL_JPTRANS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ABST</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ABST_ENTRANS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ABST_CNTRANS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ABST_JPTRANS</a:t>
            </a:r>
            <a:br>
              <a:rPr lang="en-US" altLang="zh-CN" dirty="0"/>
            </a:br>
            <a:r>
              <a:rPr lang="en-US" altLang="zh-CN" sz="1200" b="0" i="0" kern="1200" dirty="0">
                <a:solidFill>
                  <a:schemeClr val="tx1"/>
                </a:solidFill>
                <a:effectLst/>
                <a:latin typeface="+mn-lt"/>
                <a:ea typeface="+mn-ea"/>
                <a:cs typeface="+mn-cs"/>
              </a:rPr>
              <a:t>CLMS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CLMS_ENTRANS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CLMS_CNTRANS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CLMS_JPTRANS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DESC</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DESC_F</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DESC_B</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DESC_S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DESC_D</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DESC_E</a:t>
            </a:r>
            <a:r>
              <a:rPr lang="zh-CN" altLang="en-US" sz="1200" b="0" i="0" kern="1200" dirty="0">
                <a:solidFill>
                  <a:schemeClr val="tx1"/>
                </a:solidFill>
                <a:effectLst/>
                <a:latin typeface="+mn-lt"/>
                <a:ea typeface="+mn-ea"/>
                <a:cs typeface="+mn-cs"/>
              </a:rPr>
              <a:t>、</a:t>
            </a:r>
            <a:br>
              <a:rPr lang="en-US" altLang="zh-CN" dirty="0"/>
            </a:br>
            <a:r>
              <a:rPr lang="en-US" altLang="zh-CN" sz="1200" b="0" i="0" kern="1200" dirty="0">
                <a:solidFill>
                  <a:schemeClr val="tx1"/>
                </a:solidFill>
                <a:effectLst/>
                <a:latin typeface="+mn-lt"/>
                <a:ea typeface="+mn-ea"/>
                <a:cs typeface="+mn-cs"/>
              </a:rPr>
              <a:t>DESC_ENTRANS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DESC_CNTRANS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DESC_JPTRANS</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a:t>
            </a:r>
            <a:r>
              <a:rPr lang="en-US" altLang="zh-CN" dirty="0"/>
              <a:t>1</a:t>
            </a:r>
            <a:r>
              <a:rPr lang="zh-CN" altLang="en-US" dirty="0"/>
              <a:t>）结案日：美国诉讼，大部分的美国专利，少部分美国专利有判决日维度</a:t>
            </a:r>
            <a:endParaRPr lang="en-US" altLang="zh-CN" dirty="0"/>
          </a:p>
          <a:p>
            <a:r>
              <a:rPr lang="zh-CN" altLang="en-US" dirty="0"/>
              <a:t>（</a:t>
            </a:r>
            <a:r>
              <a:rPr lang="en-US" altLang="zh-CN" dirty="0"/>
              <a:t>2</a:t>
            </a:r>
            <a:r>
              <a:rPr lang="zh-CN" altLang="en-US" dirty="0"/>
              <a:t>）历史记录不存储</a:t>
            </a:r>
            <a:endParaRPr lang="en-US" altLang="zh-CN"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lnSpc>
                <a:spcPct val="150000"/>
              </a:lnSpc>
            </a:pPr>
            <a:r>
              <a:rPr lang="en-US" altLang="zh-CN" sz="1200" dirty="0">
                <a:latin typeface="+mn-lt"/>
                <a:ea typeface="+mn-ea"/>
                <a:cs typeface="+mn-ea"/>
                <a:sym typeface="+mn-lt"/>
              </a:rPr>
              <a:t>8</a:t>
            </a:r>
            <a:r>
              <a:rPr lang="zh-CN" altLang="en-US" sz="1200" dirty="0">
                <a:latin typeface="+mn-lt"/>
                <a:ea typeface="+mn-ea"/>
                <a:cs typeface="+mn-ea"/>
                <a:sym typeface="+mn-lt"/>
              </a:rPr>
              <a:t>：避重授权 （避免重复授权，同日申请的发明和实用新型，为了获得发明专利权，需要放弃已经获得的实用新型权利）</a:t>
            </a:r>
            <a:endParaRPr lang="en-US" altLang="zh-CN" sz="1200" dirty="0">
              <a:latin typeface="+mn-lt"/>
              <a:ea typeface="+mn-ea"/>
              <a:cs typeface="+mn-ea"/>
              <a:sym typeface="+mn-lt"/>
            </a:endParaRPr>
          </a:p>
          <a:p>
            <a:pPr algn="l">
              <a:lnSpc>
                <a:spcPct val="150000"/>
              </a:lnSpc>
            </a:pPr>
            <a:r>
              <a:rPr lang="en-US" altLang="zh-CN" sz="1200" dirty="0">
                <a:latin typeface="+mn-lt"/>
                <a:ea typeface="+mn-ea"/>
                <a:cs typeface="+mn-ea"/>
                <a:sym typeface="+mn-lt"/>
              </a:rPr>
              <a:t>11</a:t>
            </a:r>
            <a:r>
              <a:rPr lang="zh-CN" altLang="en-US" sz="1200" dirty="0">
                <a:latin typeface="+mn-lt"/>
                <a:ea typeface="+mn-ea"/>
                <a:cs typeface="+mn-ea"/>
                <a:sym typeface="+mn-lt"/>
              </a:rPr>
              <a:t>：撤回（专利的撤回包括主动撤回和视为撤回。与放弃相似，视为撤回主要是由于申请人在指定期限未采取相应举动而导致，主动撤回是申请人主动提交文件表示撤回专利申请）</a:t>
            </a:r>
            <a:endParaRPr lang="en-US" altLang="zh-CN" sz="1200" dirty="0">
              <a:latin typeface="+mn-lt"/>
              <a:ea typeface="+mn-ea"/>
              <a:cs typeface="+mn-ea"/>
              <a:sym typeface="+mn-lt"/>
            </a:endParaRPr>
          </a:p>
          <a:p>
            <a:pPr algn="l">
              <a:lnSpc>
                <a:spcPct val="150000"/>
              </a:lnSpc>
            </a:pPr>
            <a:r>
              <a:rPr lang="en-US" altLang="zh-CN" sz="1200" dirty="0">
                <a:latin typeface="+mn-lt"/>
                <a:ea typeface="+mn-ea"/>
                <a:cs typeface="+mn-ea"/>
                <a:sym typeface="+mn-lt"/>
              </a:rPr>
              <a:t>13</a:t>
            </a:r>
            <a:r>
              <a:rPr lang="zh-CN" altLang="en-US" sz="1200" dirty="0">
                <a:latin typeface="+mn-lt"/>
                <a:ea typeface="+mn-ea"/>
                <a:cs typeface="+mn-ea"/>
                <a:sym typeface="+mn-lt"/>
              </a:rPr>
              <a:t>：驳回（审查员认为某专利申请不具备可专利性驳回申请人的请求）</a:t>
            </a:r>
            <a:endParaRPr lang="en-US" altLang="zh-CN" sz="1200" dirty="0">
              <a:latin typeface="+mn-lt"/>
              <a:ea typeface="+mn-ea"/>
              <a:cs typeface="+mn-ea"/>
              <a:sym typeface="+mn-lt"/>
            </a:endParaRPr>
          </a:p>
          <a:p>
            <a:pPr algn="l">
              <a:lnSpc>
                <a:spcPct val="150000"/>
              </a:lnSpc>
            </a:pPr>
            <a:r>
              <a:rPr lang="en-US" altLang="zh-CN" sz="1200" dirty="0">
                <a:latin typeface="+mn-lt"/>
                <a:ea typeface="+mn-ea"/>
                <a:cs typeface="+mn-ea"/>
                <a:sym typeface="+mn-lt"/>
              </a:rPr>
              <a:t>14</a:t>
            </a:r>
            <a:r>
              <a:rPr lang="zh-CN" altLang="en-US" sz="1200" dirty="0">
                <a:latin typeface="+mn-lt"/>
                <a:ea typeface="+mn-ea"/>
                <a:cs typeface="+mn-ea"/>
                <a:sym typeface="+mn-lt"/>
              </a:rPr>
              <a:t>：全部撤销（专利权通过无效或者异议程序等被宣布无效）</a:t>
            </a:r>
            <a:endParaRPr lang="en-US" altLang="zh-CN" sz="1200" dirty="0">
              <a:latin typeface="+mn-lt"/>
              <a:ea typeface="+mn-ea"/>
              <a:cs typeface="+mn-ea"/>
              <a:sym typeface="+mn-lt"/>
            </a:endParaRPr>
          </a:p>
          <a:p>
            <a:pPr algn="l">
              <a:lnSpc>
                <a:spcPct val="150000"/>
              </a:lnSpc>
            </a:pPr>
            <a:r>
              <a:rPr lang="en-US" altLang="zh-CN" sz="1200" dirty="0">
                <a:latin typeface="+mn-lt"/>
                <a:ea typeface="+mn-ea"/>
                <a:cs typeface="+mn-ea"/>
                <a:sym typeface="+mn-lt"/>
              </a:rPr>
              <a:t>15</a:t>
            </a:r>
            <a:r>
              <a:rPr lang="zh-CN" altLang="en-US" sz="1200" dirty="0">
                <a:latin typeface="+mn-lt"/>
                <a:ea typeface="+mn-ea"/>
                <a:cs typeface="+mn-ea"/>
                <a:sym typeface="+mn-lt"/>
              </a:rPr>
              <a:t>：期限届满（专利的保护期限届满，不再具有法律效力）</a:t>
            </a:r>
            <a:endParaRPr lang="en-US" altLang="zh-CN" sz="1200" dirty="0">
              <a:latin typeface="+mn-lt"/>
              <a:ea typeface="+mn-ea"/>
              <a:cs typeface="+mn-ea"/>
              <a:sym typeface="+mn-lt"/>
            </a:endParaRPr>
          </a:p>
          <a:p>
            <a:pPr algn="l">
              <a:lnSpc>
                <a:spcPct val="150000"/>
              </a:lnSpc>
            </a:pPr>
            <a:r>
              <a:rPr lang="en-US" altLang="zh-CN" sz="1200" dirty="0">
                <a:latin typeface="+mn-lt"/>
                <a:ea typeface="+mn-ea"/>
                <a:cs typeface="+mn-ea"/>
                <a:sym typeface="+mn-lt"/>
              </a:rPr>
              <a:t>16</a:t>
            </a:r>
            <a:r>
              <a:rPr lang="zh-CN" altLang="en-US" sz="1200" dirty="0">
                <a:latin typeface="+mn-lt"/>
                <a:ea typeface="+mn-ea"/>
                <a:cs typeface="+mn-ea"/>
                <a:sym typeface="+mn-lt"/>
              </a:rPr>
              <a:t>：未缴年费（申请人未缴纳专利年费导致失效）</a:t>
            </a:r>
            <a:endParaRPr lang="en-US" altLang="zh-CN" sz="1200" dirty="0">
              <a:latin typeface="+mn-lt"/>
              <a:ea typeface="+mn-ea"/>
              <a:cs typeface="+mn-ea"/>
              <a:sym typeface="+mn-lt"/>
            </a:endParaRPr>
          </a:p>
          <a:p>
            <a:pPr algn="l">
              <a:lnSpc>
                <a:spcPct val="150000"/>
              </a:lnSpc>
            </a:pPr>
            <a:r>
              <a:rPr lang="en-US" altLang="zh-CN" sz="1200" dirty="0">
                <a:latin typeface="+mn-lt"/>
                <a:ea typeface="+mn-ea"/>
                <a:cs typeface="+mn-ea"/>
                <a:sym typeface="+mn-lt"/>
              </a:rPr>
              <a:t>22</a:t>
            </a:r>
            <a:r>
              <a:rPr lang="zh-CN" altLang="en-US" sz="1200" dirty="0">
                <a:latin typeface="+mn-lt"/>
                <a:ea typeface="+mn-ea"/>
                <a:cs typeface="+mn-ea"/>
                <a:sym typeface="+mn-lt"/>
              </a:rPr>
              <a:t>：权利终止（专利权保护期限已满或由于某种原因专利权失效）</a:t>
            </a:r>
            <a:endParaRPr lang="en-US" altLang="zh-CN" sz="1200" dirty="0">
              <a:latin typeface="+mn-lt"/>
              <a:ea typeface="+mn-ea"/>
              <a:cs typeface="+mn-ea"/>
              <a:sym typeface="+mn-lt"/>
            </a:endParaRPr>
          </a:p>
          <a:p>
            <a:pPr algn="l">
              <a:lnSpc>
                <a:spcPct val="150000"/>
              </a:lnSpc>
            </a:pPr>
            <a:r>
              <a:rPr lang="en-US" altLang="zh-CN" sz="1200" dirty="0">
                <a:latin typeface="+mn-lt"/>
                <a:ea typeface="+mn-ea"/>
                <a:cs typeface="+mn-ea"/>
                <a:sym typeface="+mn-lt"/>
              </a:rPr>
              <a:t>30</a:t>
            </a:r>
            <a:r>
              <a:rPr lang="zh-CN" altLang="en-US" sz="1200" dirty="0">
                <a:latin typeface="+mn-lt"/>
                <a:ea typeface="+mn-ea"/>
                <a:cs typeface="+mn-ea"/>
                <a:sym typeface="+mn-lt"/>
              </a:rPr>
              <a:t>：放弃（专利的放弃包括主动放弃和视为放弃。视为放弃主要是由于申请人在指定期限未采取相应举动而导致，主动放弃是申请人主动提交文件表示放弃专利权）</a:t>
            </a:r>
            <a:endParaRPr lang="en-US" altLang="zh-CN" sz="1200" dirty="0">
              <a:latin typeface="+mn-lt"/>
              <a:ea typeface="+mn-ea"/>
              <a:cs typeface="+mn-ea"/>
              <a:sym typeface="+mn-lt"/>
            </a:endParaRPr>
          </a:p>
          <a:p>
            <a:pPr algn="l">
              <a:lnSpc>
                <a:spcPct val="150000"/>
              </a:lnSpc>
            </a:pPr>
            <a:r>
              <a:rPr lang="en-US" altLang="zh-CN" sz="1200" dirty="0">
                <a:latin typeface="+mn-lt"/>
                <a:ea typeface="+mn-ea"/>
                <a:cs typeface="+mn-ea"/>
                <a:sym typeface="+mn-lt"/>
              </a:rPr>
              <a:t>3</a:t>
            </a:r>
            <a:r>
              <a:rPr lang="zh-CN" altLang="en-US" sz="1200" dirty="0">
                <a:latin typeface="+mn-lt"/>
                <a:ea typeface="+mn-ea"/>
                <a:cs typeface="+mn-ea"/>
                <a:sym typeface="+mn-lt"/>
              </a:rPr>
              <a:t>：授权（专利申请获得专利权，并且仍在权利有效期内）</a:t>
            </a:r>
            <a:endParaRPr lang="en-US" altLang="zh-CN" sz="1200" dirty="0">
              <a:latin typeface="+mn-lt"/>
              <a:ea typeface="+mn-ea"/>
              <a:cs typeface="+mn-ea"/>
              <a:sym typeface="+mn-lt"/>
            </a:endParaRPr>
          </a:p>
          <a:p>
            <a:pPr algn="l">
              <a:lnSpc>
                <a:spcPct val="150000"/>
              </a:lnSpc>
            </a:pPr>
            <a:r>
              <a:rPr lang="en-US" altLang="zh-CN" sz="1200" dirty="0">
                <a:latin typeface="+mn-lt"/>
                <a:ea typeface="+mn-ea"/>
                <a:cs typeface="+mn-ea"/>
                <a:sym typeface="+mn-lt"/>
              </a:rPr>
              <a:t>21</a:t>
            </a:r>
            <a:r>
              <a:rPr lang="zh-CN" altLang="en-US" sz="1200" dirty="0">
                <a:latin typeface="+mn-lt"/>
                <a:ea typeface="+mn-ea"/>
                <a:cs typeface="+mn-ea"/>
                <a:sym typeface="+mn-lt"/>
              </a:rPr>
              <a:t>：权利恢复（权利人因不可抗拒的事由而延误法定期限或者指定期限，导致其权利丧失的，在指定期限内，可以向专利局请求恢复权利）</a:t>
            </a:r>
            <a:endParaRPr lang="en-US" altLang="zh-CN" sz="1200" dirty="0">
              <a:latin typeface="+mn-lt"/>
              <a:ea typeface="+mn-ea"/>
              <a:cs typeface="+mn-ea"/>
              <a:sym typeface="+mn-lt"/>
            </a:endParaRPr>
          </a:p>
          <a:p>
            <a:pPr algn="l">
              <a:lnSpc>
                <a:spcPct val="150000"/>
              </a:lnSpc>
            </a:pPr>
            <a:r>
              <a:rPr lang="en-US" altLang="zh-CN" sz="1200" dirty="0">
                <a:latin typeface="+mn-lt"/>
                <a:ea typeface="+mn-ea"/>
                <a:cs typeface="+mn-ea"/>
                <a:sym typeface="+mn-lt"/>
              </a:rPr>
              <a:t>23</a:t>
            </a:r>
            <a:r>
              <a:rPr lang="zh-CN" altLang="en-US" sz="1200" dirty="0">
                <a:latin typeface="+mn-lt"/>
                <a:ea typeface="+mn-ea"/>
                <a:cs typeface="+mn-ea"/>
                <a:sym typeface="+mn-lt"/>
              </a:rPr>
              <a:t>：部分无效（经无效决定程序，专利的部分权利要求被宣告无效的）</a:t>
            </a:r>
            <a:endParaRPr lang="zh-CN" altLang="en-US" sz="1200" dirty="0">
              <a:latin typeface="+mn-lt"/>
              <a:ea typeface="+mn-ea"/>
              <a:cs typeface="+mn-ea"/>
              <a:sym typeface="+mn-lt"/>
            </a:endParaRPr>
          </a:p>
          <a:p>
            <a:pPr algn="l">
              <a:lnSpc>
                <a:spcPct val="150000"/>
              </a:lnSpc>
            </a:pPr>
            <a:r>
              <a:rPr lang="en-US" altLang="zh-CN" sz="1200" dirty="0">
                <a:latin typeface="+mn-lt"/>
                <a:ea typeface="+mn-ea"/>
                <a:cs typeface="+mn-ea"/>
                <a:sym typeface="+mn-lt"/>
              </a:rPr>
              <a:t>1</a:t>
            </a:r>
            <a:r>
              <a:rPr lang="zh-CN" altLang="en-US" sz="1200" dirty="0">
                <a:latin typeface="+mn-lt"/>
                <a:ea typeface="+mn-ea"/>
                <a:cs typeface="+mn-ea"/>
                <a:sym typeface="+mn-lt"/>
              </a:rPr>
              <a:t>：公开（申请公开，尚未开始实质审查）</a:t>
            </a:r>
            <a:endParaRPr lang="en-US" altLang="zh-CN" sz="1200" dirty="0">
              <a:latin typeface="+mn-lt"/>
              <a:ea typeface="+mn-ea"/>
              <a:cs typeface="+mn-ea"/>
              <a:sym typeface="+mn-lt"/>
            </a:endParaRPr>
          </a:p>
          <a:p>
            <a:pPr algn="l">
              <a:lnSpc>
                <a:spcPct val="150000"/>
              </a:lnSpc>
            </a:pPr>
            <a:r>
              <a:rPr lang="en-US" altLang="zh-CN" sz="1200" dirty="0">
                <a:latin typeface="+mn-lt"/>
                <a:ea typeface="+mn-ea"/>
                <a:cs typeface="+mn-ea"/>
                <a:sym typeface="+mn-lt"/>
              </a:rPr>
              <a:t>2</a:t>
            </a:r>
            <a:r>
              <a:rPr lang="zh-CN" altLang="en-US" sz="1200" dirty="0">
                <a:latin typeface="+mn-lt"/>
                <a:ea typeface="+mn-ea"/>
                <a:cs typeface="+mn-ea"/>
                <a:sym typeface="+mn-lt"/>
              </a:rPr>
              <a:t>：实质审查（专利申请处于审查中的状态，还未授权或者驳回）</a:t>
            </a:r>
            <a:endParaRPr lang="zh-CN" altLang="en-US" sz="1200" dirty="0">
              <a:latin typeface="+mn-lt"/>
              <a:ea typeface="+mn-ea"/>
              <a:cs typeface="+mn-ea"/>
              <a:sym typeface="+mn-lt"/>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200" dirty="0">
                <a:latin typeface="+mn-lt"/>
                <a:ea typeface="+mn-ea"/>
                <a:cs typeface="+mn-ea"/>
                <a:sym typeface="+mn-lt"/>
              </a:rPr>
              <a:t>--</a:t>
            </a:r>
            <a:r>
              <a:rPr lang="zh-CN" altLang="en-US" sz="1200" dirty="0">
                <a:latin typeface="+mn-lt"/>
                <a:ea typeface="+mn-ea"/>
                <a:cs typeface="+mn-ea"/>
                <a:sym typeface="+mn-lt"/>
              </a:rPr>
              <a:t>（未收录专利的法律状态信息，或者已获取的法律状态信息不足以判断当前状态）</a:t>
            </a:r>
            <a:endParaRPr lang="en-US" altLang="zh-CN" sz="1200" dirty="0">
              <a:latin typeface="+mn-lt"/>
              <a:ea typeface="+mn-ea"/>
              <a:cs typeface="+mn-ea"/>
              <a:sym typeface="+mn-lt"/>
            </a:endParaRPr>
          </a:p>
          <a:p>
            <a:pPr marL="0" marR="0" lvl="0" indent="0" algn="l" defTabSz="914400" rtl="0" eaLnBrk="1" fontAlgn="auto" latinLnBrk="0" hangingPunct="1">
              <a:lnSpc>
                <a:spcPct val="150000"/>
              </a:lnSpc>
              <a:spcBef>
                <a:spcPts val="0"/>
              </a:spcBef>
              <a:spcAft>
                <a:spcPts val="0"/>
              </a:spcAft>
              <a:buClrTx/>
              <a:buSzTx/>
              <a:buFontTx/>
              <a:buNone/>
              <a:defRPr/>
            </a:pPr>
            <a:endParaRPr lang="en-US" altLang="zh-CN" sz="1200" dirty="0">
              <a:latin typeface="+mn-lt"/>
              <a:ea typeface="+mn-ea"/>
              <a:cs typeface="+mn-ea"/>
              <a:sym typeface="+mn-lt"/>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200" dirty="0">
                <a:latin typeface="+mn-lt"/>
                <a:ea typeface="+mn-ea"/>
                <a:cs typeface="+mn-ea"/>
                <a:sym typeface="+mn-lt"/>
              </a:rPr>
              <a:t>220</a:t>
            </a:r>
            <a:r>
              <a:rPr lang="zh-CN" altLang="en-US" sz="1200" dirty="0">
                <a:latin typeface="+mn-lt"/>
                <a:ea typeface="+mn-ea"/>
                <a:cs typeface="+mn-ea"/>
                <a:sym typeface="+mn-lt"/>
              </a:rPr>
              <a:t>：</a:t>
            </a:r>
            <a:r>
              <a:rPr lang="en-US" altLang="zh-CN" sz="1200" dirty="0">
                <a:latin typeface="+mn-lt"/>
                <a:ea typeface="+mn-ea"/>
                <a:cs typeface="+mn-ea"/>
                <a:sym typeface="+mn-lt"/>
              </a:rPr>
              <a:t>PCT</a:t>
            </a:r>
            <a:r>
              <a:rPr lang="zh-CN" altLang="en-US" sz="1200" dirty="0">
                <a:latin typeface="+mn-lt"/>
                <a:ea typeface="+mn-ea"/>
                <a:cs typeface="+mn-ea"/>
                <a:sym typeface="+mn-lt"/>
              </a:rPr>
              <a:t>指定期满（</a:t>
            </a:r>
            <a:r>
              <a:rPr lang="en-US" altLang="zh-CN" b="0" i="0" dirty="0">
                <a:solidFill>
                  <a:srgbClr val="404040"/>
                </a:solidFill>
                <a:effectLst/>
                <a:latin typeface="Noto Sans SC"/>
              </a:rPr>
              <a:t>PCT</a:t>
            </a:r>
            <a:r>
              <a:rPr lang="zh-CN" altLang="en-US" b="0" i="0" dirty="0">
                <a:solidFill>
                  <a:srgbClr val="404040"/>
                </a:solidFill>
                <a:effectLst/>
                <a:latin typeface="Noto Sans SC"/>
              </a:rPr>
              <a:t>指定期满</a:t>
            </a:r>
            <a:r>
              <a:rPr lang="en-US" altLang="zh-CN" b="0" i="0" dirty="0">
                <a:solidFill>
                  <a:srgbClr val="404040"/>
                </a:solidFill>
                <a:effectLst/>
                <a:latin typeface="Noto Sans SC"/>
              </a:rPr>
              <a:t>: </a:t>
            </a:r>
            <a:r>
              <a:rPr lang="zh-CN" altLang="en-US" b="0" i="0" dirty="0">
                <a:solidFill>
                  <a:srgbClr val="404040"/>
                </a:solidFill>
                <a:effectLst/>
                <a:latin typeface="Noto Sans SC"/>
              </a:rPr>
              <a:t>已超出办理进入指定国国家阶段的期限</a:t>
            </a:r>
            <a:r>
              <a:rPr lang="zh-CN" altLang="en-US" sz="1200" dirty="0">
                <a:latin typeface="+mn-lt"/>
                <a:ea typeface="+mn-ea"/>
                <a:cs typeface="+mn-ea"/>
                <a:sym typeface="+mn-lt"/>
              </a:rPr>
              <a:t>）</a:t>
            </a:r>
            <a:endParaRPr lang="en-US" altLang="zh-CN" sz="1200" dirty="0">
              <a:latin typeface="+mn-lt"/>
              <a:ea typeface="+mn-ea"/>
              <a:cs typeface="+mn-ea"/>
              <a:sym typeface="+mn-lt"/>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200" dirty="0">
                <a:latin typeface="+mn-lt"/>
                <a:ea typeface="+mn-ea"/>
                <a:cs typeface="+mn-ea"/>
                <a:sym typeface="+mn-lt"/>
              </a:rPr>
              <a:t>221</a:t>
            </a:r>
            <a:r>
              <a:rPr lang="zh-CN" altLang="en-US" sz="1200" dirty="0">
                <a:latin typeface="+mn-lt"/>
                <a:ea typeface="+mn-ea"/>
                <a:cs typeface="+mn-ea"/>
                <a:sym typeface="+mn-lt"/>
              </a:rPr>
              <a:t>：</a:t>
            </a:r>
            <a:r>
              <a:rPr lang="en-US" altLang="zh-CN" sz="1200" dirty="0">
                <a:latin typeface="+mn-lt"/>
                <a:ea typeface="+mn-ea"/>
                <a:cs typeface="+mn-ea"/>
                <a:sym typeface="+mn-lt"/>
              </a:rPr>
              <a:t>PCT</a:t>
            </a:r>
            <a:r>
              <a:rPr lang="zh-CN" altLang="en-US" sz="1200" dirty="0">
                <a:latin typeface="+mn-lt"/>
                <a:ea typeface="+mn-ea"/>
                <a:cs typeface="+mn-ea"/>
                <a:sym typeface="+mn-lt"/>
              </a:rPr>
              <a:t>指定期内（</a:t>
            </a:r>
            <a:r>
              <a:rPr lang="en-US" altLang="zh-CN" b="0" i="0" dirty="0">
                <a:solidFill>
                  <a:srgbClr val="404040"/>
                </a:solidFill>
                <a:effectLst/>
                <a:latin typeface="Noto Sans SC"/>
              </a:rPr>
              <a:t>PCT</a:t>
            </a:r>
            <a:r>
              <a:rPr lang="zh-CN" altLang="en-US" b="0" i="0" dirty="0">
                <a:solidFill>
                  <a:srgbClr val="404040"/>
                </a:solidFill>
                <a:effectLst/>
                <a:latin typeface="Noto Sans SC"/>
              </a:rPr>
              <a:t>指定期内</a:t>
            </a:r>
            <a:r>
              <a:rPr lang="en-US" altLang="zh-CN" b="0" i="0" dirty="0">
                <a:solidFill>
                  <a:srgbClr val="404040"/>
                </a:solidFill>
                <a:effectLst/>
                <a:latin typeface="Noto Sans SC"/>
              </a:rPr>
              <a:t>: </a:t>
            </a:r>
            <a:r>
              <a:rPr lang="zh-CN" altLang="en-US" b="0" i="0" dirty="0">
                <a:solidFill>
                  <a:srgbClr val="404040"/>
                </a:solidFill>
                <a:effectLst/>
                <a:latin typeface="Noto Sans SC"/>
              </a:rPr>
              <a:t>在办理进入指定国国家阶段的期限内</a:t>
            </a:r>
            <a:r>
              <a:rPr lang="zh-CN" altLang="en-US" sz="1200" dirty="0">
                <a:latin typeface="+mn-lt"/>
                <a:ea typeface="+mn-ea"/>
                <a:cs typeface="+mn-ea"/>
                <a:sym typeface="+mn-lt"/>
              </a:rPr>
              <a:t>）</a:t>
            </a:r>
            <a:endParaRPr lang="en-US" altLang="zh-CN" sz="1200" dirty="0">
              <a:latin typeface="+mn-lt"/>
              <a:ea typeface="+mn-ea"/>
              <a:cs typeface="+mn-ea"/>
              <a:sym typeface="+mn-lt"/>
            </a:endParaRPr>
          </a:p>
          <a:p>
            <a:pPr marL="0" marR="0" lvl="0" indent="0" algn="l" defTabSz="914400" rtl="0" eaLnBrk="1" fontAlgn="auto" latinLnBrk="0" hangingPunct="1">
              <a:lnSpc>
                <a:spcPct val="150000"/>
              </a:lnSpc>
              <a:spcBef>
                <a:spcPts val="0"/>
              </a:spcBef>
              <a:spcAft>
                <a:spcPts val="0"/>
              </a:spcAft>
              <a:buClrTx/>
              <a:buSzTx/>
              <a:buFontTx/>
              <a:buNone/>
              <a:defRPr/>
            </a:pPr>
            <a:endParaRPr lang="en-US" altLang="zh-CN" sz="1200" dirty="0">
              <a:latin typeface="+mn-lt"/>
              <a:ea typeface="+mn-ea"/>
              <a:cs typeface="+mn-ea"/>
              <a:sym typeface="+mn-lt"/>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200" dirty="0">
                <a:latin typeface="+mn-lt"/>
                <a:ea typeface="+mn-ea"/>
                <a:cs typeface="+mn-ea"/>
                <a:sym typeface="+mn-lt"/>
              </a:rPr>
              <a:t>222</a:t>
            </a:r>
            <a:r>
              <a:rPr lang="zh-CN" altLang="en-US" sz="1200" dirty="0">
                <a:latin typeface="+mn-lt"/>
                <a:ea typeface="+mn-ea"/>
                <a:cs typeface="+mn-ea"/>
                <a:sym typeface="Wingdings" panose="05000000000000000000" pitchFamily="2" charset="2"/>
              </a:rPr>
              <a:t>：</a:t>
            </a:r>
            <a:r>
              <a:rPr lang="en-US" altLang="zh-CN" sz="1200" dirty="0">
                <a:latin typeface="+mn-lt"/>
                <a:ea typeface="+mn-ea"/>
                <a:cs typeface="+mn-ea"/>
                <a:sym typeface="Wingdings" panose="05000000000000000000" pitchFamily="2" charset="2"/>
              </a:rPr>
              <a:t>PCT</a:t>
            </a:r>
            <a:r>
              <a:rPr lang="zh-CN" altLang="en-US" sz="1200" dirty="0">
                <a:latin typeface="+mn-lt"/>
                <a:ea typeface="+mn-ea"/>
                <a:cs typeface="+mn-ea"/>
                <a:sym typeface="Wingdings" panose="05000000000000000000" pitchFamily="2" charset="2"/>
              </a:rPr>
              <a:t>国际公布（</a:t>
            </a:r>
            <a:r>
              <a:rPr lang="en-US" altLang="zh-CN" b="0" i="0" dirty="0">
                <a:solidFill>
                  <a:srgbClr val="404040"/>
                </a:solidFill>
                <a:effectLst/>
                <a:latin typeface="Noto Sans SC"/>
              </a:rPr>
              <a:t>PCT</a:t>
            </a:r>
            <a:r>
              <a:rPr lang="zh-CN" altLang="en-US" b="0" i="0" dirty="0">
                <a:solidFill>
                  <a:srgbClr val="404040"/>
                </a:solidFill>
                <a:effectLst/>
                <a:latin typeface="Noto Sans SC"/>
              </a:rPr>
              <a:t>国际公布</a:t>
            </a:r>
            <a:r>
              <a:rPr lang="en-US" altLang="zh-CN" b="0" i="0" dirty="0">
                <a:solidFill>
                  <a:srgbClr val="404040"/>
                </a:solidFill>
                <a:effectLst/>
                <a:latin typeface="Noto Sans SC"/>
              </a:rPr>
              <a:t>: PCT</a:t>
            </a:r>
            <a:r>
              <a:rPr lang="zh-CN" altLang="en-US" b="0" i="0" dirty="0">
                <a:solidFill>
                  <a:srgbClr val="404040"/>
                </a:solidFill>
                <a:effectLst/>
                <a:latin typeface="Noto Sans SC"/>
              </a:rPr>
              <a:t>国际公布，且还未进入指定国</a:t>
            </a:r>
            <a:r>
              <a:rPr lang="zh-CN" altLang="en-US" sz="1200" dirty="0">
                <a:latin typeface="+mn-lt"/>
                <a:ea typeface="+mn-ea"/>
                <a:cs typeface="+mn-ea"/>
                <a:sym typeface="Wingdings" panose="05000000000000000000" pitchFamily="2" charset="2"/>
              </a:rPr>
              <a:t>）</a:t>
            </a:r>
            <a:endParaRPr lang="en-US" altLang="zh-CN" sz="1200" dirty="0">
              <a:latin typeface="+mn-lt"/>
              <a:ea typeface="+mn-ea"/>
              <a:cs typeface="+mn-ea"/>
              <a:sym typeface="Wingdings" panose="05000000000000000000" pitchFamily="2" charset="2"/>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200" dirty="0">
                <a:latin typeface="+mn-lt"/>
                <a:ea typeface="+mn-ea"/>
                <a:cs typeface="+mn-ea"/>
                <a:sym typeface="Wingdings" panose="05000000000000000000" pitchFamily="2" charset="2"/>
              </a:rPr>
              <a:t>223</a:t>
            </a:r>
            <a:r>
              <a:rPr lang="zh-CN" altLang="en-US" sz="1200" dirty="0">
                <a:latin typeface="+mn-lt"/>
                <a:ea typeface="+mn-ea"/>
                <a:cs typeface="+mn-ea"/>
                <a:sym typeface="Wingdings" panose="05000000000000000000" pitchFamily="2" charset="2"/>
              </a:rPr>
              <a:t>：</a:t>
            </a:r>
            <a:r>
              <a:rPr lang="en-US" altLang="zh-CN" sz="1200" dirty="0">
                <a:latin typeface="+mn-lt"/>
                <a:ea typeface="+mn-ea"/>
                <a:cs typeface="+mn-ea"/>
                <a:sym typeface="Wingdings" panose="05000000000000000000" pitchFamily="2" charset="2"/>
              </a:rPr>
              <a:t>PCT</a:t>
            </a:r>
            <a:r>
              <a:rPr lang="zh-CN" altLang="en-US" sz="1200" dirty="0">
                <a:latin typeface="+mn-lt"/>
                <a:ea typeface="+mn-ea"/>
                <a:cs typeface="+mn-ea"/>
                <a:sym typeface="Wingdings" panose="05000000000000000000" pitchFamily="2" charset="2"/>
              </a:rPr>
              <a:t>进入指定国（指定期内）（</a:t>
            </a:r>
            <a:r>
              <a:rPr lang="en-US" altLang="zh-CN" b="0" i="0" dirty="0">
                <a:solidFill>
                  <a:srgbClr val="404040"/>
                </a:solidFill>
                <a:effectLst/>
                <a:latin typeface="Noto Sans SC"/>
              </a:rPr>
              <a:t>PCT</a:t>
            </a:r>
            <a:r>
              <a:rPr lang="zh-CN" altLang="en-US" b="0" i="0" dirty="0">
                <a:solidFill>
                  <a:srgbClr val="404040"/>
                </a:solidFill>
                <a:effectLst/>
                <a:latin typeface="Noto Sans SC"/>
              </a:rPr>
              <a:t>进入指定国</a:t>
            </a:r>
            <a:r>
              <a:rPr lang="en-US" altLang="zh-CN" b="0" i="0" dirty="0">
                <a:solidFill>
                  <a:srgbClr val="404040"/>
                </a:solidFill>
                <a:effectLst/>
                <a:latin typeface="Noto Sans SC"/>
              </a:rPr>
              <a:t>(</a:t>
            </a:r>
            <a:r>
              <a:rPr lang="zh-CN" altLang="en-US" b="0" i="0" dirty="0">
                <a:solidFill>
                  <a:srgbClr val="404040"/>
                </a:solidFill>
                <a:effectLst/>
                <a:latin typeface="Noto Sans SC"/>
              </a:rPr>
              <a:t>指定期内</a:t>
            </a:r>
            <a:r>
              <a:rPr lang="en-US" altLang="zh-CN" b="0" i="0" dirty="0">
                <a:solidFill>
                  <a:srgbClr val="404040"/>
                </a:solidFill>
                <a:effectLst/>
                <a:latin typeface="Noto Sans SC"/>
              </a:rPr>
              <a:t>): </a:t>
            </a:r>
            <a:r>
              <a:rPr lang="zh-CN" altLang="en-US" b="0" i="0" dirty="0">
                <a:solidFill>
                  <a:srgbClr val="404040"/>
                </a:solidFill>
                <a:effectLst/>
                <a:latin typeface="Noto Sans SC"/>
              </a:rPr>
              <a:t>已进入指定国，且在指定期限内</a:t>
            </a:r>
            <a:r>
              <a:rPr lang="zh-CN" altLang="en-US" sz="1200" dirty="0">
                <a:latin typeface="+mn-lt"/>
                <a:ea typeface="+mn-ea"/>
                <a:cs typeface="+mn-ea"/>
                <a:sym typeface="Wingdings" panose="05000000000000000000" pitchFamily="2" charset="2"/>
              </a:rPr>
              <a:t>）</a:t>
            </a:r>
            <a:endParaRPr lang="en-US" altLang="zh-CN" sz="1200" dirty="0">
              <a:latin typeface="+mn-lt"/>
              <a:ea typeface="+mn-ea"/>
              <a:cs typeface="+mn-ea"/>
              <a:sym typeface="Wingdings" panose="05000000000000000000" pitchFamily="2" charset="2"/>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200" dirty="0">
                <a:latin typeface="+mn-lt"/>
                <a:ea typeface="+mn-ea"/>
                <a:cs typeface="+mn-ea"/>
                <a:sym typeface="Wingdings" panose="05000000000000000000" pitchFamily="2" charset="2"/>
              </a:rPr>
              <a:t>224</a:t>
            </a:r>
            <a:r>
              <a:rPr lang="zh-CN" altLang="en-US" sz="1200" dirty="0">
                <a:latin typeface="+mn-lt"/>
                <a:ea typeface="+mn-ea"/>
                <a:cs typeface="+mn-ea"/>
                <a:sym typeface="Wingdings" panose="05000000000000000000" pitchFamily="2" charset="2"/>
              </a:rPr>
              <a:t>：</a:t>
            </a:r>
            <a:r>
              <a:rPr lang="en-US" altLang="zh-CN" sz="1200" dirty="0">
                <a:latin typeface="+mn-lt"/>
                <a:ea typeface="+mn-ea"/>
                <a:cs typeface="+mn-ea"/>
                <a:sym typeface="Wingdings" panose="05000000000000000000" pitchFamily="2" charset="2"/>
              </a:rPr>
              <a:t>PCT</a:t>
            </a:r>
            <a:r>
              <a:rPr lang="zh-CN" altLang="en-US" sz="1200" dirty="0">
                <a:latin typeface="+mn-lt"/>
                <a:ea typeface="+mn-ea"/>
                <a:cs typeface="+mn-ea"/>
                <a:sym typeface="Wingdings" panose="05000000000000000000" pitchFamily="2" charset="2"/>
              </a:rPr>
              <a:t>进指定国（指定期满）（</a:t>
            </a:r>
            <a:r>
              <a:rPr lang="en-US" altLang="zh-CN" b="0" i="0" dirty="0">
                <a:solidFill>
                  <a:srgbClr val="404040"/>
                </a:solidFill>
                <a:effectLst/>
                <a:latin typeface="Noto Sans SC"/>
              </a:rPr>
              <a:t>PCT</a:t>
            </a:r>
            <a:r>
              <a:rPr lang="zh-CN" altLang="en-US" b="0" i="0" dirty="0">
                <a:solidFill>
                  <a:srgbClr val="404040"/>
                </a:solidFill>
                <a:effectLst/>
                <a:latin typeface="Noto Sans SC"/>
              </a:rPr>
              <a:t>进入指定国</a:t>
            </a:r>
            <a:r>
              <a:rPr lang="en-US" altLang="zh-CN" b="0" i="0" dirty="0">
                <a:solidFill>
                  <a:srgbClr val="404040"/>
                </a:solidFill>
                <a:effectLst/>
                <a:latin typeface="Noto Sans SC"/>
              </a:rPr>
              <a:t>(</a:t>
            </a:r>
            <a:r>
              <a:rPr lang="zh-CN" altLang="en-US" b="0" i="0" dirty="0">
                <a:solidFill>
                  <a:srgbClr val="404040"/>
                </a:solidFill>
                <a:effectLst/>
                <a:latin typeface="Noto Sans SC"/>
              </a:rPr>
              <a:t>指定期满</a:t>
            </a:r>
            <a:r>
              <a:rPr lang="en-US" altLang="zh-CN" b="0" i="0" dirty="0">
                <a:solidFill>
                  <a:srgbClr val="404040"/>
                </a:solidFill>
                <a:effectLst/>
                <a:latin typeface="Noto Sans SC"/>
              </a:rPr>
              <a:t>): </a:t>
            </a:r>
            <a:r>
              <a:rPr lang="zh-CN" altLang="en-US" b="0" i="0" dirty="0">
                <a:solidFill>
                  <a:srgbClr val="404040"/>
                </a:solidFill>
                <a:effectLst/>
                <a:latin typeface="Noto Sans SC"/>
              </a:rPr>
              <a:t>已进入指定国，且已超出指定期限</a:t>
            </a:r>
            <a:r>
              <a:rPr lang="zh-CN" altLang="en-US" sz="1200" dirty="0">
                <a:latin typeface="+mn-lt"/>
                <a:ea typeface="+mn-ea"/>
                <a:cs typeface="+mn-ea"/>
                <a:sym typeface="Wingdings" panose="05000000000000000000" pitchFamily="2" charset="2"/>
              </a:rPr>
              <a:t>）</a:t>
            </a:r>
            <a:endParaRPr lang="en-US" altLang="zh-CN" sz="1200" dirty="0">
              <a:latin typeface="+mn-lt"/>
              <a:ea typeface="+mn-ea"/>
              <a:cs typeface="+mn-ea"/>
              <a:sym typeface="Wingdings" panose="05000000000000000000" pitchFamily="2" charset="2"/>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200" dirty="0">
                <a:latin typeface="+mn-lt"/>
                <a:ea typeface="+mn-ea"/>
                <a:cs typeface="+mn-ea"/>
                <a:sym typeface="Wingdings" panose="05000000000000000000" pitchFamily="2" charset="2"/>
              </a:rPr>
              <a:t>225</a:t>
            </a:r>
            <a:r>
              <a:rPr lang="zh-CN" altLang="en-US" sz="1200" dirty="0">
                <a:latin typeface="+mn-lt"/>
                <a:ea typeface="+mn-ea"/>
                <a:cs typeface="+mn-ea"/>
                <a:sym typeface="Wingdings" panose="05000000000000000000" pitchFamily="2" charset="2"/>
              </a:rPr>
              <a:t>：</a:t>
            </a:r>
            <a:r>
              <a:rPr lang="en-US" altLang="zh-CN" sz="1200" dirty="0">
                <a:latin typeface="+mn-lt"/>
                <a:ea typeface="+mn-ea"/>
                <a:cs typeface="+mn-ea"/>
                <a:sym typeface="Wingdings" panose="05000000000000000000" pitchFamily="2" charset="2"/>
              </a:rPr>
              <a:t>PCT</a:t>
            </a:r>
            <a:r>
              <a:rPr lang="zh-CN" altLang="en-US" sz="1200" dirty="0">
                <a:latin typeface="+mn-lt"/>
                <a:ea typeface="+mn-ea"/>
                <a:cs typeface="+mn-ea"/>
                <a:sym typeface="Wingdings" panose="05000000000000000000" pitchFamily="2" charset="2"/>
              </a:rPr>
              <a:t>未进指定国（</a:t>
            </a:r>
            <a:r>
              <a:rPr lang="en-US" altLang="zh-CN" b="0" i="0" dirty="0">
                <a:solidFill>
                  <a:srgbClr val="404040"/>
                </a:solidFill>
                <a:effectLst/>
                <a:latin typeface="Noto Sans SC"/>
              </a:rPr>
              <a:t>PCT</a:t>
            </a:r>
            <a:r>
              <a:rPr lang="zh-CN" altLang="en-US" b="0" i="0" dirty="0">
                <a:solidFill>
                  <a:srgbClr val="404040"/>
                </a:solidFill>
                <a:effectLst/>
                <a:latin typeface="Noto Sans SC"/>
              </a:rPr>
              <a:t>未进指定国</a:t>
            </a:r>
            <a:r>
              <a:rPr lang="en-US" altLang="zh-CN" b="0" i="0" dirty="0">
                <a:solidFill>
                  <a:srgbClr val="404040"/>
                </a:solidFill>
                <a:effectLst/>
                <a:latin typeface="Noto Sans SC"/>
              </a:rPr>
              <a:t>: </a:t>
            </a:r>
            <a:r>
              <a:rPr lang="zh-CN" altLang="en-US" b="0" i="0" dirty="0">
                <a:solidFill>
                  <a:srgbClr val="404040"/>
                </a:solidFill>
                <a:effectLst/>
                <a:latin typeface="Noto Sans SC"/>
              </a:rPr>
              <a:t>未进入任何指定国，且已超出指定期限</a:t>
            </a:r>
            <a:r>
              <a:rPr lang="zh-CN" altLang="en-US" sz="1200" dirty="0">
                <a:latin typeface="+mn-lt"/>
                <a:ea typeface="+mn-ea"/>
                <a:cs typeface="+mn-ea"/>
                <a:sym typeface="Wingdings" panose="05000000000000000000" pitchFamily="2" charset="2"/>
              </a:rPr>
              <a:t>）</a:t>
            </a:r>
            <a:endParaRPr lang="zh-CN" altLang="en-US" sz="1200" dirty="0">
              <a:latin typeface="+mn-lt"/>
              <a:ea typeface="+mn-ea"/>
              <a:cs typeface="+mn-ea"/>
              <a:sym typeface="+mn-lt"/>
            </a:endParaRPr>
          </a:p>
          <a:p>
            <a:pPr algn="l">
              <a:lnSpc>
                <a:spcPct val="150000"/>
              </a:lnSpc>
            </a:pPr>
            <a:endParaRPr lang="zh-CN" altLang="en-US" sz="1200" dirty="0">
              <a:latin typeface="+mn-lt"/>
              <a:ea typeface="+mn-ea"/>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ChangeArrowheads="1" noTextEdit="1"/>
          </p:cNvSpPr>
          <p:nvPr>
            <p:ph type="sldImg" idx="2"/>
          </p:nvPr>
        </p:nvSpPr>
        <p:spPr/>
      </p:sp>
      <p:sp>
        <p:nvSpPr>
          <p:cNvPr id="47107" name="文本占位符 2"/>
          <p:cNvSpPr>
            <a:spLocks noGrp="1" noChangeArrowheads="1"/>
          </p:cNvSpPr>
          <p:nvPr>
            <p:ph type="body" idx="3"/>
          </p:nvPr>
        </p:nvSpPr>
        <p:spPr>
          <a:noFill/>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dirty="0">
                <a:solidFill>
                  <a:srgbClr val="333333"/>
                </a:solidFill>
                <a:effectLst/>
                <a:latin typeface="Arial" panose="020B0604020202020204" pitchFamily="34" charset="0"/>
              </a:rPr>
              <a:t>所有被高亮、划段注释、全文注释过的专利，自动保存到“快速保存”工作空间，便于用户回溯和搜注释</a:t>
            </a:r>
            <a:endParaRPr lang="zh-CN" altLang="en-US" b="0" i="0" dirty="0">
              <a:solidFill>
                <a:srgbClr val="333333"/>
              </a:solidFill>
              <a:effectLst/>
              <a:latin typeface="Arial" panose="020B0604020202020204" pitchFamily="34" charset="0"/>
            </a:endParaRPr>
          </a:p>
          <a:p>
            <a:pPr algn="l"/>
            <a:r>
              <a:rPr lang="zh-CN" altLang="en-US" b="0" i="0" dirty="0">
                <a:solidFill>
                  <a:srgbClr val="333333"/>
                </a:solidFill>
                <a:effectLst/>
                <a:latin typeface="Arial" panose="020B0604020202020204" pitchFamily="34" charset="0"/>
              </a:rPr>
              <a:t>由于范围包括全文注释过的专利，所以第一次的时候要进行一次数据初始化，将每个账号下已注释专利刷一遍，加到“快速保存”工作空间</a:t>
            </a:r>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0" i="0" dirty="0">
                <a:solidFill>
                  <a:srgbClr val="061632"/>
                </a:solidFill>
                <a:effectLst/>
                <a:latin typeface="Helvetica Neue"/>
              </a:rPr>
              <a:t>在工作空间列表中更新自定义字段的值时，最新的值将会自动更新并覆盖至当前文件夹中的其它同族成员；</a:t>
            </a:r>
            <a:endParaRPr lang="zh-CN" altLang="en-US" b="0" i="0" dirty="0">
              <a:solidFill>
                <a:srgbClr val="061632"/>
              </a:solidFill>
              <a:effectLst/>
              <a:latin typeface="Helvetica Neue"/>
            </a:endParaRPr>
          </a:p>
          <a:p>
            <a:pPr algn="l" fontAlgn="base"/>
            <a:r>
              <a:rPr lang="zh-CN" altLang="en-US" b="0" i="0" dirty="0">
                <a:solidFill>
                  <a:srgbClr val="061632"/>
                </a:solidFill>
                <a:effectLst/>
                <a:latin typeface="Helvetica Neue"/>
              </a:rPr>
              <a:t>不会自动标引不在文件夹中的同族成员，新加入文件夹的同族成员也不会被自动标引；</a:t>
            </a:r>
            <a:endParaRPr lang="zh-CN" altLang="en-US" b="0" i="0" dirty="0">
              <a:solidFill>
                <a:srgbClr val="061632"/>
              </a:solidFill>
              <a:effectLst/>
              <a:latin typeface="Helvetica Neue"/>
            </a:endParaRPr>
          </a:p>
          <a:p>
            <a:pPr algn="l" fontAlgn="base"/>
            <a:r>
              <a:rPr lang="zh-CN" altLang="en-US" b="0" i="0" dirty="0">
                <a:solidFill>
                  <a:srgbClr val="061632"/>
                </a:solidFill>
                <a:effectLst/>
                <a:latin typeface="Helvetica Neue"/>
              </a:rPr>
              <a:t>批量标引功能和专利详情页中的编辑功能不会触发同族标引；</a:t>
            </a:r>
            <a:endParaRPr lang="zh-CN" altLang="en-US" b="0" i="0" dirty="0">
              <a:solidFill>
                <a:srgbClr val="061632"/>
              </a:solidFill>
              <a:effectLst/>
              <a:latin typeface="Helvetica Neue"/>
            </a:endParaRPr>
          </a:p>
        </p:txBody>
      </p:sp>
      <p:sp>
        <p:nvSpPr>
          <p:cNvPr id="4" name="灯片编号占位符 3"/>
          <p:cNvSpPr>
            <a:spLocks noGrp="1"/>
          </p:cNvSpPr>
          <p:nvPr>
            <p:ph type="sldNum" sz="quarter" idx="5"/>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9BDE249-340F-4966-94CE-6DBF71E7875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9BDE249-340F-4966-94CE-6DBF71E7875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kern="1200" dirty="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kern="1200" dirty="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小程序的图表希望能自定义</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是否能点击图表看详细信息</a:t>
            </a:r>
            <a:endParaRPr lang="zh-CN" altLang="en-US" sz="1200" b="0" i="0" kern="1200" dirty="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4048A3B5-03B6-7F42-B506-28036AD70FE9}"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ov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Only">
    <p:bg>
      <p:bgPr>
        <a:solidFill>
          <a:schemeClr val="bg1"/>
        </a:solidFill>
        <a:effectLst/>
      </p:bgPr>
    </p:bg>
    <p:spTree>
      <p:nvGrpSpPr>
        <p:cNvPr id="1" name=""/>
        <p:cNvGrpSpPr/>
        <p:nvPr/>
      </p:nvGrpSpPr>
      <p:grpSpPr>
        <a:xfrm>
          <a:off x="0" y="0"/>
          <a:ext cx="0" cy="0"/>
          <a:chOff x="0" y="0"/>
          <a:chExt cx="0" cy="0"/>
        </a:xfrm>
      </p:grpSpPr>
      <p:sp>
        <p:nvSpPr>
          <p:cNvPr id="8" name="object 3"/>
          <p:cNvSpPr/>
          <p:nvPr userDrawn="1"/>
        </p:nvSpPr>
        <p:spPr>
          <a:xfrm>
            <a:off x="7453746" y="266686"/>
            <a:ext cx="1431636" cy="328800"/>
          </a:xfrm>
          <a:prstGeom prst="rect">
            <a:avLst/>
          </a:prstGeom>
          <a:blipFill>
            <a:blip r:embed="rId2" cstate="print"/>
            <a:stretch>
              <a:fillRect/>
            </a:stretch>
          </a:blipFill>
        </p:spPr>
        <p:txBody>
          <a:bodyPr wrap="square" lIns="0" tIns="0" rIns="0" bIns="0" rtlCol="0"/>
          <a:lstStyle/>
          <a:p>
            <a:endParaRPr sz="820"/>
          </a:p>
        </p:txBody>
      </p:sp>
      <p:grpSp>
        <p:nvGrpSpPr>
          <p:cNvPr id="6" name="Group 5"/>
          <p:cNvGrpSpPr/>
          <p:nvPr userDrawn="1"/>
        </p:nvGrpSpPr>
        <p:grpSpPr>
          <a:xfrm>
            <a:off x="3048000" y="1123950"/>
            <a:ext cx="0" cy="2844000"/>
            <a:chOff x="3048000" y="918150"/>
            <a:chExt cx="0" cy="3120464"/>
          </a:xfrm>
        </p:grpSpPr>
        <p:sp>
          <p:nvSpPr>
            <p:cNvPr id="9" name="object 4"/>
            <p:cNvSpPr/>
            <p:nvPr userDrawn="1"/>
          </p:nvSpPr>
          <p:spPr>
            <a:xfrm>
              <a:off x="3048000" y="918150"/>
              <a:ext cx="0" cy="1044000"/>
            </a:xfrm>
            <a:custGeom>
              <a:avLst/>
              <a:gdLst/>
              <a:ahLst/>
              <a:cxnLst/>
              <a:rect l="l" t="t" r="r" b="b"/>
              <a:pathLst>
                <a:path h="3276600">
                  <a:moveTo>
                    <a:pt x="0" y="0"/>
                  </a:moveTo>
                  <a:lnTo>
                    <a:pt x="0" y="3276226"/>
                  </a:lnTo>
                </a:path>
              </a:pathLst>
            </a:custGeom>
            <a:ln w="31750">
              <a:solidFill>
                <a:srgbClr val="AEBD38"/>
              </a:solidFill>
            </a:ln>
          </p:spPr>
          <p:txBody>
            <a:bodyPr wrap="square" lIns="0" tIns="0" rIns="0" bIns="0" rtlCol="0"/>
            <a:lstStyle/>
            <a:p>
              <a:endParaRPr sz="820"/>
            </a:p>
          </p:txBody>
        </p:sp>
        <p:sp>
          <p:nvSpPr>
            <p:cNvPr id="10" name="object 5"/>
            <p:cNvSpPr/>
            <p:nvPr userDrawn="1"/>
          </p:nvSpPr>
          <p:spPr>
            <a:xfrm>
              <a:off x="3048000" y="1962150"/>
              <a:ext cx="0" cy="1044000"/>
            </a:xfrm>
            <a:custGeom>
              <a:avLst/>
              <a:gdLst/>
              <a:ahLst/>
              <a:cxnLst/>
              <a:rect l="l" t="t" r="r" b="b"/>
              <a:pathLst>
                <a:path h="3276600">
                  <a:moveTo>
                    <a:pt x="0" y="0"/>
                  </a:moveTo>
                  <a:lnTo>
                    <a:pt x="0" y="3276226"/>
                  </a:lnTo>
                </a:path>
              </a:pathLst>
            </a:custGeom>
            <a:ln w="31750">
              <a:solidFill>
                <a:srgbClr val="78AF2B"/>
              </a:solidFill>
            </a:ln>
          </p:spPr>
          <p:txBody>
            <a:bodyPr wrap="square" lIns="0" tIns="0" rIns="0" bIns="0" rtlCol="0"/>
            <a:lstStyle/>
            <a:p>
              <a:endParaRPr sz="820"/>
            </a:p>
          </p:txBody>
        </p:sp>
        <p:sp>
          <p:nvSpPr>
            <p:cNvPr id="11" name="object 6"/>
            <p:cNvSpPr/>
            <p:nvPr userDrawn="1"/>
          </p:nvSpPr>
          <p:spPr>
            <a:xfrm>
              <a:off x="3048000" y="2994614"/>
              <a:ext cx="0" cy="1044000"/>
            </a:xfrm>
            <a:custGeom>
              <a:avLst/>
              <a:gdLst/>
              <a:ahLst/>
              <a:cxnLst/>
              <a:rect l="l" t="t" r="r" b="b"/>
              <a:pathLst>
                <a:path h="3276600">
                  <a:moveTo>
                    <a:pt x="0" y="0"/>
                  </a:moveTo>
                  <a:lnTo>
                    <a:pt x="0" y="3276216"/>
                  </a:lnTo>
                </a:path>
              </a:pathLst>
            </a:custGeom>
            <a:ln w="31750">
              <a:solidFill>
                <a:srgbClr val="2D8461"/>
              </a:solidFill>
            </a:ln>
          </p:spPr>
          <p:txBody>
            <a:bodyPr wrap="square" lIns="0" tIns="0" rIns="0" bIns="0" rtlCol="0"/>
            <a:lstStyle/>
            <a:p>
              <a:endParaRPr sz="820"/>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0" y="0"/>
            <a:ext cx="0" cy="0"/>
          </a:xfrm>
        </p:spPr>
        <p:txBody>
          <a:bodyPr/>
          <a:lstStyle>
            <a:lvl1pPr>
              <a:defRPr/>
            </a:lvl1pPr>
          </a:lstStyle>
          <a:p>
            <a:pPr>
              <a:defRPr/>
            </a:pPr>
            <a:fld id="{44AA40F6-3793-4B4B-B702-FE4368707B26}" type="datetimeFigureOut">
              <a:rPr lang="zh-CN" altLang="en-US"/>
            </a:fld>
            <a:endParaRPr lang="zh-CN" altLang="en-US"/>
          </a:p>
        </p:txBody>
      </p:sp>
      <p:sp>
        <p:nvSpPr>
          <p:cNvPr id="5" name="页脚占位符 4"/>
          <p:cNvSpPr>
            <a:spLocks noGrp="1"/>
          </p:cNvSpPr>
          <p:nvPr>
            <p:ph type="ftr" sz="quarter" idx="11"/>
          </p:nvPr>
        </p:nvSpPr>
        <p:spPr>
          <a:xfrm>
            <a:off x="0" y="0"/>
            <a:ext cx="0" cy="0"/>
          </a:xfr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0" y="0"/>
            <a:ext cx="0" cy="0"/>
          </a:xfrm>
        </p:spPr>
        <p:txBody>
          <a:bodyPr/>
          <a:lstStyle>
            <a:lvl1pPr>
              <a:defRPr/>
            </a:lvl1pPr>
          </a:lstStyle>
          <a:p>
            <a:pPr>
              <a:defRPr/>
            </a:pPr>
            <a:fld id="{9C5BAC56-8969-4ECE-B066-58864F849A66}" type="slidenum">
              <a:rPr lang="zh-CN" altLang="en-US"/>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27714" y="309677"/>
            <a:ext cx="3660159" cy="455290"/>
          </a:xfrm>
        </p:spPr>
        <p:txBody>
          <a:bodyPr>
            <a:normAutofit/>
          </a:bodyPr>
          <a:lstStyle>
            <a:lvl1pPr>
              <a:defRPr sz="2100" b="1">
                <a:solidFill>
                  <a:srgbClr val="328765"/>
                </a:solidFill>
                <a:latin typeface="华文黑体" panose="02010600040101010101" pitchFamily="2" charset="-122"/>
                <a:ea typeface="华文黑体" panose="02010600040101010101" pitchFamily="2" charset="-122"/>
                <a:cs typeface="华文黑体" panose="02010600040101010101" pitchFamily="2" charset="-122"/>
              </a:defRPr>
            </a:lvl1pPr>
          </a:lstStyle>
          <a:p>
            <a:r>
              <a:rPr lang="zh-CN" altLang="en-US" dirty="0"/>
              <a:t>单击此处编辑母版标题样式</a:t>
            </a:r>
            <a:endParaRPr lang="zh-CN" altLang="en-US" dirty="0"/>
          </a:p>
        </p:txBody>
      </p:sp>
      <p:sp>
        <p:nvSpPr>
          <p:cNvPr id="6" name="文本占位符 5"/>
          <p:cNvSpPr>
            <a:spLocks noGrp="1"/>
          </p:cNvSpPr>
          <p:nvPr>
            <p:ph type="body" sz="quarter" idx="10" hasCustomPrompt="1"/>
          </p:nvPr>
        </p:nvSpPr>
        <p:spPr>
          <a:xfrm>
            <a:off x="527714" y="1178550"/>
            <a:ext cx="3660159" cy="1669537"/>
          </a:xfrm>
        </p:spPr>
        <p:txBody>
          <a:bodyPr>
            <a:normAutofit/>
          </a:bodyPr>
          <a:lstStyle>
            <a:lvl1pPr marL="0" indent="0">
              <a:buNone/>
              <a:defRPr sz="1200">
                <a:solidFill>
                  <a:schemeClr val="tx1">
                    <a:lumMod val="65000"/>
                    <a:lumOff val="35000"/>
                  </a:schemeClr>
                </a:solidFill>
                <a:latin typeface="华文黑体" panose="02010600040101010101" pitchFamily="2" charset="-122"/>
                <a:ea typeface="华文黑体" panose="02010600040101010101" pitchFamily="2" charset="-122"/>
                <a:cs typeface="华文黑体" panose="02010600040101010101" pitchFamily="2" charset="-122"/>
              </a:defRPr>
            </a:lvl1pPr>
          </a:lstStyle>
          <a:p>
            <a:pPr lvl="0"/>
            <a:r>
              <a:rPr lang="zh-CN" altLang="en-US" dirty="0"/>
              <a:t>正文内容</a:t>
            </a:r>
            <a:endParaRPr lang="zh-CN" altLang="en-US" dirty="0"/>
          </a:p>
        </p:txBody>
      </p:sp>
      <p:sp>
        <p:nvSpPr>
          <p:cNvPr id="8" name="文本占位符 7"/>
          <p:cNvSpPr>
            <a:spLocks noGrp="1"/>
          </p:cNvSpPr>
          <p:nvPr>
            <p:ph type="body" sz="quarter" idx="11" hasCustomPrompt="1"/>
          </p:nvPr>
        </p:nvSpPr>
        <p:spPr>
          <a:xfrm>
            <a:off x="527714" y="772981"/>
            <a:ext cx="3203090" cy="299001"/>
          </a:xfrm>
        </p:spPr>
        <p:txBody>
          <a:bodyPr>
            <a:normAutofit/>
          </a:bodyPr>
          <a:lstStyle>
            <a:lvl1pPr marL="0" indent="0">
              <a:buNone/>
              <a:defRPr sz="1315">
                <a:solidFill>
                  <a:srgbClr val="75BB00"/>
                </a:solidFill>
                <a:latin typeface="华文黑体" panose="02010600040101010101" pitchFamily="2" charset="-122"/>
                <a:ea typeface="华文黑体" panose="02010600040101010101" pitchFamily="2" charset="-122"/>
                <a:cs typeface="华文黑体" panose="02010600040101010101" pitchFamily="2" charset="-122"/>
              </a:defRPr>
            </a:lvl1pPr>
          </a:lstStyle>
          <a:p>
            <a:pPr lvl="0"/>
            <a:r>
              <a:rPr lang="zh-CN" altLang="en-US" dirty="0"/>
              <a:t>副标题</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
        <p:nvSpPr>
          <p:cNvPr id="2" name="椭圆 1"/>
          <p:cNvSpPr/>
          <p:nvPr userDrawn="1"/>
        </p:nvSpPr>
        <p:spPr>
          <a:xfrm>
            <a:off x="-438150" y="171450"/>
            <a:ext cx="633413" cy="63341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2400" noProof="1"/>
          </a:p>
        </p:txBody>
      </p:sp>
    </p:spTree>
  </p:cSld>
  <p:clrMapOvr>
    <a:masterClrMapping/>
  </p:clrMapOvr>
  <p:transition spd="slow" advClick="0"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
        <p:nvSpPr>
          <p:cNvPr id="2" name="椭圆 1"/>
          <p:cNvSpPr/>
          <p:nvPr userDrawn="1"/>
        </p:nvSpPr>
        <p:spPr>
          <a:xfrm>
            <a:off x="-437965" y="171728"/>
            <a:ext cx="633343" cy="63334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3"/>
          <p:cNvSpPr/>
          <p:nvPr userDrawn="1"/>
        </p:nvSpPr>
        <p:spPr>
          <a:xfrm>
            <a:off x="1116542" y="0"/>
            <a:ext cx="2694359"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任意多边形 28"/>
          <p:cNvSpPr/>
          <p:nvPr userDrawn="1"/>
        </p:nvSpPr>
        <p:spPr bwMode="auto">
          <a:xfrm flipH="1">
            <a:off x="0" y="4093210"/>
            <a:ext cx="9105900" cy="1053465"/>
          </a:xfrm>
          <a:custGeom>
            <a:avLst/>
            <a:gdLst>
              <a:gd name="connsiteX0" fmla="*/ 0 w 12193624"/>
              <a:gd name="connsiteY0" fmla="*/ 1918899 h 2139948"/>
              <a:gd name="connsiteX1" fmla="*/ 0 w 12193624"/>
              <a:gd name="connsiteY1" fmla="*/ 2137920 h 2139948"/>
              <a:gd name="connsiteX2" fmla="*/ 0 w 12193624"/>
              <a:gd name="connsiteY2" fmla="*/ 2139948 h 2139948"/>
              <a:gd name="connsiteX3" fmla="*/ 1790446 w 12193624"/>
              <a:gd name="connsiteY3" fmla="*/ 2139948 h 2139948"/>
              <a:gd name="connsiteX4" fmla="*/ 1410948 w 12193624"/>
              <a:gd name="connsiteY4" fmla="*/ 2103013 h 2139948"/>
              <a:gd name="connsiteX5" fmla="*/ 0 w 12193624"/>
              <a:gd name="connsiteY5" fmla="*/ 1918899 h 2139948"/>
              <a:gd name="connsiteX6" fmla="*/ 12193624 w 12193624"/>
              <a:gd name="connsiteY6" fmla="*/ 0 h 2139948"/>
              <a:gd name="connsiteX7" fmla="*/ 6110043 w 12193624"/>
              <a:gd name="connsiteY7" fmla="*/ 2132241 h 2139948"/>
              <a:gd name="connsiteX8" fmla="*/ 6032130 w 12193624"/>
              <a:gd name="connsiteY8" fmla="*/ 2139948 h 2139948"/>
              <a:gd name="connsiteX9" fmla="*/ 12193624 w 12193624"/>
              <a:gd name="connsiteY9" fmla="*/ 2139948 h 2139948"/>
              <a:gd name="connsiteX10" fmla="*/ 12193624 w 12193624"/>
              <a:gd name="connsiteY10" fmla="*/ 2127867 h 2139948"/>
              <a:gd name="connsiteX11" fmla="*/ 12193624 w 12193624"/>
              <a:gd name="connsiteY11" fmla="*/ 0 h 21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3624" h="2139948">
                <a:moveTo>
                  <a:pt x="0" y="1918899"/>
                </a:moveTo>
                <a:cubicBezTo>
                  <a:pt x="0" y="2001842"/>
                  <a:pt x="0" y="2074417"/>
                  <a:pt x="0" y="2137920"/>
                </a:cubicBezTo>
                <a:lnTo>
                  <a:pt x="0" y="2139948"/>
                </a:lnTo>
                <a:lnTo>
                  <a:pt x="1790446" y="2139948"/>
                </a:lnTo>
                <a:lnTo>
                  <a:pt x="1410948" y="2103013"/>
                </a:lnTo>
                <a:cubicBezTo>
                  <a:pt x="949877" y="2054242"/>
                  <a:pt x="479563" y="1992875"/>
                  <a:pt x="0" y="1918899"/>
                </a:cubicBezTo>
                <a:close/>
                <a:moveTo>
                  <a:pt x="12193624" y="0"/>
                </a:moveTo>
                <a:cubicBezTo>
                  <a:pt x="10497610" y="1160082"/>
                  <a:pt x="8469996" y="1871893"/>
                  <a:pt x="6110043" y="2132241"/>
                </a:cubicBezTo>
                <a:lnTo>
                  <a:pt x="6032130" y="2139948"/>
                </a:lnTo>
                <a:lnTo>
                  <a:pt x="12193624" y="2139948"/>
                </a:lnTo>
                <a:lnTo>
                  <a:pt x="12193624" y="2127867"/>
                </a:lnTo>
                <a:cubicBezTo>
                  <a:pt x="12193624" y="0"/>
                  <a:pt x="12193624" y="0"/>
                  <a:pt x="12193624" y="0"/>
                </a:cubicBezTo>
                <a:close/>
              </a:path>
            </a:pathLst>
          </a:custGeom>
          <a:solidFill>
            <a:schemeClr val="bg1">
              <a:lumMod val="95000"/>
            </a:schemeClr>
          </a:solidFill>
          <a:ln w="9525">
            <a:noFill/>
            <a:round/>
          </a:ln>
        </p:spPr>
        <p:txBody>
          <a:bodyPr vert="horz" wrap="square" lIns="91440" tIns="45720" rIns="91440" bIns="45720" numCol="1" anchor="t" anchorCtr="0" compatLnSpc="1">
            <a:noAutofit/>
          </a:bodyPr>
          <a:lstStyle/>
          <a:p>
            <a:pPr defTabSz="914400">
              <a:defRPr/>
            </a:pPr>
            <a:endParaRPr lang="zh-CN" altLang="en-US" sz="1800">
              <a:solidFill>
                <a:srgbClr val="303030"/>
              </a:solidFill>
              <a:latin typeface="Arial" panose="020B0604020202020204"/>
              <a:ea typeface="微软雅黑" panose="020B0503020204020204" pitchFamily="34" charset="-122"/>
            </a:endParaRPr>
          </a:p>
        </p:txBody>
      </p:sp>
      <p:sp>
        <p:nvSpPr>
          <p:cNvPr id="4" name="任意多边形 27"/>
          <p:cNvSpPr/>
          <p:nvPr userDrawn="1"/>
        </p:nvSpPr>
        <p:spPr bwMode="auto">
          <a:xfrm>
            <a:off x="4542790" y="4093210"/>
            <a:ext cx="4601210" cy="1053465"/>
          </a:xfrm>
          <a:custGeom>
            <a:avLst/>
            <a:gdLst>
              <a:gd name="connsiteX0" fmla="*/ 6161507 w 6161507"/>
              <a:gd name="connsiteY0" fmla="*/ 0 h 2139950"/>
              <a:gd name="connsiteX1" fmla="*/ 6161507 w 6161507"/>
              <a:gd name="connsiteY1" fmla="*/ 2127868 h 2139950"/>
              <a:gd name="connsiteX2" fmla="*/ 6161507 w 6161507"/>
              <a:gd name="connsiteY2" fmla="*/ 2139950 h 2139950"/>
              <a:gd name="connsiteX3" fmla="*/ 0 w 6161507"/>
              <a:gd name="connsiteY3" fmla="*/ 2139950 h 2139950"/>
              <a:gd name="connsiteX4" fmla="*/ 77926 w 6161507"/>
              <a:gd name="connsiteY4" fmla="*/ 2132242 h 2139950"/>
              <a:gd name="connsiteX5" fmla="*/ 6161507 w 6161507"/>
              <a:gd name="connsiteY5" fmla="*/ 0 h 213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507" h="2139950">
                <a:moveTo>
                  <a:pt x="6161507" y="0"/>
                </a:moveTo>
                <a:cubicBezTo>
                  <a:pt x="6161507" y="0"/>
                  <a:pt x="6161507" y="0"/>
                  <a:pt x="6161507" y="2127868"/>
                </a:cubicBezTo>
                <a:lnTo>
                  <a:pt x="6161507" y="2139950"/>
                </a:lnTo>
                <a:lnTo>
                  <a:pt x="0" y="2139950"/>
                </a:lnTo>
                <a:lnTo>
                  <a:pt x="77926" y="2132242"/>
                </a:lnTo>
                <a:cubicBezTo>
                  <a:pt x="2437879" y="1871893"/>
                  <a:pt x="4465493" y="1160082"/>
                  <a:pt x="6161507" y="0"/>
                </a:cubicBezTo>
                <a:close/>
              </a:path>
            </a:pathLst>
          </a:custGeom>
          <a:gradFill>
            <a:gsLst>
              <a:gs pos="0">
                <a:srgbClr val="78B02B"/>
              </a:gs>
              <a:gs pos="99000">
                <a:srgbClr val="04A3C2"/>
              </a:gs>
            </a:gsLst>
            <a:lin ang="13800000" scaled="0"/>
          </a:gradFill>
          <a:ln w="9525">
            <a:noFill/>
            <a:round/>
          </a:ln>
        </p:spPr>
        <p:txBody>
          <a:bodyPr vert="horz" wrap="square" lIns="91440" tIns="45720" rIns="91440" bIns="45720" numCol="1" anchor="t" anchorCtr="0" compatLnSpc="1">
            <a:noAutofit/>
          </a:bodyPr>
          <a:lstStyle/>
          <a:p>
            <a:pPr defTabSz="914400">
              <a:defRPr/>
            </a:pPr>
            <a:endParaRPr lang="zh-CN" altLang="en-US" sz="1800">
              <a:solidFill>
                <a:srgbClr val="303030"/>
              </a:solidFill>
              <a:latin typeface="Arial" panose="020B0604020202020204"/>
              <a:ea typeface="微软雅黑" panose="020B0503020204020204" pitchFamily="3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866"/>
            <a:ext cx="9144001" cy="5147267"/>
          </a:xfrm>
          <a:prstGeom prst="rect">
            <a:avLst/>
          </a:prstGeom>
        </p:spPr>
      </p:pic>
      <p:cxnSp>
        <p:nvCxnSpPr>
          <p:cNvPr id="7" name="直接连接符 6"/>
          <p:cNvCxnSpPr/>
          <p:nvPr userDrawn="1"/>
        </p:nvCxnSpPr>
        <p:spPr>
          <a:xfrm>
            <a:off x="755577" y="625507"/>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947"/>
            <a:ext cx="390372" cy="206015"/>
            <a:chOff x="0" y="0"/>
            <a:chExt cx="1041399" cy="549275"/>
          </a:xfrm>
        </p:grpSpPr>
        <p:sp>
          <p:nvSpPr>
            <p:cNvPr id="13"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p>
          </p:txBody>
        </p:sp>
        <p:sp>
          <p:nvSpPr>
            <p:cNvPr id="14"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p>
          </p:txBody>
        </p:sp>
        <p:sp>
          <p:nvSpPr>
            <p:cNvPr id="15"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p>
          </p:txBody>
        </p:sp>
      </p:grpSp>
      <p:sp>
        <p:nvSpPr>
          <p:cNvPr id="18" name="TextBox 15"/>
          <p:cNvSpPr txBox="1"/>
          <p:nvPr userDrawn="1"/>
        </p:nvSpPr>
        <p:spPr>
          <a:xfrm>
            <a:off x="8100393" y="242038"/>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accent1"/>
                </a:solidFill>
                <a:latin typeface="微软雅黑 Light" panose="020B0502040204020203" pitchFamily="34" charset="-122"/>
                <a:ea typeface="微软雅黑 Light" panose="020B0502040204020203" pitchFamily="34" charset="-122"/>
              </a:rPr>
            </a:fld>
            <a:r>
              <a:rPr lang="zh-CN" altLang="en-US" sz="1800" b="0" dirty="0">
                <a:solidFill>
                  <a:schemeClr val="accent1"/>
                </a:solidFill>
                <a:latin typeface="微软雅黑 Light" panose="020B0502040204020203" pitchFamily="34" charset="-122"/>
                <a:ea typeface="微软雅黑 Light" panose="020B0502040204020203" pitchFamily="34" charset="-122"/>
              </a:rPr>
              <a:t> </a:t>
            </a:r>
            <a:endParaRPr lang="zh-CN" altLang="en-US" sz="1800" b="0" dirty="0">
              <a:solidFill>
                <a:schemeClr val="accent1"/>
              </a:solidFill>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0063" y="528828"/>
            <a:ext cx="8442484" cy="316706"/>
          </a:xfrm>
          <a:prstGeom prst="rect">
            <a:avLst/>
          </a:prstGeom>
        </p:spPr>
        <p:txBody>
          <a:bodyPr lIns="0" tIns="0" rIns="0" bIns="0"/>
          <a:lstStyle>
            <a:lvl1pPr>
              <a:defRPr sz="1950" b="0" i="0">
                <a:solidFill>
                  <a:srgbClr val="7E7E7E"/>
                </a:solidFill>
                <a:latin typeface="Noto Sans CJK JP Regular"/>
                <a:cs typeface="Noto Sans CJK JP Regular"/>
              </a:defRPr>
            </a:lvl1pPr>
          </a:lstStyle>
          <a:p/>
        </p:txBody>
      </p:sp>
      <p:sp>
        <p:nvSpPr>
          <p:cNvPr id="3" name="Holder 3"/>
          <p:cNvSpPr>
            <a:spLocks noGrp="1"/>
          </p:cNvSpPr>
          <p:nvPr>
            <p:ph type="body" idx="1"/>
          </p:nvPr>
        </p:nvSpPr>
        <p:spPr>
          <a:xfrm>
            <a:off x="265023" y="1148334"/>
            <a:ext cx="8613953" cy="2818447"/>
          </a:xfrm>
          <a:prstGeom prst="rect">
            <a:avLst/>
          </a:prstGeom>
        </p:spPr>
        <p:txBody>
          <a:bodyPr lIns="0" tIns="0" rIns="0" bIns="0"/>
          <a:lstStyle>
            <a:lvl1pPr>
              <a:defRPr b="0" i="0">
                <a:solidFill>
                  <a:schemeClr val="tx1"/>
                </a:solidFill>
              </a:defRPr>
            </a:lvl1pPr>
          </a:lstStyle>
          <a:p/>
        </p:txBody>
      </p:sp>
      <p:sp>
        <p:nvSpPr>
          <p:cNvPr id="4" name="Holder 4"/>
          <p:cNvSpPr>
            <a:spLocks noGrp="1"/>
          </p:cNvSpPr>
          <p:nvPr>
            <p:ph type="ftr" sz="quarter" idx="5"/>
          </p:nvPr>
        </p:nvSpPr>
        <p:spPr>
          <a:xfrm>
            <a:off x="3108960" y="4783455"/>
            <a:ext cx="2926080" cy="257175"/>
          </a:xfrm>
          <a:prstGeom prst="rect">
            <a:avLst/>
          </a:prstGeo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4783455"/>
            <a:ext cx="2103120" cy="25717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fld>
            <a:endParaRPr lang="en-US">
              <a:solidFill>
                <a:prstClr val="black">
                  <a:tint val="75000"/>
                </a:prstClr>
              </a:solidFill>
            </a:endParaRPr>
          </a:p>
        </p:txBody>
      </p:sp>
      <p:sp>
        <p:nvSpPr>
          <p:cNvPr id="6" name="Holder 6"/>
          <p:cNvSpPr>
            <a:spLocks noGrp="1"/>
          </p:cNvSpPr>
          <p:nvPr>
            <p:ph type="sldNum" sz="quarter" idx="7"/>
          </p:nvPr>
        </p:nvSpPr>
        <p:spPr>
          <a:xfrm>
            <a:off x="8688990" y="4902680"/>
            <a:ext cx="139065" cy="132397"/>
          </a:xfrm>
          <a:prstGeom prst="rect">
            <a:avLst/>
          </a:prstGeom>
        </p:spPr>
        <p:txBody>
          <a:bodyPr lIns="0" tIns="0" rIns="0" bIns="0"/>
          <a:lstStyle>
            <a:lvl1pPr>
              <a:defRPr sz="675" b="0" i="0">
                <a:solidFill>
                  <a:schemeClr val="bg1"/>
                </a:solidFill>
                <a:latin typeface="Noto Sans CJK JP Regular"/>
                <a:cs typeface="Noto Sans CJK JP Regular"/>
              </a:defRPr>
            </a:lvl1pPr>
          </a:lstStyle>
          <a:p>
            <a:pPr marL="19050">
              <a:spcBef>
                <a:spcPts val="115"/>
              </a:spcBef>
            </a:pPr>
            <a:fld id="{81D60167-4931-47E6-BA6A-407CBD079E47}" type="slidenum">
              <a:rPr lang="uk-UA" spc="19" smtClean="0">
                <a:solidFill>
                  <a:prstClr val="white"/>
                </a:solidFill>
              </a:rPr>
            </a:fld>
            <a:endParaRPr lang="uk-UA" spc="19" dirty="0">
              <a:solidFill>
                <a:prstClr val="white"/>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57.jpe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59.jpeg"/><Relationship Id="rId1" Type="http://schemas.openxmlformats.org/officeDocument/2006/relationships/image" Target="../media/image15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61.jpeg"/><Relationship Id="rId1" Type="http://schemas.openxmlformats.org/officeDocument/2006/relationships/image" Target="../media/image160.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63.png"/><Relationship Id="rId1" Type="http://schemas.openxmlformats.org/officeDocument/2006/relationships/image" Target="../media/image16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6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hyperlink" Target="https://analytics.zhihuiya.com/" TargetMode="Externa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hyperlink" Target="mailto:support@patsnap.com" TargetMode="Externa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66.png"/><Relationship Id="rId1" Type="http://schemas.openxmlformats.org/officeDocument/2006/relationships/image" Target="../media/image165.png"/></Relationships>
</file>

<file path=ppt/slides/_rels/slide111.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image" Target="../media/image167.png"/></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70.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7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73.png"/><Relationship Id="rId1" Type="http://schemas.openxmlformats.org/officeDocument/2006/relationships/image" Target="../media/image172.pn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74.pn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75.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image" Target="../media/image21.emf"/></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76.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image" Target="../media/image177.pn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hdphoto" Target="../media/image179.wdp"/><Relationship Id="rId1" Type="http://schemas.openxmlformats.org/officeDocument/2006/relationships/image" Target="../media/image178.png"/></Relationships>
</file>

<file path=ppt/slides/_rels/slide124.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5.xml"/><Relationship Id="rId6" Type="http://schemas.microsoft.com/office/2007/relationships/hdphoto" Target="../media/image185.wdp"/><Relationship Id="rId5" Type="http://schemas.openxmlformats.org/officeDocument/2006/relationships/image" Target="../media/image184.png"/><Relationship Id="rId4" Type="http://schemas.microsoft.com/office/2007/relationships/hdphoto" Target="../media/image183.wdp"/><Relationship Id="rId3" Type="http://schemas.openxmlformats.org/officeDocument/2006/relationships/image" Target="../media/image182.png"/><Relationship Id="rId2" Type="http://schemas.microsoft.com/office/2007/relationships/hdphoto" Target="../media/image181.wdp"/><Relationship Id="rId1" Type="http://schemas.openxmlformats.org/officeDocument/2006/relationships/image" Target="../media/image180.png"/></Relationships>
</file>

<file path=ppt/slides/_rels/slide125.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microsoft.com/office/2007/relationships/hdphoto" Target="../media/image189.wdp"/><Relationship Id="rId3" Type="http://schemas.openxmlformats.org/officeDocument/2006/relationships/image" Target="../media/image188.png"/><Relationship Id="rId2" Type="http://schemas.microsoft.com/office/2007/relationships/hdphoto" Target="../media/image187.wdp"/><Relationship Id="rId1" Type="http://schemas.openxmlformats.org/officeDocument/2006/relationships/image" Target="../media/image186.png"/></Relationships>
</file>

<file path=ppt/slides/_rels/slide126.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5.xml"/><Relationship Id="rId2" Type="http://schemas.microsoft.com/office/2007/relationships/hdphoto" Target="../media/image191.wdp"/><Relationship Id="rId1" Type="http://schemas.openxmlformats.org/officeDocument/2006/relationships/image" Target="../media/image190.png"/></Relationships>
</file>

<file path=ppt/slides/_rels/slide127.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5.xml"/><Relationship Id="rId2" Type="http://schemas.microsoft.com/office/2007/relationships/hdphoto" Target="../media/image193.wdp"/><Relationship Id="rId1" Type="http://schemas.openxmlformats.org/officeDocument/2006/relationships/image" Target="../media/image192.png"/></Relationships>
</file>

<file path=ppt/slides/_rels/slide128.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image" Target="../media/image194.jpeg"/></Relationships>
</file>

<file path=ppt/slides/_rels/slide129.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200.png"/><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image" Target="../media/image19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0.png"/><Relationship Id="rId1" Type="http://schemas.openxmlformats.org/officeDocument/2006/relationships/image" Target="../media/image25.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5.xml"/><Relationship Id="rId2" Type="http://schemas.microsoft.com/office/2007/relationships/hdphoto" Target="../media/image202.wdp"/><Relationship Id="rId1" Type="http://schemas.openxmlformats.org/officeDocument/2006/relationships/image" Target="../media/image201.png"/></Relationships>
</file>

<file path=ppt/slides/_rels/slide133.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5.xml"/><Relationship Id="rId2" Type="http://schemas.microsoft.com/office/2007/relationships/hdphoto" Target="../media/image204.wdp"/><Relationship Id="rId1" Type="http://schemas.openxmlformats.org/officeDocument/2006/relationships/image" Target="../media/image203.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hdphoto" Target="../media/image206.wdp"/><Relationship Id="rId1" Type="http://schemas.openxmlformats.org/officeDocument/2006/relationships/image" Target="../media/image205.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5.xml"/><Relationship Id="rId4" Type="http://schemas.openxmlformats.org/officeDocument/2006/relationships/image" Target="../media/image210.png"/><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image" Target="../media/image207.png"/></Relationships>
</file>

<file path=ppt/slides/_rels/slide138.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5.xml"/><Relationship Id="rId2" Type="http://schemas.microsoft.com/office/2007/relationships/hdphoto" Target="../media/image212.wdp"/><Relationship Id="rId1" Type="http://schemas.openxmlformats.org/officeDocument/2006/relationships/image" Target="../media/image211.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7" Type="http://schemas.openxmlformats.org/officeDocument/2006/relationships/slideLayout" Target="../slideLayouts/slideLayout5.xml"/><Relationship Id="rId16" Type="http://schemas.openxmlformats.org/officeDocument/2006/relationships/image" Target="../media/image20.png"/><Relationship Id="rId15" Type="http://schemas.openxmlformats.org/officeDocument/2006/relationships/image" Target="../media/image39.png"/><Relationship Id="rId14" Type="http://schemas.openxmlformats.org/officeDocument/2006/relationships/image" Target="../media/image38.png"/><Relationship Id="rId13" Type="http://schemas.openxmlformats.org/officeDocument/2006/relationships/image" Target="../media/image1.tiff"/><Relationship Id="rId12" Type="http://schemas.openxmlformats.org/officeDocument/2006/relationships/image" Target="../media/image37.png"/><Relationship Id="rId11" Type="http://schemas.openxmlformats.org/officeDocument/2006/relationships/image" Target="../media/image36.png"/><Relationship Id="rId10" Type="http://schemas.openxmlformats.org/officeDocument/2006/relationships/image" Target="../media/image35.png"/><Relationship Id="rId1" Type="http://schemas.openxmlformats.org/officeDocument/2006/relationships/image" Target="../media/image26.png"/></Relationships>
</file>

<file path=ppt/slides/_rels/slide140.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5.xml"/><Relationship Id="rId4" Type="http://schemas.microsoft.com/office/2007/relationships/hdphoto" Target="../media/image216.wdp"/><Relationship Id="rId3" Type="http://schemas.openxmlformats.org/officeDocument/2006/relationships/image" Target="../media/image215.png"/><Relationship Id="rId2" Type="http://schemas.microsoft.com/office/2007/relationships/hdphoto" Target="../media/image214.wdp"/><Relationship Id="rId1" Type="http://schemas.openxmlformats.org/officeDocument/2006/relationships/image" Target="../media/image213.png"/></Relationships>
</file>

<file path=ppt/slides/_rels/slide141.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5.xml"/><Relationship Id="rId3" Type="http://schemas.microsoft.com/office/2007/relationships/hdphoto" Target="../media/image219.wdp"/><Relationship Id="rId2" Type="http://schemas.openxmlformats.org/officeDocument/2006/relationships/image" Target="../media/image218.png"/><Relationship Id="rId1" Type="http://schemas.openxmlformats.org/officeDocument/2006/relationships/image" Target="../media/image21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5.xml"/><Relationship Id="rId2" Type="http://schemas.microsoft.com/office/2007/relationships/hdphoto" Target="../media/image221.wdp"/><Relationship Id="rId1" Type="http://schemas.openxmlformats.org/officeDocument/2006/relationships/image" Target="../media/image220.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5.xml"/><Relationship Id="rId2" Type="http://schemas.openxmlformats.org/officeDocument/2006/relationships/image" Target="../media/image223.png"/><Relationship Id="rId1" Type="http://schemas.openxmlformats.org/officeDocument/2006/relationships/image" Target="../media/image222.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0.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9.png"/><Relationship Id="rId1" Type="http://schemas.openxmlformats.org/officeDocument/2006/relationships/image" Target="../media/image48.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0" Type="http://schemas.openxmlformats.org/officeDocument/2006/relationships/slideLayout" Target="../slideLayouts/slideLayout5.xml"/><Relationship Id="rId2" Type="http://schemas.openxmlformats.org/officeDocument/2006/relationships/tags" Target="../tags/tag3.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hyperlink" Target="https://a.zhihuiya.com/" TargetMode="Externa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hyperlink" Target="mailto:support@patsnap.co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52.png"/><Relationship Id="rId1" Type="http://schemas.openxmlformats.org/officeDocument/2006/relationships/image" Target="../media/image51.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NULL" TargetMode="External"/><Relationship Id="rId1"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58.png"/><Relationship Id="rId1"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60.png"/><Relationship Id="rId1"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62.png"/><Relationship Id="rId1"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49.png"/><Relationship Id="rId1"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image" Target="../media/image65.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66.png"/><Relationship Id="rId1"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49.png"/><Relationship Id="rId1"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70.png"/><Relationship Id="rId1" Type="http://schemas.openxmlformats.org/officeDocument/2006/relationships/image" Target="../media/image49.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8.xml"/><Relationship Id="rId2" Type="http://schemas.openxmlformats.org/officeDocument/2006/relationships/image" Target="../media/image49.png"/><Relationship Id="rId1" Type="http://schemas.openxmlformats.org/officeDocument/2006/relationships/image" Target="../media/image71.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6.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jpe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83.jpeg"/><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7.png"/><Relationship Id="rId1"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8.jpeg"/><Relationship Id="rId1"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9.jpeg"/><Relationship Id="rId1"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90.png"/><Relationship Id="rId1"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92.jpeg"/><Relationship Id="rId1" Type="http://schemas.openxmlformats.org/officeDocument/2006/relationships/image" Target="../media/image91.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6.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9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109.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10.png"/><Relationship Id="rId1" Type="http://schemas.openxmlformats.org/officeDocument/2006/relationships/image" Target="../media/image106.png"/></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5.xml"/><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image" Target="../media/image11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15.png"/><Relationship Id="rId1" Type="http://schemas.openxmlformats.org/officeDocument/2006/relationships/image" Target="../media/image114.png"/></Relationships>
</file>

<file path=ppt/slides/_rels/slide65.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image" Target="../media/image122.png"/><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3.png"/></Relationships>
</file>

<file path=ppt/slides/_rels/slide67.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4.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26.png"/><Relationship Id="rId1" Type="http://schemas.openxmlformats.org/officeDocument/2006/relationships/image" Target="../media/image125.pn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image" Target="../media/image127.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31.png"/><Relationship Id="rId1" Type="http://schemas.openxmlformats.org/officeDocument/2006/relationships/image" Target="../media/image13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92.jpeg"/><Relationship Id="rId1" Type="http://schemas.openxmlformats.org/officeDocument/2006/relationships/image" Target="../media/image91.pn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s>
</file>

<file path=ppt/slides/_rels/slide7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jpeg"/></Relationships>
</file>

<file path=ppt/slides/_rels/slide7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83.jpeg"/><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image" Target="../media/image84.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image" Target="../media/image132.jpeg"/></Relationships>
</file>

<file path=ppt/slides/_rels/slide8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5.xml"/><Relationship Id="rId2" Type="http://schemas.openxmlformats.org/officeDocument/2006/relationships/image" Target="../media/image3.tiff"/><Relationship Id="rId1" Type="http://schemas.openxmlformats.org/officeDocument/2006/relationships/image" Target="../media/image2.tiff"/></Relationships>
</file>

<file path=ppt/slides/_rels/slide83.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5.xml"/><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image" Target="../media/image4.tiff"/></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image" Target="../media/image133.jpeg"/></Relationships>
</file>

<file path=ppt/slides/_rels/slide85.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5.xml"/><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image" Target="../media/image134.jpeg"/></Relationships>
</file>

<file path=ppt/slides/_rels/slide8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image" Target="../media/image137.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image" Target="../media/image140.jpe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42.jpeg"/><Relationship Id="rId1" Type="http://schemas.openxmlformats.org/officeDocument/2006/relationships/image" Target="../media/image141.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image" Target="../media/image14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image" Target="../media/image144.jpeg"/></Relationships>
</file>

<file path=ppt/slides/_rels/slide91.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149.jpeg"/><Relationship Id="rId4" Type="http://schemas.openxmlformats.org/officeDocument/2006/relationships/image" Target="../media/image148.jpeg"/><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image" Target="../media/image145.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50.jpe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51.jpe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5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54.jpeg"/><Relationship Id="rId1" Type="http://schemas.openxmlformats.org/officeDocument/2006/relationships/image" Target="../media/image153.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56.jpeg"/><Relationship Id="rId1" Type="http://schemas.openxmlformats.org/officeDocument/2006/relationships/image" Target="../media/image15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06103" y="2136633"/>
            <a:ext cx="222250" cy="831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4" name="object 2"/>
          <p:cNvSpPr txBox="1"/>
          <p:nvPr/>
        </p:nvSpPr>
        <p:spPr>
          <a:xfrm>
            <a:off x="875099" y="2136633"/>
            <a:ext cx="5876290" cy="651653"/>
          </a:xfrm>
          <a:prstGeom prst="rect">
            <a:avLst/>
          </a:prstGeom>
        </p:spPr>
        <p:txBody>
          <a:bodyPr vert="horz" wrap="square" lIns="0" tIns="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28625">
              <a:lnSpc>
                <a:spcPct val="150000"/>
              </a:lnSpc>
            </a:pPr>
            <a:r>
              <a:rPr lang="zh-CN" altLang="en-US" sz="3200" b="1" dirty="0">
                <a:solidFill>
                  <a:prstClr val="white"/>
                </a:solidFill>
                <a:latin typeface="微软雅黑" panose="020B0503020204020204" pitchFamily="34" charset="-122"/>
                <a:cs typeface="Arial" panose="020B0604020202020204" pitchFamily="34" charset="0"/>
                <a:sym typeface="Arial" panose="020B0604020202020204"/>
              </a:rPr>
              <a:t>智慧芽全球专利信息数据库</a:t>
            </a:r>
            <a:endParaRPr lang="en-US" altLang="zh-CN" sz="3200" b="1" dirty="0">
              <a:solidFill>
                <a:prstClr val="white"/>
              </a:solidFill>
              <a:latin typeface="微软雅黑" panose="020B0503020204020204" pitchFamily="34" charset="-122"/>
              <a:cs typeface="Arial" panose="020B0604020202020204" pitchFamily="34" charset="0"/>
              <a:sym typeface="Arial" panose="020B0604020202020204"/>
            </a:endParaRPr>
          </a:p>
        </p:txBody>
      </p:sp>
      <p:pic>
        <p:nvPicPr>
          <p:cNvPr id="6" name="图片 5"/>
          <p:cNvPicPr>
            <a:picLocks noChangeAspect="1"/>
          </p:cNvPicPr>
          <p:nvPr/>
        </p:nvPicPr>
        <p:blipFill>
          <a:blip r:embed="rId1" cstate="email"/>
          <a:stretch>
            <a:fillRect/>
          </a:stretch>
        </p:blipFill>
        <p:spPr>
          <a:xfrm>
            <a:off x="5482585" y="1036832"/>
            <a:ext cx="3404240" cy="3337816"/>
          </a:xfrm>
          <a:prstGeom prst="rect">
            <a:avLst/>
          </a:prstGeom>
        </p:spPr>
      </p:pic>
      <p:sp>
        <p:nvSpPr>
          <p:cNvPr id="2" name="文本框 1"/>
          <p:cNvSpPr txBox="1"/>
          <p:nvPr/>
        </p:nvSpPr>
        <p:spPr>
          <a:xfrm>
            <a:off x="875030" y="3035300"/>
            <a:ext cx="3641090" cy="714375"/>
          </a:xfrm>
          <a:prstGeom prst="rect">
            <a:avLst/>
          </a:prstGeom>
          <a:noFill/>
        </p:spPr>
        <p:txBody>
          <a:bodyPr wrap="square" rtlCol="0">
            <a:spAutoFit/>
          </a:bodyPr>
          <a:p>
            <a:r>
              <a:rPr lang="zh-CN" altLang="en-US" b="1">
                <a:solidFill>
                  <a:schemeClr val="bg1"/>
                </a:solidFill>
              </a:rPr>
              <a:t>培训人员：中国科学院大连物理化学研究所</a:t>
            </a:r>
            <a:endParaRPr lang="zh-CN" altLang="en-US" b="1">
              <a:solidFill>
                <a:schemeClr val="bg1"/>
              </a:solidFill>
            </a:endParaRPr>
          </a:p>
          <a:p>
            <a:r>
              <a:rPr lang="zh-CN" altLang="en-US" b="1">
                <a:solidFill>
                  <a:schemeClr val="bg1"/>
                </a:solidFill>
              </a:rPr>
              <a:t>培训时间：</a:t>
            </a:r>
            <a:r>
              <a:rPr lang="en-US" altLang="zh-CN" b="1">
                <a:solidFill>
                  <a:schemeClr val="bg1"/>
                </a:solidFill>
              </a:rPr>
              <a:t>2020.7.10  10:00.am</a:t>
            </a:r>
            <a:endParaRPr lang="en-US" altLang="zh-CN" b="1">
              <a:solidFill>
                <a:schemeClr val="bg1"/>
              </a:solidFill>
            </a:endParaRPr>
          </a:p>
          <a:p>
            <a:r>
              <a:rPr lang="zh-CN" altLang="en-US" b="1">
                <a:solidFill>
                  <a:schemeClr val="bg1"/>
                </a:solidFill>
              </a:rPr>
              <a:t>培训师：智慧芽售后培训讲师张瑶</a:t>
            </a:r>
            <a:endParaRPr lang="zh-CN" altLang="en-US" b="1">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bject 7"/>
          <p:cNvSpPr txBox="1"/>
          <p:nvPr/>
        </p:nvSpPr>
        <p:spPr>
          <a:xfrm>
            <a:off x="401551" y="371475"/>
            <a:ext cx="6084974" cy="276999"/>
          </a:xfrm>
          <a:prstGeom prst="rect">
            <a:avLst/>
          </a:prstGeom>
        </p:spPr>
        <p:txBody>
          <a:bodyPr vert="horz" wrap="square" lIns="0" tIns="0" rIns="0" bIns="0" rtlCol="0">
            <a:spAutoFit/>
          </a:bodyPr>
          <a:lstStyle/>
          <a:p>
            <a:pPr marL="9525"/>
            <a:r>
              <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专利申请阶段的审批流程</a:t>
            </a:r>
            <a:endParaRPr sz="1800" b="1"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90" name="组合 89"/>
          <p:cNvGrpSpPr/>
          <p:nvPr/>
        </p:nvGrpSpPr>
        <p:grpSpPr>
          <a:xfrm>
            <a:off x="661307" y="962529"/>
            <a:ext cx="8180615" cy="3824965"/>
            <a:chOff x="903514" y="1321470"/>
            <a:chExt cx="10907487" cy="5099953"/>
          </a:xfrm>
        </p:grpSpPr>
        <p:sp>
          <p:nvSpPr>
            <p:cNvPr id="2" name="矩形: 圆角 1"/>
            <p:cNvSpPr/>
            <p:nvPr/>
          </p:nvSpPr>
          <p:spPr>
            <a:xfrm>
              <a:off x="903514" y="1321470"/>
              <a:ext cx="2079172" cy="440872"/>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anose="020B0503020204020204" pitchFamily="34" charset="-122"/>
                  <a:ea typeface="微软雅黑" panose="020B0503020204020204" pitchFamily="34" charset="-122"/>
                </a:rPr>
                <a:t>递交专利申请文件</a:t>
              </a:r>
              <a:r>
                <a:rPr lang="en-US" altLang="zh-CN" sz="1015" dirty="0">
                  <a:latin typeface="微软雅黑" panose="020B0503020204020204" pitchFamily="34" charset="-122"/>
                  <a:ea typeface="微软雅黑" panose="020B0503020204020204" pitchFamily="34" charset="-122"/>
                </a:rPr>
                <a:t> </a:t>
              </a:r>
              <a:endParaRPr lang="zh-CN" altLang="en-US" sz="1015" dirty="0">
                <a:latin typeface="微软雅黑" panose="020B0503020204020204" pitchFamily="34" charset="-122"/>
                <a:ea typeface="微软雅黑" panose="020B0503020204020204" pitchFamily="34" charset="-122"/>
              </a:endParaRPr>
            </a:p>
          </p:txBody>
        </p:sp>
        <p:sp>
          <p:nvSpPr>
            <p:cNvPr id="5" name="矩形: 圆角 4"/>
            <p:cNvSpPr/>
            <p:nvPr/>
          </p:nvSpPr>
          <p:spPr>
            <a:xfrm>
              <a:off x="3815445" y="1322615"/>
              <a:ext cx="3679372" cy="440872"/>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anose="020B0503020204020204" pitchFamily="34" charset="-122"/>
                  <a:ea typeface="微软雅黑" panose="020B0503020204020204" pitchFamily="34" charset="-122"/>
                </a:rPr>
                <a:t>国家知识产权局专利局受理</a:t>
              </a:r>
              <a:endParaRPr lang="zh-CN" altLang="en-US" sz="1015" dirty="0">
                <a:latin typeface="微软雅黑" panose="020B0503020204020204" pitchFamily="34" charset="-122"/>
                <a:ea typeface="微软雅黑" panose="020B0503020204020204" pitchFamily="34" charset="-122"/>
              </a:endParaRPr>
            </a:p>
          </p:txBody>
        </p:sp>
        <p:sp>
          <p:nvSpPr>
            <p:cNvPr id="6" name="矩形: 圆角 5"/>
            <p:cNvSpPr/>
            <p:nvPr/>
          </p:nvSpPr>
          <p:spPr>
            <a:xfrm>
              <a:off x="3815445" y="2073730"/>
              <a:ext cx="3679372" cy="440872"/>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anose="020B0503020204020204" pitchFamily="34" charset="-122"/>
                  <a:ea typeface="微软雅黑" panose="020B0503020204020204" pitchFamily="34" charset="-122"/>
                </a:rPr>
                <a:t>申请人缴纳申请费</a:t>
              </a:r>
              <a:endParaRPr lang="zh-CN" altLang="en-US" sz="1015" dirty="0">
                <a:latin typeface="微软雅黑" panose="020B0503020204020204" pitchFamily="34" charset="-122"/>
                <a:ea typeface="微软雅黑" panose="020B0503020204020204" pitchFamily="34" charset="-122"/>
              </a:endParaRPr>
            </a:p>
          </p:txBody>
        </p:sp>
        <p:sp>
          <p:nvSpPr>
            <p:cNvPr id="8" name="矩形: 圆角 7"/>
            <p:cNvSpPr/>
            <p:nvPr/>
          </p:nvSpPr>
          <p:spPr>
            <a:xfrm>
              <a:off x="3815445" y="2824845"/>
              <a:ext cx="3679372" cy="44087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anose="020B0503020204020204" pitchFamily="34" charset="-122"/>
                  <a:ea typeface="微软雅黑" panose="020B0503020204020204" pitchFamily="34" charset="-122"/>
                </a:rPr>
                <a:t>初步审核</a:t>
              </a:r>
              <a:endParaRPr lang="zh-CN" altLang="en-US" sz="1015" dirty="0">
                <a:latin typeface="微软雅黑" panose="020B0503020204020204" pitchFamily="34" charset="-122"/>
                <a:ea typeface="微软雅黑" panose="020B0503020204020204" pitchFamily="34" charset="-122"/>
              </a:endParaRPr>
            </a:p>
          </p:txBody>
        </p:sp>
        <p:sp>
          <p:nvSpPr>
            <p:cNvPr id="9" name="矩形: 圆角 8"/>
            <p:cNvSpPr/>
            <p:nvPr/>
          </p:nvSpPr>
          <p:spPr>
            <a:xfrm>
              <a:off x="3815445" y="4327075"/>
              <a:ext cx="3679372" cy="440872"/>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anose="020B0503020204020204" pitchFamily="34" charset="-122"/>
                  <a:ea typeface="微软雅黑" panose="020B0503020204020204" pitchFamily="34" charset="-122"/>
                </a:rPr>
                <a:t>提出实质审查请求（</a:t>
              </a:r>
              <a:r>
                <a:rPr lang="en-US" altLang="zh-CN" sz="1015" dirty="0">
                  <a:latin typeface="微软雅黑" panose="020B0503020204020204" pitchFamily="34" charset="-122"/>
                  <a:ea typeface="微软雅黑" panose="020B0503020204020204" pitchFamily="34" charset="-122"/>
                </a:rPr>
                <a:t>3</a:t>
              </a:r>
              <a:r>
                <a:rPr lang="zh-CN" altLang="en-US" sz="1015" dirty="0">
                  <a:latin typeface="微软雅黑" panose="020B0503020204020204" pitchFamily="34" charset="-122"/>
                  <a:ea typeface="微软雅黑" panose="020B0503020204020204" pitchFamily="34" charset="-122"/>
                </a:rPr>
                <a:t>年内）</a:t>
              </a:r>
              <a:endParaRPr lang="zh-CN" altLang="en-US" sz="1015" dirty="0">
                <a:latin typeface="微软雅黑" panose="020B0503020204020204" pitchFamily="34" charset="-122"/>
                <a:ea typeface="微软雅黑" panose="020B0503020204020204" pitchFamily="34" charset="-122"/>
              </a:endParaRPr>
            </a:p>
          </p:txBody>
        </p:sp>
        <p:sp>
          <p:nvSpPr>
            <p:cNvPr id="10" name="矩形: 圆角 9"/>
            <p:cNvSpPr/>
            <p:nvPr/>
          </p:nvSpPr>
          <p:spPr>
            <a:xfrm>
              <a:off x="3815445" y="5980551"/>
              <a:ext cx="3679372" cy="440872"/>
            </a:xfrm>
            <a:prstGeom prst="roundRect">
              <a:avLst/>
            </a:prstGeom>
            <a:solidFill>
              <a:srgbClr val="75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anose="020B0503020204020204" pitchFamily="34" charset="-122"/>
                  <a:ea typeface="微软雅黑" panose="020B0503020204020204" pitchFamily="34" charset="-122"/>
                </a:rPr>
                <a:t>授权并公告</a:t>
              </a:r>
              <a:endParaRPr lang="zh-CN" altLang="en-US" sz="1015" dirty="0">
                <a:latin typeface="微软雅黑" panose="020B0503020204020204" pitchFamily="34" charset="-122"/>
                <a:ea typeface="微软雅黑" panose="020B0503020204020204" pitchFamily="34" charset="-122"/>
              </a:endParaRPr>
            </a:p>
          </p:txBody>
        </p:sp>
        <p:sp>
          <p:nvSpPr>
            <p:cNvPr id="11" name="矩形: 圆角 10"/>
            <p:cNvSpPr/>
            <p:nvPr/>
          </p:nvSpPr>
          <p:spPr>
            <a:xfrm>
              <a:off x="3815445" y="5078190"/>
              <a:ext cx="3679372" cy="44087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anose="020B0503020204020204" pitchFamily="34" charset="-122"/>
                  <a:ea typeface="微软雅黑" panose="020B0503020204020204" pitchFamily="34" charset="-122"/>
                </a:rPr>
                <a:t>实质审查</a:t>
              </a:r>
              <a:endParaRPr lang="zh-CN" altLang="en-US" sz="1015" dirty="0">
                <a:latin typeface="微软雅黑" panose="020B0503020204020204" pitchFamily="34" charset="-122"/>
                <a:ea typeface="微软雅黑" panose="020B0503020204020204" pitchFamily="34" charset="-122"/>
              </a:endParaRPr>
            </a:p>
          </p:txBody>
        </p:sp>
        <p:sp>
          <p:nvSpPr>
            <p:cNvPr id="12" name="矩形: 圆角 11"/>
            <p:cNvSpPr/>
            <p:nvPr/>
          </p:nvSpPr>
          <p:spPr>
            <a:xfrm>
              <a:off x="3815445" y="3575960"/>
              <a:ext cx="3679372" cy="440872"/>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anose="020B0503020204020204" pitchFamily="34" charset="-122"/>
                  <a:ea typeface="微软雅黑" panose="020B0503020204020204" pitchFamily="34" charset="-122"/>
                </a:rPr>
                <a:t>公布（</a:t>
              </a:r>
              <a:r>
                <a:rPr lang="en-US" altLang="zh-CN" sz="1015" dirty="0">
                  <a:latin typeface="微软雅黑" panose="020B0503020204020204" pitchFamily="34" charset="-122"/>
                  <a:ea typeface="微软雅黑" panose="020B0503020204020204" pitchFamily="34" charset="-122"/>
                </a:rPr>
                <a:t>18</a:t>
              </a:r>
              <a:r>
                <a:rPr lang="zh-CN" altLang="en-US" sz="1015" dirty="0">
                  <a:latin typeface="微软雅黑" panose="020B0503020204020204" pitchFamily="34" charset="-122"/>
                  <a:ea typeface="微软雅黑" panose="020B0503020204020204" pitchFamily="34" charset="-122"/>
                </a:rPr>
                <a:t>个月内）</a:t>
              </a:r>
              <a:endParaRPr lang="zh-CN" altLang="en-US" sz="1015" dirty="0">
                <a:latin typeface="微软雅黑" panose="020B0503020204020204" pitchFamily="34" charset="-122"/>
                <a:ea typeface="微软雅黑" panose="020B0503020204020204" pitchFamily="34" charset="-122"/>
              </a:endParaRPr>
            </a:p>
          </p:txBody>
        </p:sp>
        <p:sp>
          <p:nvSpPr>
            <p:cNvPr id="13" name="矩形: 圆角 12"/>
            <p:cNvSpPr/>
            <p:nvPr/>
          </p:nvSpPr>
          <p:spPr>
            <a:xfrm>
              <a:off x="1355271" y="5078190"/>
              <a:ext cx="1175658" cy="440872"/>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anose="020B0503020204020204" pitchFamily="34" charset="-122"/>
                  <a:ea typeface="微软雅黑" panose="020B0503020204020204" pitchFamily="34" charset="-122"/>
                </a:rPr>
                <a:t>视为驳回</a:t>
              </a:r>
              <a:endParaRPr lang="zh-CN" altLang="en-US" sz="1015" dirty="0">
                <a:latin typeface="微软雅黑" panose="020B0503020204020204" pitchFamily="34" charset="-122"/>
                <a:ea typeface="微软雅黑" panose="020B0503020204020204" pitchFamily="34" charset="-122"/>
              </a:endParaRPr>
            </a:p>
          </p:txBody>
        </p:sp>
        <p:sp>
          <p:nvSpPr>
            <p:cNvPr id="16" name="矩形: 圆角 15"/>
            <p:cNvSpPr/>
            <p:nvPr/>
          </p:nvSpPr>
          <p:spPr>
            <a:xfrm>
              <a:off x="10635343" y="3886203"/>
              <a:ext cx="1175658" cy="440872"/>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anose="020B0503020204020204" pitchFamily="34" charset="-122"/>
                  <a:ea typeface="微软雅黑" panose="020B0503020204020204" pitchFamily="34" charset="-122"/>
                </a:rPr>
                <a:t>驳回</a:t>
              </a:r>
              <a:endParaRPr lang="zh-CN" altLang="en-US" sz="1015" dirty="0">
                <a:latin typeface="微软雅黑" panose="020B0503020204020204" pitchFamily="34" charset="-122"/>
                <a:ea typeface="微软雅黑" panose="020B0503020204020204" pitchFamily="34" charset="-122"/>
              </a:endParaRPr>
            </a:p>
          </p:txBody>
        </p:sp>
        <p:sp>
          <p:nvSpPr>
            <p:cNvPr id="17" name="矩形: 圆角 16"/>
            <p:cNvSpPr/>
            <p:nvPr/>
          </p:nvSpPr>
          <p:spPr>
            <a:xfrm>
              <a:off x="8458195" y="3224897"/>
              <a:ext cx="1175658" cy="440872"/>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anose="020B0503020204020204" pitchFamily="34" charset="-122"/>
                  <a:ea typeface="微软雅黑" panose="020B0503020204020204" pitchFamily="34" charset="-122"/>
                </a:rPr>
                <a:t>补正</a:t>
              </a:r>
              <a:endParaRPr lang="zh-CN" altLang="en-US" sz="1015" dirty="0">
                <a:latin typeface="微软雅黑" panose="020B0503020204020204" pitchFamily="34" charset="-122"/>
                <a:ea typeface="微软雅黑" panose="020B0503020204020204" pitchFamily="34" charset="-122"/>
              </a:endParaRPr>
            </a:p>
          </p:txBody>
        </p:sp>
        <p:sp>
          <p:nvSpPr>
            <p:cNvPr id="18" name="矩形: 圆角 17"/>
            <p:cNvSpPr/>
            <p:nvPr/>
          </p:nvSpPr>
          <p:spPr>
            <a:xfrm>
              <a:off x="8000997" y="6026820"/>
              <a:ext cx="2090057" cy="348333"/>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答复审查意见通知书</a:t>
              </a:r>
              <a:endParaRPr lang="zh-CN" altLang="en-US" sz="1200" dirty="0">
                <a:latin typeface="微软雅黑" panose="020B0503020204020204" pitchFamily="34" charset="-122"/>
                <a:ea typeface="微软雅黑" panose="020B0503020204020204" pitchFamily="34" charset="-122"/>
              </a:endParaRPr>
            </a:p>
          </p:txBody>
        </p:sp>
        <p:cxnSp>
          <p:nvCxnSpPr>
            <p:cNvPr id="19" name="直接箭头连接符 18"/>
            <p:cNvCxnSpPr>
              <a:stCxn id="2" idx="3"/>
              <a:endCxn id="5" idx="1"/>
            </p:cNvCxnSpPr>
            <p:nvPr/>
          </p:nvCxnSpPr>
          <p:spPr>
            <a:xfrm>
              <a:off x="2982686" y="1541906"/>
              <a:ext cx="832759" cy="1145"/>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圆角 20"/>
            <p:cNvSpPr/>
            <p:nvPr/>
          </p:nvSpPr>
          <p:spPr>
            <a:xfrm>
              <a:off x="10240733" y="5771576"/>
              <a:ext cx="832757" cy="35106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不合格</a:t>
              </a:r>
              <a:endParaRPr lang="zh-CN" altLang="en-US" sz="1200" dirty="0">
                <a:latin typeface="微软雅黑" panose="020B0503020204020204" pitchFamily="34" charset="-122"/>
                <a:ea typeface="微软雅黑" panose="020B0503020204020204" pitchFamily="34" charset="-122"/>
              </a:endParaRPr>
            </a:p>
          </p:txBody>
        </p:sp>
        <p:sp>
          <p:nvSpPr>
            <p:cNvPr id="22" name="矩形: 圆角 21"/>
            <p:cNvSpPr/>
            <p:nvPr/>
          </p:nvSpPr>
          <p:spPr>
            <a:xfrm>
              <a:off x="8000996" y="5519062"/>
              <a:ext cx="2090057" cy="348333"/>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发出审查意见通知书</a:t>
              </a:r>
              <a:endParaRPr lang="zh-CN" altLang="en-US" sz="1200" dirty="0">
                <a:latin typeface="微软雅黑" panose="020B0503020204020204" pitchFamily="34" charset="-122"/>
                <a:ea typeface="微软雅黑" panose="020B0503020204020204" pitchFamily="34" charset="-122"/>
              </a:endParaRPr>
            </a:p>
          </p:txBody>
        </p:sp>
        <p:cxnSp>
          <p:nvCxnSpPr>
            <p:cNvPr id="24" name="连接符: 肘形 23"/>
            <p:cNvCxnSpPr>
              <a:stCxn id="11" idx="3"/>
              <a:endCxn id="22" idx="0"/>
            </p:cNvCxnSpPr>
            <p:nvPr/>
          </p:nvCxnSpPr>
          <p:spPr>
            <a:xfrm>
              <a:off x="7494817" y="5298626"/>
              <a:ext cx="1551208" cy="220436"/>
            </a:xfrm>
            <a:prstGeom prst="bentConnector2">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22" idx="2"/>
              <a:endCxn id="18" idx="0"/>
            </p:cNvCxnSpPr>
            <p:nvPr/>
          </p:nvCxnSpPr>
          <p:spPr>
            <a:xfrm>
              <a:off x="9046025" y="5867395"/>
              <a:ext cx="1" cy="159425"/>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stCxn id="18" idx="1"/>
              <a:endCxn id="10" idx="3"/>
            </p:cNvCxnSpPr>
            <p:nvPr/>
          </p:nvCxnSpPr>
          <p:spPr>
            <a:xfrm flipH="1">
              <a:off x="7494817" y="6200987"/>
              <a:ext cx="506180" cy="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矩形: 圆角 37"/>
            <p:cNvSpPr/>
            <p:nvPr/>
          </p:nvSpPr>
          <p:spPr>
            <a:xfrm>
              <a:off x="1943100" y="4120249"/>
              <a:ext cx="1355271" cy="35106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微软雅黑" panose="020B0503020204020204" pitchFamily="34" charset="-122"/>
                  <a:ea typeface="微软雅黑" panose="020B0503020204020204" pitchFamily="34" charset="-122"/>
                </a:rPr>
                <a:t>3</a:t>
              </a:r>
              <a:r>
                <a:rPr lang="zh-CN" altLang="en-US" sz="1200" dirty="0">
                  <a:latin typeface="微软雅黑" panose="020B0503020204020204" pitchFamily="34" charset="-122"/>
                  <a:ea typeface="微软雅黑" panose="020B0503020204020204" pitchFamily="34" charset="-122"/>
                </a:rPr>
                <a:t>年内未请求</a:t>
              </a:r>
              <a:endParaRPr lang="zh-CN" altLang="en-US" sz="1200" dirty="0">
                <a:latin typeface="微软雅黑" panose="020B0503020204020204" pitchFamily="34" charset="-122"/>
                <a:ea typeface="微软雅黑" panose="020B0503020204020204" pitchFamily="34" charset="-122"/>
              </a:endParaRPr>
            </a:p>
          </p:txBody>
        </p:sp>
        <p:cxnSp>
          <p:nvCxnSpPr>
            <p:cNvPr id="39" name="连接符: 肘形 38"/>
            <p:cNvCxnSpPr>
              <a:stCxn id="9" idx="1"/>
              <a:endCxn id="13" idx="0"/>
            </p:cNvCxnSpPr>
            <p:nvPr/>
          </p:nvCxnSpPr>
          <p:spPr>
            <a:xfrm rot="10800000" flipV="1">
              <a:off x="1943101" y="4547510"/>
              <a:ext cx="1872345" cy="530679"/>
            </a:xfrm>
            <a:prstGeom prst="bentConnector2">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a:stCxn id="5" idx="2"/>
              <a:endCxn id="6" idx="0"/>
            </p:cNvCxnSpPr>
            <p:nvPr/>
          </p:nvCxnSpPr>
          <p:spPr>
            <a:xfrm>
              <a:off x="5655131" y="1763487"/>
              <a:ext cx="0" cy="310243"/>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stCxn id="6" idx="2"/>
              <a:endCxn id="8" idx="0"/>
            </p:cNvCxnSpPr>
            <p:nvPr/>
          </p:nvCxnSpPr>
          <p:spPr>
            <a:xfrm>
              <a:off x="5655131" y="2514602"/>
              <a:ext cx="0" cy="310243"/>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a:stCxn id="8" idx="2"/>
              <a:endCxn id="12" idx="0"/>
            </p:cNvCxnSpPr>
            <p:nvPr/>
          </p:nvCxnSpPr>
          <p:spPr>
            <a:xfrm>
              <a:off x="5655131" y="3265717"/>
              <a:ext cx="0" cy="310243"/>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a:stCxn id="12" idx="2"/>
              <a:endCxn id="9" idx="0"/>
            </p:cNvCxnSpPr>
            <p:nvPr/>
          </p:nvCxnSpPr>
          <p:spPr>
            <a:xfrm>
              <a:off x="5655131" y="4016832"/>
              <a:ext cx="0" cy="310243"/>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stCxn id="9" idx="2"/>
              <a:endCxn id="11" idx="0"/>
            </p:cNvCxnSpPr>
            <p:nvPr/>
          </p:nvCxnSpPr>
          <p:spPr>
            <a:xfrm>
              <a:off x="5655131" y="4767947"/>
              <a:ext cx="0" cy="310243"/>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a:stCxn id="11" idx="2"/>
              <a:endCxn id="10" idx="0"/>
            </p:cNvCxnSpPr>
            <p:nvPr/>
          </p:nvCxnSpPr>
          <p:spPr>
            <a:xfrm>
              <a:off x="5655131" y="5519062"/>
              <a:ext cx="0" cy="461489"/>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连接符: 肘形 59"/>
            <p:cNvCxnSpPr>
              <a:stCxn id="18" idx="3"/>
              <a:endCxn id="16" idx="2"/>
            </p:cNvCxnSpPr>
            <p:nvPr/>
          </p:nvCxnSpPr>
          <p:spPr>
            <a:xfrm flipV="1">
              <a:off x="10091054" y="4327075"/>
              <a:ext cx="1132118" cy="1873912"/>
            </a:xfrm>
            <a:prstGeom prst="bentConnector2">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连接符: 肘形 60"/>
            <p:cNvCxnSpPr>
              <a:stCxn id="8" idx="3"/>
              <a:endCxn id="17" idx="0"/>
            </p:cNvCxnSpPr>
            <p:nvPr/>
          </p:nvCxnSpPr>
          <p:spPr>
            <a:xfrm>
              <a:off x="7494817" y="3045281"/>
              <a:ext cx="1551207" cy="179616"/>
            </a:xfrm>
            <a:prstGeom prst="bentConnector2">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连接符: 肘形 63"/>
            <p:cNvCxnSpPr>
              <a:stCxn id="17" idx="3"/>
              <a:endCxn id="16" idx="0"/>
            </p:cNvCxnSpPr>
            <p:nvPr/>
          </p:nvCxnSpPr>
          <p:spPr>
            <a:xfrm>
              <a:off x="9633853" y="3445333"/>
              <a:ext cx="1589319" cy="440870"/>
            </a:xfrm>
            <a:prstGeom prst="bentConnector2">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连接符: 肘形 64"/>
            <p:cNvCxnSpPr>
              <a:stCxn id="17" idx="2"/>
              <a:endCxn id="12" idx="3"/>
            </p:cNvCxnSpPr>
            <p:nvPr/>
          </p:nvCxnSpPr>
          <p:spPr>
            <a:xfrm rot="5400000">
              <a:off x="8205108" y="2955479"/>
              <a:ext cx="130627" cy="1551207"/>
            </a:xfrm>
            <a:prstGeom prst="bentConnector2">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矩形: 圆角 75"/>
            <p:cNvSpPr/>
            <p:nvPr/>
          </p:nvSpPr>
          <p:spPr>
            <a:xfrm>
              <a:off x="7854041" y="3858993"/>
              <a:ext cx="832757" cy="35106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合格</a:t>
              </a:r>
              <a:endParaRPr lang="zh-CN" altLang="en-US" sz="1200" dirty="0">
                <a:latin typeface="微软雅黑" panose="020B0503020204020204" pitchFamily="34" charset="-122"/>
                <a:ea typeface="微软雅黑" panose="020B0503020204020204" pitchFamily="34" charset="-122"/>
              </a:endParaRPr>
            </a:p>
          </p:txBody>
        </p:sp>
        <p:sp>
          <p:nvSpPr>
            <p:cNvPr id="77" name="矩形: 圆角 76"/>
            <p:cNvSpPr/>
            <p:nvPr/>
          </p:nvSpPr>
          <p:spPr>
            <a:xfrm>
              <a:off x="5840181" y="5574275"/>
              <a:ext cx="778329" cy="35106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合格</a:t>
              </a:r>
              <a:endParaRPr lang="zh-CN" altLang="en-US" sz="1200" dirty="0">
                <a:latin typeface="微软雅黑" panose="020B0503020204020204" pitchFamily="34" charset="-122"/>
                <a:ea typeface="微软雅黑" panose="020B0503020204020204" pitchFamily="34" charset="-122"/>
              </a:endParaRPr>
            </a:p>
          </p:txBody>
        </p:sp>
        <p:sp>
          <p:nvSpPr>
            <p:cNvPr id="79" name="矩形: 圆角 78"/>
            <p:cNvSpPr/>
            <p:nvPr/>
          </p:nvSpPr>
          <p:spPr>
            <a:xfrm>
              <a:off x="7859484" y="4890414"/>
              <a:ext cx="832757" cy="35106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不合格</a:t>
              </a:r>
              <a:endParaRPr lang="zh-CN" altLang="en-US" sz="1200" dirty="0">
                <a:latin typeface="微软雅黑" panose="020B0503020204020204" pitchFamily="34" charset="-122"/>
                <a:ea typeface="微软雅黑" panose="020B0503020204020204" pitchFamily="34" charset="-122"/>
              </a:endParaRPr>
            </a:p>
          </p:txBody>
        </p:sp>
        <p:sp>
          <p:nvSpPr>
            <p:cNvPr id="80" name="矩形: 圆角 79"/>
            <p:cNvSpPr/>
            <p:nvPr/>
          </p:nvSpPr>
          <p:spPr>
            <a:xfrm>
              <a:off x="10012133" y="3037904"/>
              <a:ext cx="832757" cy="35106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不合格</a:t>
              </a:r>
              <a:endParaRPr lang="zh-CN" altLang="en-US" sz="1200" dirty="0">
                <a:latin typeface="微软雅黑" panose="020B0503020204020204" pitchFamily="34" charset="-122"/>
                <a:ea typeface="微软雅黑" panose="020B0503020204020204" pitchFamily="34" charset="-122"/>
              </a:endParaRPr>
            </a:p>
          </p:txBody>
        </p:sp>
        <p:sp>
          <p:nvSpPr>
            <p:cNvPr id="81" name="矩形: 圆角 80"/>
            <p:cNvSpPr/>
            <p:nvPr/>
          </p:nvSpPr>
          <p:spPr>
            <a:xfrm>
              <a:off x="7854041" y="2635133"/>
              <a:ext cx="832757" cy="35106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不合格</a:t>
              </a:r>
              <a:endParaRPr lang="zh-CN" altLang="en-US" sz="1200" dirty="0">
                <a:latin typeface="微软雅黑" panose="020B0503020204020204" pitchFamily="34" charset="-122"/>
                <a:ea typeface="微软雅黑" panose="020B0503020204020204" pitchFamily="34" charset="-122"/>
              </a:endParaRPr>
            </a:p>
          </p:txBody>
        </p:sp>
        <p:sp>
          <p:nvSpPr>
            <p:cNvPr id="83" name="对话气泡: 圆角矩形 82"/>
            <p:cNvSpPr/>
            <p:nvPr/>
          </p:nvSpPr>
          <p:spPr>
            <a:xfrm>
              <a:off x="1317172" y="2294165"/>
              <a:ext cx="1251856" cy="400052"/>
            </a:xfrm>
            <a:prstGeom prst="wedgeRoundRectCallout">
              <a:avLst>
                <a:gd name="adj1" fmla="val 173832"/>
                <a:gd name="adj2" fmla="val 34182"/>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1200" dirty="0">
                  <a:latin typeface="微软雅黑" panose="020B0503020204020204" pitchFamily="34" charset="-122"/>
                  <a:ea typeface="微软雅黑" panose="020B0503020204020204" pitchFamily="34" charset="-122"/>
                </a:rPr>
                <a:t>专利局分类</a:t>
              </a:r>
              <a:endParaRPr lang="zh-CN" altLang="en-US" sz="1200" dirty="0">
                <a:latin typeface="微软雅黑" panose="020B0503020204020204" pitchFamily="34" charset="-122"/>
                <a:ea typeface="微软雅黑" panose="020B0503020204020204" pitchFamily="34" charset="-122"/>
              </a:endParaRPr>
            </a:p>
          </p:txBody>
        </p:sp>
        <p:sp>
          <p:nvSpPr>
            <p:cNvPr id="84" name="矩形: 圆角 83"/>
            <p:cNvSpPr/>
            <p:nvPr/>
          </p:nvSpPr>
          <p:spPr>
            <a:xfrm>
              <a:off x="903514" y="2823699"/>
              <a:ext cx="2079172" cy="44087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latin typeface="微软雅黑" panose="020B0503020204020204" pitchFamily="34" charset="-122"/>
                  <a:ea typeface="微软雅黑" panose="020B0503020204020204" pitchFamily="34" charset="-122"/>
                </a:rPr>
                <a:t>实用新型、外观设计</a:t>
              </a:r>
              <a:endParaRPr lang="en-US" altLang="zh-CN" sz="1050" dirty="0">
                <a:latin typeface="微软雅黑" panose="020B0503020204020204" pitchFamily="34" charset="-122"/>
                <a:ea typeface="微软雅黑" panose="020B0503020204020204" pitchFamily="34" charset="-122"/>
              </a:endParaRPr>
            </a:p>
            <a:p>
              <a:pPr algn="ctr"/>
              <a:r>
                <a:rPr lang="zh-CN" altLang="en-US" sz="1050" dirty="0">
                  <a:latin typeface="微软雅黑" panose="020B0503020204020204" pitchFamily="34" charset="-122"/>
                  <a:ea typeface="微软雅黑" panose="020B0503020204020204" pitchFamily="34" charset="-122"/>
                </a:rPr>
                <a:t>获得授权</a:t>
              </a:r>
              <a:endParaRPr lang="zh-CN" altLang="en-US" sz="1050" dirty="0">
                <a:latin typeface="微软雅黑" panose="020B0503020204020204" pitchFamily="34" charset="-122"/>
                <a:ea typeface="微软雅黑" panose="020B0503020204020204" pitchFamily="34" charset="-122"/>
              </a:endParaRPr>
            </a:p>
          </p:txBody>
        </p:sp>
        <p:cxnSp>
          <p:nvCxnSpPr>
            <p:cNvPr id="85" name="直接箭头连接符 84"/>
            <p:cNvCxnSpPr>
              <a:stCxn id="8" idx="1"/>
              <a:endCxn id="84" idx="3"/>
            </p:cNvCxnSpPr>
            <p:nvPr/>
          </p:nvCxnSpPr>
          <p:spPr>
            <a:xfrm flipH="1" flipV="1">
              <a:off x="2982686" y="3044135"/>
              <a:ext cx="832759" cy="1146"/>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 name="矩形: 圆角 87"/>
            <p:cNvSpPr/>
            <p:nvPr/>
          </p:nvSpPr>
          <p:spPr>
            <a:xfrm>
              <a:off x="3124201" y="3100496"/>
              <a:ext cx="566058" cy="24686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latin typeface="微软雅黑" panose="020B0503020204020204" pitchFamily="34" charset="-122"/>
                  <a:ea typeface="微软雅黑" panose="020B0503020204020204" pitchFamily="34" charset="-122"/>
                </a:rPr>
                <a:t>合格</a:t>
              </a:r>
              <a:endParaRPr lang="zh-CN" altLang="en-US" sz="1050" dirty="0">
                <a:latin typeface="微软雅黑" panose="020B0503020204020204" pitchFamily="34" charset="-122"/>
                <a:ea typeface="微软雅黑" panose="020B0503020204020204" pitchFamily="34" charset="-122"/>
              </a:endParaRPr>
            </a:p>
          </p:txBody>
        </p:sp>
        <p:sp>
          <p:nvSpPr>
            <p:cNvPr id="89" name="矩形: 圆角 88"/>
            <p:cNvSpPr/>
            <p:nvPr/>
          </p:nvSpPr>
          <p:spPr>
            <a:xfrm>
              <a:off x="5946316" y="3297407"/>
              <a:ext cx="566058" cy="24686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latin typeface="微软雅黑" panose="020B0503020204020204" pitchFamily="34" charset="-122"/>
                  <a:ea typeface="微软雅黑" panose="020B0503020204020204" pitchFamily="34" charset="-122"/>
                </a:rPr>
                <a:t>合格</a:t>
              </a:r>
              <a:endParaRPr lang="zh-CN" altLang="en-US" sz="1050"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4481" y="327221"/>
            <a:ext cx="2557145" cy="306705"/>
          </a:xfrm>
          <a:prstGeom prst="rect">
            <a:avLst/>
          </a:prstGeom>
          <a:noFill/>
        </p:spPr>
        <p:txBody>
          <a:bodyPr wrap="none" rtlCol="0">
            <a:spAutoFit/>
          </a:bodyPr>
          <a:lstStyle/>
          <a:p>
            <a:r>
              <a:rPr kumimoji="1" lang="en-US" altLang="zh-CN" sz="1400" b="1" dirty="0"/>
              <a:t>10.</a:t>
            </a:r>
            <a:r>
              <a:rPr kumimoji="1" lang="zh-CN" altLang="en-US" sz="1400" b="1" dirty="0"/>
              <a:t>按场景对搜索字段进行分类</a:t>
            </a:r>
            <a:endParaRPr lang="zh-CN" altLang="en-US" sz="1400" b="1" dirty="0"/>
          </a:p>
        </p:txBody>
      </p:sp>
      <p:sp>
        <p:nvSpPr>
          <p:cNvPr id="3" name="矩形 2"/>
          <p:cNvSpPr/>
          <p:nvPr/>
        </p:nvSpPr>
        <p:spPr>
          <a:xfrm>
            <a:off x="317809" y="936687"/>
            <a:ext cx="8508381" cy="3253740"/>
          </a:xfrm>
          <a:prstGeom prst="rect">
            <a:avLst/>
          </a:prstGeom>
        </p:spPr>
        <p:txBody>
          <a:bodyPr wrap="square">
            <a:spAutoFit/>
          </a:bodyPr>
          <a:lstStyle/>
          <a:p>
            <a:r>
              <a:rPr lang="zh-CN" altLang="en-US" sz="1400" b="1" dirty="0"/>
              <a:t>一句话概览：搜索字段的合理归类，帮助用户更快速找到相关字段进行检索，提高检索效率</a:t>
            </a:r>
            <a:endParaRPr kumimoji="1" lang="en-US" altLang="zh-CN" sz="1400" dirty="0"/>
          </a:p>
          <a:p>
            <a:endParaRPr kumimoji="1" lang="en-US" altLang="zh-CN" sz="1400" dirty="0"/>
          </a:p>
          <a:p>
            <a:r>
              <a:rPr kumimoji="1" lang="zh-CN" altLang="en-US" sz="1400" b="1" dirty="0"/>
              <a:t>目标用户：</a:t>
            </a:r>
            <a:r>
              <a:rPr kumimoji="1" lang="zh-CN" altLang="en-US" sz="1400" dirty="0"/>
              <a:t>企业专利工程师，检索分析师，律师</a:t>
            </a:r>
            <a:endParaRPr kumimoji="1" lang="en-US" altLang="zh-CN" sz="1400" dirty="0"/>
          </a:p>
          <a:p>
            <a:endParaRPr kumimoji="1" lang="en-US" altLang="zh-CN" sz="1400" dirty="0"/>
          </a:p>
          <a:p>
            <a:r>
              <a:rPr kumimoji="1" lang="zh-CN" altLang="en-US" sz="1400" b="1" dirty="0"/>
              <a:t>用户痛点：</a:t>
            </a:r>
            <a:endParaRPr kumimoji="1" lang="en-US" altLang="zh-CN" sz="1400" b="1" dirty="0"/>
          </a:p>
          <a:p>
            <a:r>
              <a:rPr lang="zh-CN" altLang="en-US" dirty="0">
                <a:solidFill>
                  <a:srgbClr val="333333"/>
                </a:solidFill>
                <a:latin typeface="Arial" panose="020B0604020202020204" pitchFamily="34" charset="0"/>
              </a:rPr>
              <a:t>目前字段较多，现有分类不合理，用户没法找到对应的字段，另外，帮助文档中的字段排列也不够合理</a:t>
            </a:r>
            <a:endParaRPr lang="en-US" altLang="zh-CN" dirty="0">
              <a:solidFill>
                <a:srgbClr val="333333"/>
              </a:solidFill>
              <a:latin typeface="Arial" panose="020B0604020202020204" pitchFamily="34" charset="0"/>
            </a:endParaRPr>
          </a:p>
          <a:p>
            <a:endParaRPr lang="en-US" altLang="zh-CN" dirty="0">
              <a:latin typeface="Arial" panose="020B0604020202020204" pitchFamily="34" charset="0"/>
            </a:endParaRPr>
          </a:p>
          <a:p>
            <a:r>
              <a:rPr lang="zh-CN" altLang="en-US" b="1" dirty="0">
                <a:latin typeface="Arial" panose="020B0604020202020204" pitchFamily="34" charset="0"/>
              </a:rPr>
              <a:t>商业价值：</a:t>
            </a:r>
            <a:endParaRPr lang="en-US" altLang="zh-CN" b="1" dirty="0">
              <a:latin typeface="Arial" panose="020B0604020202020204" pitchFamily="34" charset="0"/>
            </a:endParaRPr>
          </a:p>
          <a:p>
            <a:r>
              <a:rPr lang="en-US" altLang="zh-CN" dirty="0"/>
              <a:t>1</a:t>
            </a:r>
            <a:r>
              <a:rPr lang="zh-CN" altLang="en-US" dirty="0"/>
              <a:t>，</a:t>
            </a:r>
            <a:r>
              <a:rPr lang="zh-CN" altLang="en-US" b="1" dirty="0"/>
              <a:t>新增“专利状态</a:t>
            </a:r>
            <a:r>
              <a:rPr lang="en-US" altLang="zh-CN" b="1" dirty="0"/>
              <a:t>/</a:t>
            </a:r>
            <a:r>
              <a:rPr lang="zh-CN" altLang="en-US" b="1" dirty="0"/>
              <a:t>质量”的字段分类</a:t>
            </a:r>
            <a:r>
              <a:rPr lang="zh-CN" altLang="en-US" dirty="0"/>
              <a:t>，将“法律状态”“法律事件”“简单法律状态”“专利价值”“文献页数”“权利要求数”“当前申请（专利权）人数量”“原始申请（专利权）人数量”纳入其中，更方便用户查找</a:t>
            </a:r>
            <a:endParaRPr lang="en-US" altLang="zh-CN" dirty="0"/>
          </a:p>
          <a:p>
            <a:r>
              <a:rPr lang="en-US" altLang="zh-CN" dirty="0"/>
              <a:t>2</a:t>
            </a:r>
            <a:r>
              <a:rPr lang="zh-CN" altLang="en-US" dirty="0"/>
              <a:t>，调整高级搜索分类，及</a:t>
            </a:r>
            <a:r>
              <a:rPr lang="zh-CN" altLang="en-US" b="1" dirty="0"/>
              <a:t>调整搜索帮助页的命令</a:t>
            </a:r>
            <a:r>
              <a:rPr lang="zh-CN" altLang="en-US" dirty="0"/>
              <a:t>，搜索字段更方便查找</a:t>
            </a:r>
            <a:endParaRPr lang="en-US" altLang="zh-CN" dirty="0"/>
          </a:p>
          <a:p>
            <a:r>
              <a:rPr lang="en-US" altLang="zh-CN" dirty="0"/>
              <a:t>3</a:t>
            </a:r>
            <a:r>
              <a:rPr lang="zh-CN" altLang="en-US" dirty="0"/>
              <a:t>，在搜索帮助页头部</a:t>
            </a:r>
            <a:r>
              <a:rPr lang="zh-CN" altLang="en-US" b="1" dirty="0"/>
              <a:t>增加锚点导航</a:t>
            </a:r>
            <a:r>
              <a:rPr lang="zh-CN" altLang="en-US" dirty="0"/>
              <a:t>，字段归类更清晰</a:t>
            </a:r>
            <a:endParaRPr lang="en-US" altLang="zh-CN" dirty="0"/>
          </a:p>
          <a:p>
            <a:endParaRPr kumimoji="1" lang="en-US" altLang="zh-CN" sz="1400" b="1" dirty="0"/>
          </a:p>
          <a:p>
            <a:endParaRPr lang="zh-CN" alt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34481" y="327221"/>
            <a:ext cx="3596005" cy="306705"/>
          </a:xfrm>
          <a:prstGeom prst="rect">
            <a:avLst/>
          </a:prstGeom>
          <a:noFill/>
        </p:spPr>
        <p:txBody>
          <a:bodyPr wrap="none" rtlCol="0">
            <a:spAutoFit/>
          </a:bodyPr>
          <a:lstStyle/>
          <a:p>
            <a:r>
              <a:rPr kumimoji="1" lang="en-US" altLang="zh-CN" sz="1400" b="1" dirty="0"/>
              <a:t>10.</a:t>
            </a:r>
            <a:r>
              <a:rPr kumimoji="1" lang="zh-CN" altLang="en-US" sz="1400" b="1" dirty="0"/>
              <a:t>按场景对搜索字段进行分类</a:t>
            </a:r>
            <a:r>
              <a:rPr kumimoji="1" lang="en-US" altLang="zh-CN" sz="1400" b="1" dirty="0"/>
              <a:t>——</a:t>
            </a:r>
            <a:r>
              <a:rPr kumimoji="1" lang="zh-CN" altLang="en-US" sz="1400" b="1" dirty="0"/>
              <a:t>产品演示</a:t>
            </a:r>
            <a:endParaRPr lang="zh-CN" altLang="en-US" sz="1400" b="1" dirty="0"/>
          </a:p>
        </p:txBody>
      </p:sp>
      <p:pic>
        <p:nvPicPr>
          <p:cNvPr id="5" name="图片 4" descr="手机截图图社交软件的信息&#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2185" y="837915"/>
            <a:ext cx="7324344" cy="382291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34481" y="327221"/>
            <a:ext cx="3596005" cy="306705"/>
          </a:xfrm>
          <a:prstGeom prst="rect">
            <a:avLst/>
          </a:prstGeom>
          <a:noFill/>
        </p:spPr>
        <p:txBody>
          <a:bodyPr wrap="none" rtlCol="0">
            <a:spAutoFit/>
          </a:bodyPr>
          <a:lstStyle/>
          <a:p>
            <a:r>
              <a:rPr kumimoji="1" lang="en-US" altLang="zh-CN" sz="1400" b="1" dirty="0"/>
              <a:t>10.</a:t>
            </a:r>
            <a:r>
              <a:rPr kumimoji="1" lang="zh-CN" altLang="en-US" sz="1400" b="1" dirty="0"/>
              <a:t>按场景对搜索字段进行分类</a:t>
            </a:r>
            <a:r>
              <a:rPr kumimoji="1" lang="en-US" altLang="zh-CN" sz="1400" b="1" dirty="0"/>
              <a:t>——</a:t>
            </a:r>
            <a:r>
              <a:rPr kumimoji="1" lang="zh-CN" altLang="en-US" sz="1400" b="1" dirty="0"/>
              <a:t>产品演示</a:t>
            </a:r>
            <a:endParaRPr lang="zh-CN" altLang="en-US" sz="1400" b="1" dirty="0"/>
          </a:p>
        </p:txBody>
      </p:sp>
      <p:pic>
        <p:nvPicPr>
          <p:cNvPr id="5" name="图片 4" descr="手机屏幕截图&#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919" y="715675"/>
            <a:ext cx="6005601" cy="3093986"/>
          </a:xfrm>
          <a:prstGeom prst="rect">
            <a:avLst/>
          </a:prstGeom>
          <a:ln>
            <a:noFill/>
          </a:ln>
          <a:effectLst>
            <a:outerShdw blurRad="292100" dist="139700" dir="2700000" algn="tl" rotWithShape="0">
              <a:srgbClr val="333333">
                <a:alpha val="65000"/>
              </a:srgbClr>
            </a:outerShdw>
          </a:effectLst>
        </p:spPr>
      </p:pic>
      <p:pic>
        <p:nvPicPr>
          <p:cNvPr id="7" name="图片 6" descr="手机截图图社交软件的信息&#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231" y="2729872"/>
            <a:ext cx="5398578" cy="232093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4481" y="327221"/>
            <a:ext cx="3094355" cy="306705"/>
          </a:xfrm>
          <a:prstGeom prst="rect">
            <a:avLst/>
          </a:prstGeom>
          <a:noFill/>
        </p:spPr>
        <p:txBody>
          <a:bodyPr wrap="none" rtlCol="0">
            <a:spAutoFit/>
          </a:bodyPr>
          <a:lstStyle/>
          <a:p>
            <a:r>
              <a:rPr kumimoji="1" lang="en-US" altLang="zh-CN" sz="1400" b="1" dirty="0"/>
              <a:t>11.</a:t>
            </a:r>
            <a:r>
              <a:rPr kumimoji="1" lang="zh-CN" altLang="en-US" sz="1400" b="1" dirty="0"/>
              <a:t>命令检索支持语法检测及字段提示</a:t>
            </a:r>
            <a:endParaRPr lang="zh-CN" altLang="en-US" sz="1400" b="1" dirty="0"/>
          </a:p>
        </p:txBody>
      </p:sp>
      <p:sp>
        <p:nvSpPr>
          <p:cNvPr id="3" name="文本框 2"/>
          <p:cNvSpPr txBox="1"/>
          <p:nvPr/>
        </p:nvSpPr>
        <p:spPr>
          <a:xfrm>
            <a:off x="267562" y="782798"/>
            <a:ext cx="8608876" cy="3392170"/>
          </a:xfrm>
          <a:prstGeom prst="rect">
            <a:avLst/>
          </a:prstGeom>
          <a:noFill/>
        </p:spPr>
        <p:txBody>
          <a:bodyPr wrap="square" rtlCol="0">
            <a:spAutoFit/>
          </a:bodyPr>
          <a:lstStyle/>
          <a:p>
            <a:r>
              <a:rPr lang="zh-CN" altLang="en-US" b="1" dirty="0"/>
              <a:t>一句话概览：</a:t>
            </a:r>
            <a:r>
              <a:rPr lang="zh-CN" altLang="en-US" dirty="0"/>
              <a:t>支持命令检索的语法检测</a:t>
            </a:r>
            <a:endParaRPr lang="zh-CN" altLang="en-US" dirty="0"/>
          </a:p>
          <a:p>
            <a:endParaRPr lang="zh-CN" altLang="en-US" dirty="0"/>
          </a:p>
          <a:p>
            <a:r>
              <a:rPr lang="zh-CN" altLang="en-US" b="1" dirty="0"/>
              <a:t>目标用户：</a:t>
            </a:r>
            <a:r>
              <a:rPr lang="zh-CN" altLang="en-US" dirty="0"/>
              <a:t>企业专利工程师，检索分析师</a:t>
            </a:r>
            <a:endParaRPr lang="en-US" altLang="zh-CN" dirty="0"/>
          </a:p>
          <a:p>
            <a:endParaRPr lang="en-US" altLang="zh-CN" dirty="0"/>
          </a:p>
          <a:p>
            <a:r>
              <a:rPr lang="zh-CN" altLang="en-US" b="1" dirty="0"/>
              <a:t>用户痛点：</a:t>
            </a:r>
            <a:endParaRPr lang="en-US" altLang="zh-CN" b="1" dirty="0"/>
          </a:p>
          <a:p>
            <a:pPr marL="285750" indent="-285750">
              <a:buFont typeface="Arial" panose="020B0604020202020204" pitchFamily="34" charset="0"/>
              <a:buChar char="•"/>
            </a:pPr>
            <a:r>
              <a:rPr lang="zh-CN" altLang="en-US" dirty="0"/>
              <a:t>用户目前在命令检索里编辑命令时，看不到语法提示，不知道录入的是否正确；</a:t>
            </a:r>
            <a:endParaRPr lang="en-US" altLang="zh-CN" dirty="0"/>
          </a:p>
          <a:p>
            <a:pPr marL="285750" indent="-285750">
              <a:buFont typeface="Arial" panose="020B0604020202020204" pitchFamily="34" charset="0"/>
              <a:buChar char="•"/>
            </a:pPr>
            <a:r>
              <a:rPr lang="zh-CN" altLang="en-US" dirty="0"/>
              <a:t>目前常用字段搜索不全，录入字段比较麻烦；</a:t>
            </a:r>
            <a:endParaRPr lang="en-US" altLang="zh-CN" dirty="0"/>
          </a:p>
          <a:p>
            <a:pPr marL="285750" indent="-285750">
              <a:buFont typeface="Arial" panose="020B0604020202020204" pitchFamily="34" charset="0"/>
              <a:buChar char="•"/>
            </a:pPr>
            <a:r>
              <a:rPr lang="zh-CN" altLang="en-US" dirty="0"/>
              <a:t>目前”普通命令模式“和”专业命令模式“两个名称，让新用户很难理解含义。</a:t>
            </a:r>
            <a:endParaRPr lang="en-US" altLang="zh-CN" dirty="0"/>
          </a:p>
          <a:p>
            <a:endParaRPr kumimoji="1" lang="en-US" altLang="zh-CN" dirty="0"/>
          </a:p>
          <a:p>
            <a:r>
              <a:rPr kumimoji="1" lang="zh-CN" altLang="en-US" b="1" dirty="0"/>
              <a:t>商业价值：</a:t>
            </a:r>
            <a:endParaRPr kumimoji="1" lang="en-US" altLang="zh-CN" dirty="0"/>
          </a:p>
          <a:p>
            <a:pPr marL="285750" indent="-285750">
              <a:buFont typeface="Arial" panose="020B0604020202020204" pitchFamily="34" charset="0"/>
              <a:buChar char="•"/>
            </a:pPr>
            <a:r>
              <a:rPr lang="zh-CN" altLang="en-US" dirty="0"/>
              <a:t>命令检索支持</a:t>
            </a:r>
            <a:r>
              <a:rPr lang="zh-CN" altLang="en-US" b="1" dirty="0"/>
              <a:t>语法检测及字段提示</a:t>
            </a:r>
            <a:r>
              <a:rPr lang="zh-CN" altLang="en-US" dirty="0"/>
              <a:t>，如</a:t>
            </a:r>
            <a:r>
              <a:rPr lang="en-US" altLang="zh-CN" dirty="0"/>
              <a:t>Smart search</a:t>
            </a:r>
            <a:r>
              <a:rPr lang="zh-CN" altLang="en-US" dirty="0"/>
              <a:t>搜索框里的语法检查及字段提示，帮助专业用户快速录入命令，提高检索效率；</a:t>
            </a:r>
            <a:endParaRPr kumimoji="1" lang="en-US" altLang="zh-CN" dirty="0"/>
          </a:p>
          <a:p>
            <a:pPr marL="285750" indent="-285750">
              <a:buFont typeface="Arial" panose="020B0604020202020204" pitchFamily="34" charset="0"/>
              <a:buChar char="•"/>
            </a:pPr>
            <a:r>
              <a:rPr lang="zh-CN" altLang="en-US" dirty="0"/>
              <a:t>支持</a:t>
            </a:r>
            <a:r>
              <a:rPr lang="zh-CN" altLang="en-US" b="1" dirty="0"/>
              <a:t>检索目前所有检索字段</a:t>
            </a:r>
            <a:r>
              <a:rPr lang="zh-CN" altLang="en-US" dirty="0"/>
              <a:t>，并可以同时查看字段的英文简写，帮助专业用户提高检索效率；</a:t>
            </a:r>
            <a:endParaRPr lang="en-US" altLang="zh-CN" dirty="0"/>
          </a:p>
          <a:p>
            <a:pPr marL="285750" indent="-285750">
              <a:buFont typeface="Arial" panose="020B0604020202020204" pitchFamily="34" charset="0"/>
              <a:buChar char="•"/>
            </a:pPr>
            <a:r>
              <a:rPr lang="zh-CN" altLang="en-US" dirty="0"/>
              <a:t>命令入口的文案分别调整为</a:t>
            </a:r>
            <a:r>
              <a:rPr lang="zh-CN" altLang="en-US" b="1" dirty="0"/>
              <a:t>”编辑检索式“和“编辑组合检索式”</a:t>
            </a:r>
            <a:r>
              <a:rPr lang="zh-CN" altLang="en-US" dirty="0"/>
              <a:t>，帮助用户更快了解功能价值和场景</a:t>
            </a:r>
            <a:endParaRPr kumimoji="1" lang="en-US" altLang="zh-CN" dirty="0"/>
          </a:p>
          <a:p>
            <a:endParaRPr kumimoji="1" lang="en-US" altLang="zh-CN" dirty="0"/>
          </a:p>
          <a:p>
            <a:endParaRPr kumimoji="1" lang="zh-CN" altLang="en-US" sz="12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4481" y="327221"/>
            <a:ext cx="4133215" cy="306705"/>
          </a:xfrm>
          <a:prstGeom prst="rect">
            <a:avLst/>
          </a:prstGeom>
          <a:noFill/>
        </p:spPr>
        <p:txBody>
          <a:bodyPr wrap="none" rtlCol="0">
            <a:spAutoFit/>
          </a:bodyPr>
          <a:lstStyle/>
          <a:p>
            <a:r>
              <a:rPr kumimoji="1" lang="en-US" altLang="zh-CN" sz="1400" b="1" dirty="0"/>
              <a:t>11.</a:t>
            </a:r>
            <a:r>
              <a:rPr kumimoji="1" lang="zh-CN" altLang="en-US" sz="1400" b="1" dirty="0"/>
              <a:t>命令检索支持语法检测及字段提示</a:t>
            </a:r>
            <a:r>
              <a:rPr kumimoji="1" lang="en-US" altLang="zh-CN" sz="1400" b="1" dirty="0"/>
              <a:t>——</a:t>
            </a:r>
            <a:r>
              <a:rPr kumimoji="1" lang="zh-CN" altLang="en-US" sz="1400" b="1" dirty="0"/>
              <a:t>产品演示</a:t>
            </a:r>
            <a:endParaRPr lang="zh-CN" altLang="en-US" sz="1400" b="1" dirty="0"/>
          </a:p>
        </p:txBody>
      </p:sp>
      <p:pic>
        <p:nvPicPr>
          <p:cNvPr id="4" name="图片 3" descr="社交网站的手机截图&#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6032" y="920904"/>
            <a:ext cx="5436956" cy="1767432"/>
          </a:xfrm>
          <a:prstGeom prst="rect">
            <a:avLst/>
          </a:prstGeom>
          <a:ln>
            <a:noFill/>
          </a:ln>
          <a:effectLst>
            <a:outerShdw blurRad="292100" dist="139700" dir="2700000" algn="tl" rotWithShape="0">
              <a:srgbClr val="333333">
                <a:alpha val="65000"/>
              </a:srgbClr>
            </a:outerShdw>
          </a:effectLst>
        </p:spPr>
      </p:pic>
      <p:pic>
        <p:nvPicPr>
          <p:cNvPr id="6" name="图片 5" descr="手机屏幕截图&#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58" y="2974242"/>
            <a:ext cx="5175504" cy="1960686"/>
          </a:xfrm>
          <a:prstGeom prst="rect">
            <a:avLst/>
          </a:prstGeom>
          <a:ln>
            <a:noFill/>
          </a:ln>
          <a:effectLst>
            <a:outerShdw blurRad="292100" dist="139700" dir="2700000" algn="tl" rotWithShape="0">
              <a:srgbClr val="333333">
                <a:alpha val="65000"/>
              </a:srgbClr>
            </a:outerShdw>
          </a:effectLst>
        </p:spPr>
      </p:pic>
      <p:sp>
        <p:nvSpPr>
          <p:cNvPr id="7" name="圆角矩形 6"/>
          <p:cNvSpPr/>
          <p:nvPr/>
        </p:nvSpPr>
        <p:spPr>
          <a:xfrm>
            <a:off x="4585771" y="1355583"/>
            <a:ext cx="1138373" cy="27593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p:cNvSpPr txBox="1"/>
          <p:nvPr/>
        </p:nvSpPr>
        <p:spPr>
          <a:xfrm>
            <a:off x="6007608" y="1341185"/>
            <a:ext cx="2724912" cy="715581"/>
          </a:xfrm>
          <a:prstGeom prst="rect">
            <a:avLst/>
          </a:prstGeom>
          <a:noFill/>
        </p:spPr>
        <p:txBody>
          <a:bodyPr wrap="square" rtlCol="0">
            <a:spAutoFit/>
          </a:bodyPr>
          <a:lstStyle/>
          <a:p>
            <a:r>
              <a:rPr lang="en-US" altLang="zh-CN" dirty="0"/>
              <a:t>1</a:t>
            </a:r>
            <a:r>
              <a:rPr lang="zh-CN" altLang="en-US" dirty="0"/>
              <a:t>，直接调整数据范围，无需跳转页面，从而提高检索效率</a:t>
            </a:r>
            <a:endParaRPr lang="en-US" altLang="zh-CN" dirty="0"/>
          </a:p>
          <a:p>
            <a:r>
              <a:rPr kumimoji="1" lang="en-US" altLang="zh-CN" dirty="0"/>
              <a:t>2</a:t>
            </a:r>
            <a:r>
              <a:rPr kumimoji="1" lang="zh-CN" altLang="en-US" dirty="0"/>
              <a:t>，支持语法错误提示</a:t>
            </a:r>
            <a:endParaRPr kumimoji="1" lang="zh-CN" altLang="en-US" dirty="0"/>
          </a:p>
        </p:txBody>
      </p:sp>
      <p:sp>
        <p:nvSpPr>
          <p:cNvPr id="9" name="矩形 8"/>
          <p:cNvSpPr/>
          <p:nvPr/>
        </p:nvSpPr>
        <p:spPr>
          <a:xfrm>
            <a:off x="5934456" y="3262087"/>
            <a:ext cx="2724912" cy="1546577"/>
          </a:xfrm>
          <a:prstGeom prst="rect">
            <a:avLst/>
          </a:prstGeom>
        </p:spPr>
        <p:txBody>
          <a:bodyPr wrap="square">
            <a:spAutoFit/>
          </a:bodyPr>
          <a:lstStyle/>
          <a:p>
            <a:pPr indent="-342900">
              <a:buFont typeface="+mj-lt"/>
              <a:buAutoNum type="arabicPeriod"/>
            </a:pPr>
            <a:r>
              <a:rPr lang="zh-CN" altLang="en-US" dirty="0"/>
              <a:t>支持检索目前所有检索字段</a:t>
            </a:r>
            <a:endParaRPr lang="en-US" altLang="zh-CN" dirty="0"/>
          </a:p>
          <a:p>
            <a:pPr indent="-342900">
              <a:buFont typeface="+mj-lt"/>
              <a:buAutoNum type="arabicPeriod"/>
            </a:pPr>
            <a:r>
              <a:rPr lang="zh-CN" altLang="en-US" dirty="0"/>
              <a:t>在“常用搜索字段”中，可以用字段的中文和英文来搜索字段的表达方式</a:t>
            </a:r>
            <a:endParaRPr lang="zh-CN" altLang="en-US" dirty="0"/>
          </a:p>
          <a:p>
            <a:pPr indent="-342900">
              <a:buFont typeface="+mj-lt"/>
              <a:buAutoNum type="arabicPeriod"/>
            </a:pPr>
            <a:r>
              <a:rPr lang="zh-CN" altLang="en-US" dirty="0"/>
              <a:t>普通命令模式和专业命令模式的常用搜索字段都支持以上两点</a:t>
            </a:r>
            <a:endParaRPr lang="zh-CN" alt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74095" y="276408"/>
            <a:ext cx="5109210" cy="414020"/>
          </a:xfrm>
          <a:prstGeom prst="rect">
            <a:avLst/>
          </a:prstGeom>
          <a:noFill/>
        </p:spPr>
        <p:txBody>
          <a:bodyPr wrap="none" rtlCol="0">
            <a:spAutoFit/>
          </a:bodyPr>
          <a:lstStyle/>
          <a:p>
            <a:pPr indent="0">
              <a:lnSpc>
                <a:spcPct val="150000"/>
              </a:lnSpc>
              <a:buFont typeface="+mj-ea"/>
              <a:buNone/>
            </a:pP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12.</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编辑检索式调用检索历史及已保存语句，检索式构建更方便</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277538" y="663056"/>
            <a:ext cx="8588924" cy="3969385"/>
          </a:xfrm>
          <a:prstGeom prst="rect">
            <a:avLst/>
          </a:prstGeom>
          <a:noFill/>
        </p:spPr>
        <p:txBody>
          <a:bodyPr wrap="square" rtlCol="0">
            <a:spAutoFit/>
          </a:bodyPr>
          <a:lstStyle/>
          <a:p>
            <a:pPr>
              <a:lnSpc>
                <a:spcPct val="150000"/>
              </a:lnSpc>
            </a:pPr>
            <a:r>
              <a:rPr lang="zh-CN" altLang="en-US" sz="1200" b="1" dirty="0">
                <a:latin typeface="宋体" panose="02010600030101010101" pitchFamily="2" charset="-122"/>
                <a:ea typeface="宋体" panose="02010600030101010101" pitchFamily="2" charset="-122"/>
                <a:sym typeface="宋体" panose="02010600030101010101" pitchFamily="2" charset="-122"/>
              </a:rPr>
              <a:t>一句话概览：编辑检索式（原普通命令检索）支持调用检索历史及已保存语句，方便用户快速使用历史检索条件编辑、语句组合或快速查询，适应更多的检索场景</a:t>
            </a: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目标用户：</a:t>
            </a:r>
            <a:r>
              <a:rPr kumimoji="1" lang="zh-CN" altLang="en-US" sz="1200" dirty="0">
                <a:latin typeface="宋体" panose="02010600030101010101" pitchFamily="2" charset="-122"/>
                <a:ea typeface="宋体" panose="02010600030101010101" pitchFamily="2" charset="-122"/>
                <a:sym typeface="宋体" panose="02010600030101010101" pitchFamily="2" charset="-122"/>
              </a:rPr>
              <a:t>企业专利工程师，研发人员，检索分析师</a:t>
            </a: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用户痛点：</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1200" dirty="0">
                <a:latin typeface="宋体" panose="02010600030101010101" pitchFamily="2" charset="-122"/>
                <a:ea typeface="宋体" panose="02010600030101010101" pitchFamily="2" charset="-122"/>
                <a:sym typeface="宋体" panose="02010600030101010101" pitchFamily="2" charset="-122"/>
              </a:rPr>
              <a:t>搜索历史及已保存语句记载用户历史的检索记录，在后续的检索中需要经常调用。但是用户只能通过用户中心调用或通过智能搜索调用（最近</a:t>
            </a:r>
            <a:r>
              <a:rPr lang="en-US" altLang="zh-CN" sz="1200" dirty="0">
                <a:latin typeface="宋体" panose="02010600030101010101" pitchFamily="2" charset="-122"/>
                <a:ea typeface="宋体" panose="02010600030101010101" pitchFamily="2" charset="-122"/>
                <a:sym typeface="宋体" panose="02010600030101010101" pitchFamily="2" charset="-122"/>
              </a:rPr>
              <a:t>5</a:t>
            </a:r>
            <a:r>
              <a:rPr lang="zh-CN" altLang="en-US" sz="1200" dirty="0">
                <a:latin typeface="宋体" panose="02010600030101010101" pitchFamily="2" charset="-122"/>
                <a:ea typeface="宋体" panose="02010600030101010101" pitchFamily="2" charset="-122"/>
                <a:sym typeface="宋体" panose="02010600030101010101" pitchFamily="2" charset="-122"/>
              </a:rPr>
              <a:t>条历史记录），无法在编辑检索式入口中使用，操作比较繁琐</a:t>
            </a:r>
            <a:endParaRPr kumimoji="1" lang="zh-CN" altLang="en-US" sz="1200"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商业价值：</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1200" dirty="0">
                <a:latin typeface="宋体" panose="02010600030101010101" pitchFamily="2" charset="-122"/>
                <a:ea typeface="宋体" panose="02010600030101010101" pitchFamily="2" charset="-122"/>
                <a:sym typeface="宋体" panose="02010600030101010101" pitchFamily="2" charset="-122"/>
              </a:rPr>
              <a:t>用户可在检索式编辑过程中，</a:t>
            </a:r>
            <a:r>
              <a:rPr lang="zh-CN" altLang="en-US" sz="1200" b="1" dirty="0">
                <a:latin typeface="宋体" panose="02010600030101010101" pitchFamily="2" charset="-122"/>
                <a:ea typeface="宋体" panose="02010600030101010101" pitchFamily="2" charset="-122"/>
                <a:sym typeface="宋体" panose="02010600030101010101" pitchFamily="2" charset="-122"/>
              </a:rPr>
              <a:t>快捷调用全部检索历史及已保存语句</a:t>
            </a:r>
            <a:r>
              <a:rPr lang="zh-CN" altLang="en-US" sz="1200" dirty="0">
                <a:latin typeface="宋体" panose="02010600030101010101" pitchFamily="2" charset="-122"/>
                <a:ea typeface="宋体" panose="02010600030101010101" pitchFamily="2" charset="-122"/>
                <a:sym typeface="宋体" panose="02010600030101010101" pitchFamily="2" charset="-122"/>
              </a:rPr>
              <a:t>，适应更多的检索场景：</a:t>
            </a:r>
            <a:endParaRPr lang="en-US" altLang="zh-CN" sz="1200" dirty="0">
              <a:latin typeface="宋体" panose="02010600030101010101" pitchFamily="2" charset="-122"/>
              <a:ea typeface="宋体" panose="02010600030101010101" pitchFamily="2" charset="-122"/>
              <a:sym typeface="宋体" panose="02010600030101010101" pitchFamily="2" charset="-122"/>
            </a:endParaRPr>
          </a:p>
          <a:p>
            <a:pPr marL="285750" indent="-285750">
              <a:lnSpc>
                <a:spcPct val="1500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sym typeface="宋体" panose="02010600030101010101" pitchFamily="2" charset="-122"/>
              </a:rPr>
              <a:t>遇到相似的专利检索项目或需要调用历史检索条件时，可以快捷调用并进行编辑，检索式构建更便捷；</a:t>
            </a:r>
            <a:endParaRPr lang="en-US" altLang="zh-CN" sz="1200" dirty="0">
              <a:highlight>
                <a:srgbClr val="FF0000"/>
              </a:highlight>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kumimoji="1" lang="zh-CN" altLang="en-US" sz="1200"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74095" y="276408"/>
            <a:ext cx="5109210" cy="414020"/>
          </a:xfrm>
          <a:prstGeom prst="rect">
            <a:avLst/>
          </a:prstGeom>
          <a:noFill/>
        </p:spPr>
        <p:txBody>
          <a:bodyPr wrap="none" rtlCol="0">
            <a:spAutoFit/>
          </a:bodyPr>
          <a:lstStyle/>
          <a:p>
            <a:pPr indent="0">
              <a:lnSpc>
                <a:spcPct val="150000"/>
              </a:lnSpc>
              <a:buFont typeface="+mj-ea"/>
              <a:buNone/>
            </a:pP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12.</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编辑检索式调用检索历史及已保存语句，检索式构建更方便</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10" name="文本框 9"/>
          <p:cNvSpPr txBox="1"/>
          <p:nvPr/>
        </p:nvSpPr>
        <p:spPr>
          <a:xfrm>
            <a:off x="1116775" y="4134682"/>
            <a:ext cx="6582135" cy="88004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支持</a:t>
            </a:r>
            <a:r>
              <a:rPr kumimoji="1" lang="zh-CN" altLang="en-US" sz="1200" b="1" dirty="0">
                <a:latin typeface="宋体" panose="02010600030101010101" pitchFamily="2" charset="-122"/>
                <a:ea typeface="宋体" panose="02010600030101010101" pitchFamily="2" charset="-122"/>
                <a:sym typeface="宋体" panose="02010600030101010101" pitchFamily="2" charset="-122"/>
              </a:rPr>
              <a:t>调用全部搜索历史及已保存语句</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marL="171450" indent="-171450">
              <a:lnSpc>
                <a:spcPct val="150000"/>
              </a:lnSpc>
              <a:buFont typeface="Arial" panose="020B0604020202020204" pitchFamily="34" charset="0"/>
              <a:buChar char="•"/>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目前检索式插入仅支持</a:t>
            </a:r>
            <a:r>
              <a:rPr kumimoji="1" lang="zh-CN" altLang="en-US" sz="1200" b="1" dirty="0">
                <a:latin typeface="宋体" panose="02010600030101010101" pitchFamily="2" charset="-122"/>
                <a:ea typeface="宋体" panose="02010600030101010101" pitchFamily="2" charset="-122"/>
                <a:sym typeface="宋体" panose="02010600030101010101" pitchFamily="2" charset="-122"/>
              </a:rPr>
              <a:t>单选，特殊检索式不支持插入</a:t>
            </a:r>
            <a:r>
              <a:rPr kumimoji="1" lang="zh-CN" altLang="en-US" sz="1200" dirty="0">
                <a:latin typeface="宋体" panose="02010600030101010101" pitchFamily="2" charset="-122"/>
                <a:ea typeface="宋体" panose="02010600030101010101" pitchFamily="2" charset="-122"/>
                <a:sym typeface="宋体" panose="02010600030101010101" pitchFamily="2" charset="-122"/>
              </a:rPr>
              <a:t>（语义检索、批量处理）</a:t>
            </a: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marL="171450" indent="-171450">
              <a:lnSpc>
                <a:spcPct val="150000"/>
              </a:lnSpc>
              <a:buFont typeface="Arial" panose="020B0604020202020204" pitchFamily="34" charset="0"/>
              <a:buChar char="•"/>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带过滤条件的搜索历史或已保存语句，插入后不显示过滤条件</a:t>
            </a:r>
            <a:endParaRPr kumimoji="1" lang="zh-CN" altLang="en-US" sz="1200" dirty="0">
              <a:latin typeface="宋体" panose="02010600030101010101" pitchFamily="2" charset="-122"/>
              <a:ea typeface="宋体" panose="02010600030101010101" pitchFamily="2" charset="-122"/>
              <a:sym typeface="宋体" panose="02010600030101010101" pitchFamily="2" charset="-122"/>
            </a:endParaRPr>
          </a:p>
        </p:txBody>
      </p:sp>
      <p:grpSp>
        <p:nvGrpSpPr>
          <p:cNvPr id="12" name="组合 11"/>
          <p:cNvGrpSpPr/>
          <p:nvPr/>
        </p:nvGrpSpPr>
        <p:grpSpPr>
          <a:xfrm>
            <a:off x="78364" y="641444"/>
            <a:ext cx="5332732" cy="3370359"/>
            <a:chOff x="1218676" y="814190"/>
            <a:chExt cx="5132058" cy="3203349"/>
          </a:xfrm>
        </p:grpSpPr>
        <p:grpSp>
          <p:nvGrpSpPr>
            <p:cNvPr id="7" name="组合 6"/>
            <p:cNvGrpSpPr/>
            <p:nvPr/>
          </p:nvGrpSpPr>
          <p:grpSpPr>
            <a:xfrm>
              <a:off x="1218676" y="814190"/>
              <a:ext cx="5132058" cy="3203349"/>
              <a:chOff x="209550" y="1016225"/>
              <a:chExt cx="5928102" cy="3111049"/>
            </a:xfrm>
          </p:grpSpPr>
          <p:pic>
            <p:nvPicPr>
              <p:cNvPr id="2" name="图片 1"/>
              <p:cNvPicPr>
                <a:picLocks noChangeAspect="1"/>
              </p:cNvPicPr>
              <p:nvPr/>
            </p:nvPicPr>
            <p:blipFill rotWithShape="1">
              <a:blip r:embed="rId1"/>
              <a:srcRect r="12816"/>
              <a:stretch>
                <a:fillRect/>
              </a:stretch>
            </p:blipFill>
            <p:spPr>
              <a:xfrm>
                <a:off x="209550" y="1016225"/>
                <a:ext cx="5928102" cy="3111049"/>
              </a:xfrm>
              <a:prstGeom prst="rect">
                <a:avLst/>
              </a:prstGeom>
            </p:spPr>
          </p:pic>
          <p:sp>
            <p:nvSpPr>
              <p:cNvPr id="5" name="矩形: 圆角 4"/>
              <p:cNvSpPr/>
              <p:nvPr/>
            </p:nvSpPr>
            <p:spPr>
              <a:xfrm>
                <a:off x="895350" y="3009900"/>
                <a:ext cx="619125" cy="25717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4733925" y="3752850"/>
                <a:ext cx="800100" cy="27622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p:cNvSpPr/>
            <p:nvPr/>
          </p:nvSpPr>
          <p:spPr>
            <a:xfrm>
              <a:off x="2474366" y="2287330"/>
              <a:ext cx="248738" cy="28442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p:cNvPicPr>
            <a:picLocks noChangeAspect="1"/>
          </p:cNvPicPr>
          <p:nvPr/>
        </p:nvPicPr>
        <p:blipFill rotWithShape="1">
          <a:blip r:embed="rId2"/>
          <a:srcRect l="20906" r="22375"/>
          <a:stretch>
            <a:fillRect/>
          </a:stretch>
        </p:blipFill>
        <p:spPr>
          <a:xfrm>
            <a:off x="5483560" y="882657"/>
            <a:ext cx="3629066" cy="2924132"/>
          </a:xfrm>
          <a:prstGeom prst="rect">
            <a:avLst/>
          </a:prstGeom>
        </p:spPr>
      </p:pic>
      <p:sp>
        <p:nvSpPr>
          <p:cNvPr id="13" name="矩形: 圆角 12"/>
          <p:cNvSpPr/>
          <p:nvPr/>
        </p:nvSpPr>
        <p:spPr>
          <a:xfrm>
            <a:off x="5796061" y="1571744"/>
            <a:ext cx="905953" cy="29924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74095" y="276408"/>
            <a:ext cx="5109210" cy="414020"/>
          </a:xfrm>
          <a:prstGeom prst="rect">
            <a:avLst/>
          </a:prstGeom>
          <a:noFill/>
        </p:spPr>
        <p:txBody>
          <a:bodyPr wrap="none" rtlCol="0">
            <a:spAutoFit/>
          </a:bodyPr>
          <a:lstStyle/>
          <a:p>
            <a:pPr lvl="0">
              <a:lnSpc>
                <a:spcPct val="150000"/>
              </a:lnSpc>
              <a:defRPr/>
            </a:pP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13.</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编辑组合检索式支持语法检测及字段提示，专业用户更满意</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277538" y="756014"/>
            <a:ext cx="8588924" cy="3784600"/>
          </a:xfrm>
          <a:prstGeom prst="rect">
            <a:avLst/>
          </a:prstGeom>
          <a:noFill/>
        </p:spPr>
        <p:txBody>
          <a:bodyPr wrap="square" rtlCol="0">
            <a:spAutoFit/>
          </a:bodyPr>
          <a:lstStyle/>
          <a:p>
            <a:pPr>
              <a:lnSpc>
                <a:spcPts val="1800"/>
              </a:lnSpc>
            </a:pPr>
            <a:r>
              <a:rPr lang="zh-CN" altLang="en-US" sz="1200" b="1" dirty="0">
                <a:latin typeface="宋体" panose="02010600030101010101" pitchFamily="2" charset="-122"/>
                <a:ea typeface="宋体" panose="02010600030101010101" pitchFamily="2" charset="-122"/>
              </a:rPr>
              <a:t>一句话概览：编辑组合检索式（原专业命令检索）</a:t>
            </a:r>
            <a:r>
              <a:rPr lang="zh-CN" altLang="en-US" sz="1200" dirty="0">
                <a:latin typeface="宋体" panose="02010600030101010101" pitchFamily="2" charset="-122"/>
                <a:ea typeface="宋体" panose="02010600030101010101" pitchFamily="2" charset="-122"/>
              </a:rPr>
              <a:t>支持语法检测及字段提示</a:t>
            </a:r>
            <a:endParaRPr lang="zh-CN" altLang="en-US" sz="1200" dirty="0">
              <a:latin typeface="宋体" panose="02010600030101010101" pitchFamily="2" charset="-122"/>
              <a:ea typeface="宋体" panose="02010600030101010101" pitchFamily="2" charset="-122"/>
            </a:endParaRPr>
          </a:p>
          <a:p>
            <a:pPr>
              <a:lnSpc>
                <a:spcPts val="1800"/>
              </a:lnSpc>
            </a:pPr>
            <a:endParaRPr lang="zh-CN" altLang="en-US" sz="1200" dirty="0">
              <a:latin typeface="宋体" panose="02010600030101010101" pitchFamily="2" charset="-122"/>
              <a:ea typeface="宋体" panose="02010600030101010101" pitchFamily="2" charset="-122"/>
            </a:endParaRPr>
          </a:p>
          <a:p>
            <a:pPr>
              <a:lnSpc>
                <a:spcPts val="1800"/>
              </a:lnSpc>
            </a:pPr>
            <a:r>
              <a:rPr lang="zh-CN" altLang="en-US" sz="1200" b="1" dirty="0">
                <a:latin typeface="宋体" panose="02010600030101010101" pitchFamily="2" charset="-122"/>
                <a:ea typeface="宋体" panose="02010600030101010101" pitchFamily="2" charset="-122"/>
              </a:rPr>
              <a:t>目标用户：</a:t>
            </a:r>
            <a:r>
              <a:rPr lang="zh-CN" altLang="en-US" sz="1200" dirty="0">
                <a:latin typeface="宋体" panose="02010600030101010101" pitchFamily="2" charset="-122"/>
                <a:ea typeface="宋体" panose="02010600030101010101" pitchFamily="2" charset="-122"/>
              </a:rPr>
              <a:t>企业专利工程师，检索分析师</a:t>
            </a:r>
            <a:endParaRPr lang="en-US" altLang="zh-CN" sz="1200" dirty="0">
              <a:latin typeface="宋体" panose="02010600030101010101" pitchFamily="2" charset="-122"/>
              <a:ea typeface="宋体" panose="02010600030101010101" pitchFamily="2" charset="-122"/>
            </a:endParaRPr>
          </a:p>
          <a:p>
            <a:pPr>
              <a:lnSpc>
                <a:spcPts val="1800"/>
              </a:lnSpc>
            </a:pPr>
            <a:endParaRPr lang="en-US" altLang="zh-CN" sz="1200" dirty="0">
              <a:latin typeface="宋体" panose="02010600030101010101" pitchFamily="2" charset="-122"/>
              <a:ea typeface="宋体" panose="02010600030101010101" pitchFamily="2" charset="-122"/>
            </a:endParaRPr>
          </a:p>
          <a:p>
            <a:pPr>
              <a:lnSpc>
                <a:spcPts val="1800"/>
              </a:lnSpc>
            </a:pPr>
            <a:r>
              <a:rPr lang="zh-CN" altLang="en-US" sz="1200" b="1" dirty="0">
                <a:latin typeface="宋体" panose="02010600030101010101" pitchFamily="2" charset="-122"/>
                <a:ea typeface="宋体" panose="02010600030101010101" pitchFamily="2" charset="-122"/>
              </a:rPr>
              <a:t>用户痛点：</a:t>
            </a:r>
            <a:endParaRPr lang="en-US" altLang="zh-CN" sz="1200" b="1" dirty="0">
              <a:latin typeface="宋体" panose="02010600030101010101" pitchFamily="2" charset="-122"/>
              <a:ea typeface="宋体" panose="02010600030101010101" pitchFamily="2" charset="-122"/>
            </a:endParaRPr>
          </a:p>
          <a:p>
            <a:pPr marL="285750" indent="-285750">
              <a:lnSpc>
                <a:spcPts val="18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用户目前在组合检索式中编辑命令时，</a:t>
            </a:r>
            <a:r>
              <a:rPr lang="zh-CN" altLang="en-US" sz="1200" b="1" dirty="0">
                <a:latin typeface="宋体" panose="02010600030101010101" pitchFamily="2" charset="-122"/>
                <a:ea typeface="宋体" panose="02010600030101010101" pitchFamily="2" charset="-122"/>
              </a:rPr>
              <a:t>看不到语法提示</a:t>
            </a:r>
            <a:r>
              <a:rPr lang="zh-CN" altLang="en-US" sz="1200" dirty="0">
                <a:latin typeface="宋体" panose="02010600030101010101" pitchFamily="2" charset="-122"/>
                <a:ea typeface="宋体" panose="02010600030101010101" pitchFamily="2" charset="-122"/>
              </a:rPr>
              <a:t>，不知道录入的是否正确；</a:t>
            </a:r>
            <a:endParaRPr lang="en-US" altLang="zh-CN" sz="1200" dirty="0">
              <a:latin typeface="宋体" panose="02010600030101010101" pitchFamily="2" charset="-122"/>
              <a:ea typeface="宋体" panose="02010600030101010101" pitchFamily="2" charset="-122"/>
            </a:endParaRPr>
          </a:p>
          <a:p>
            <a:pPr marL="285750" indent="-285750">
              <a:lnSpc>
                <a:spcPts val="18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用户目前在组合检索式中编辑命令时，</a:t>
            </a:r>
            <a:r>
              <a:rPr lang="zh-CN" altLang="en-US" sz="1200" b="1" dirty="0">
                <a:latin typeface="宋体" panose="02010600030101010101" pitchFamily="2" charset="-122"/>
                <a:ea typeface="宋体" panose="02010600030101010101" pitchFamily="2" charset="-122"/>
              </a:rPr>
              <a:t>无法选择受理局或专利类型</a:t>
            </a:r>
            <a:r>
              <a:rPr lang="zh-CN" altLang="en-US" sz="1200" dirty="0">
                <a:latin typeface="宋体" panose="02010600030101010101" pitchFamily="2" charset="-122"/>
                <a:ea typeface="宋体" panose="02010600030101010101" pitchFamily="2" charset="-122"/>
              </a:rPr>
              <a:t>；</a:t>
            </a:r>
            <a:endParaRPr lang="en-US" altLang="zh-CN" sz="1200" dirty="0">
              <a:latin typeface="宋体" panose="02010600030101010101" pitchFamily="2" charset="-122"/>
              <a:ea typeface="宋体" panose="02010600030101010101" pitchFamily="2" charset="-122"/>
            </a:endParaRPr>
          </a:p>
          <a:p>
            <a:pPr marL="285750" indent="-285750">
              <a:lnSpc>
                <a:spcPts val="18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智能搜索及编辑检索式（原普通命令检索）已支持语法检测及字段提示</a:t>
            </a:r>
            <a:endParaRPr lang="en-US" altLang="zh-CN" sz="1200" dirty="0">
              <a:latin typeface="宋体" panose="02010600030101010101" pitchFamily="2" charset="-122"/>
              <a:ea typeface="宋体" panose="02010600030101010101" pitchFamily="2" charset="-122"/>
            </a:endParaRPr>
          </a:p>
          <a:p>
            <a:pPr>
              <a:lnSpc>
                <a:spcPts val="1800"/>
              </a:lnSpc>
            </a:pPr>
            <a:endParaRPr kumimoji="1" lang="en-US" altLang="zh-CN" sz="1200" dirty="0">
              <a:latin typeface="宋体" panose="02010600030101010101" pitchFamily="2" charset="-122"/>
              <a:ea typeface="宋体" panose="02010600030101010101" pitchFamily="2" charset="-122"/>
            </a:endParaRPr>
          </a:p>
          <a:p>
            <a:pPr>
              <a:lnSpc>
                <a:spcPts val="1800"/>
              </a:lnSpc>
            </a:pPr>
            <a:r>
              <a:rPr kumimoji="1" lang="zh-CN" altLang="en-US" sz="1200" b="1" dirty="0">
                <a:latin typeface="宋体" panose="02010600030101010101" pitchFamily="2" charset="-122"/>
                <a:ea typeface="宋体" panose="02010600030101010101" pitchFamily="2" charset="-122"/>
              </a:rPr>
              <a:t>商业价值：</a:t>
            </a:r>
            <a:endParaRPr kumimoji="1" lang="en-US" altLang="zh-CN" sz="1200" dirty="0">
              <a:latin typeface="宋体" panose="02010600030101010101" pitchFamily="2" charset="-122"/>
              <a:ea typeface="宋体" panose="02010600030101010101" pitchFamily="2" charset="-122"/>
            </a:endParaRPr>
          </a:p>
          <a:p>
            <a:pPr marL="285750" indent="-285750">
              <a:lnSpc>
                <a:spcPts val="18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组合检索式支持</a:t>
            </a:r>
            <a:r>
              <a:rPr lang="zh-CN" altLang="en-US" sz="1200" b="1" dirty="0">
                <a:latin typeface="宋体" panose="02010600030101010101" pitchFamily="2" charset="-122"/>
                <a:ea typeface="宋体" panose="02010600030101010101" pitchFamily="2" charset="-122"/>
              </a:rPr>
              <a:t>语法检测及字段提示</a:t>
            </a:r>
            <a:r>
              <a:rPr lang="zh-CN" altLang="en-US" sz="1200" dirty="0">
                <a:latin typeface="宋体" panose="02010600030101010101" pitchFamily="2" charset="-122"/>
                <a:ea typeface="宋体" panose="02010600030101010101" pitchFamily="2" charset="-122"/>
              </a:rPr>
              <a:t>，如</a:t>
            </a:r>
            <a:r>
              <a:rPr lang="en-US" altLang="zh-CN" sz="1200" dirty="0">
                <a:latin typeface="宋体" panose="02010600030101010101" pitchFamily="2" charset="-122"/>
                <a:ea typeface="宋体" panose="02010600030101010101" pitchFamily="2" charset="-122"/>
              </a:rPr>
              <a:t>Smart search</a:t>
            </a:r>
            <a:r>
              <a:rPr lang="zh-CN" altLang="en-US" sz="1200" dirty="0">
                <a:latin typeface="宋体" panose="02010600030101010101" pitchFamily="2" charset="-122"/>
                <a:ea typeface="宋体" panose="02010600030101010101" pitchFamily="2" charset="-122"/>
              </a:rPr>
              <a:t>搜索框里的语法检查及字段提示，帮助专业用户快速录入命令，提高检索效率；</a:t>
            </a:r>
            <a:endParaRPr kumimoji="1" lang="en-US" altLang="zh-CN" sz="1200" dirty="0">
              <a:latin typeface="宋体" panose="02010600030101010101" pitchFamily="2" charset="-122"/>
              <a:ea typeface="宋体" panose="02010600030101010101" pitchFamily="2" charset="-122"/>
            </a:endParaRPr>
          </a:p>
          <a:p>
            <a:pPr marL="285750" indent="-285750">
              <a:lnSpc>
                <a:spcPts val="18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组合检索式支持</a:t>
            </a:r>
            <a:r>
              <a:rPr lang="zh-CN" altLang="en-US" sz="1200" b="1" dirty="0">
                <a:latin typeface="宋体" panose="02010600030101010101" pitchFamily="2" charset="-122"/>
                <a:ea typeface="宋体" panose="02010600030101010101" pitchFamily="2" charset="-122"/>
              </a:rPr>
              <a:t>设置搜索范围</a:t>
            </a:r>
            <a:r>
              <a:rPr lang="zh-CN" altLang="en-US" sz="1200" dirty="0">
                <a:latin typeface="宋体" panose="02010600030101010101" pitchFamily="2" charset="-122"/>
                <a:ea typeface="宋体" panose="02010600030101010101" pitchFamily="2" charset="-122"/>
              </a:rPr>
              <a:t>（专利类型以及受理局勾选），更编辑地限制检索数据范围；</a:t>
            </a:r>
            <a:endParaRPr lang="en-US" altLang="zh-CN" sz="1200" dirty="0">
              <a:latin typeface="宋体" panose="02010600030101010101" pitchFamily="2" charset="-122"/>
              <a:ea typeface="宋体" panose="02010600030101010101" pitchFamily="2" charset="-122"/>
            </a:endParaRPr>
          </a:p>
          <a:p>
            <a:pPr marL="285750" indent="-285750">
              <a:lnSpc>
                <a:spcPts val="18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检索式输入框中，对应编号悬浮时可展示对应检索式，帮助专业用户快速判断检索逻辑是否正确</a:t>
            </a:r>
            <a:endParaRPr lang="en-US" altLang="zh-CN" sz="1200" dirty="0">
              <a:latin typeface="宋体" panose="02010600030101010101" pitchFamily="2" charset="-122"/>
              <a:ea typeface="宋体" panose="02010600030101010101" pitchFamily="2" charset="-122"/>
            </a:endParaRPr>
          </a:p>
          <a:p>
            <a:pPr>
              <a:lnSpc>
                <a:spcPts val="1800"/>
              </a:lnSpc>
            </a:pPr>
            <a:endParaRPr kumimoji="1" lang="en-US" altLang="zh-CN" sz="1200" dirty="0">
              <a:latin typeface="宋体" panose="02010600030101010101" pitchFamily="2" charset="-122"/>
              <a:ea typeface="宋体" panose="02010600030101010101" pitchFamily="2" charset="-122"/>
            </a:endParaRPr>
          </a:p>
          <a:p>
            <a:pPr>
              <a:lnSpc>
                <a:spcPts val="1800"/>
              </a:lnSpc>
            </a:pPr>
            <a:endParaRPr kumimoji="1" lang="zh-CN" altLang="en-US" sz="1200" dirty="0">
              <a:latin typeface="宋体" panose="02010600030101010101" pitchFamily="2" charset="-122"/>
              <a:ea typeface="宋体" panose="02010600030101010101" pitchFamily="2" charset="-122"/>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74095" y="276408"/>
            <a:ext cx="5109210" cy="414020"/>
          </a:xfrm>
          <a:prstGeom prst="rect">
            <a:avLst/>
          </a:prstGeom>
          <a:noFill/>
        </p:spPr>
        <p:txBody>
          <a:bodyPr wrap="none" rtlCol="0">
            <a:spAutoFit/>
          </a:bodyPr>
          <a:lstStyle/>
          <a:p>
            <a:pPr lvl="0">
              <a:lnSpc>
                <a:spcPct val="150000"/>
              </a:lnSpc>
              <a:defRPr/>
            </a:pP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13.</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编辑组合检索式支持语法检测及字段提示，专业用户更满意</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7" name="组合 6"/>
          <p:cNvGrpSpPr/>
          <p:nvPr/>
        </p:nvGrpSpPr>
        <p:grpSpPr>
          <a:xfrm>
            <a:off x="560279" y="926439"/>
            <a:ext cx="6377877" cy="3258110"/>
            <a:chOff x="221064" y="952149"/>
            <a:chExt cx="7472313" cy="3418884"/>
          </a:xfrm>
        </p:grpSpPr>
        <p:pic>
          <p:nvPicPr>
            <p:cNvPr id="2" name="图片 1"/>
            <p:cNvPicPr>
              <a:picLocks noChangeAspect="1"/>
            </p:cNvPicPr>
            <p:nvPr/>
          </p:nvPicPr>
          <p:blipFill>
            <a:blip r:embed="rId1"/>
            <a:stretch>
              <a:fillRect/>
            </a:stretch>
          </p:blipFill>
          <p:spPr>
            <a:xfrm>
              <a:off x="221064" y="952149"/>
              <a:ext cx="7472313" cy="3418884"/>
            </a:xfrm>
            <a:prstGeom prst="rect">
              <a:avLst/>
            </a:prstGeom>
          </p:spPr>
        </p:pic>
        <p:sp>
          <p:nvSpPr>
            <p:cNvPr id="5" name="矩形: 圆角 4"/>
            <p:cNvSpPr/>
            <p:nvPr/>
          </p:nvSpPr>
          <p:spPr>
            <a:xfrm>
              <a:off x="1028614" y="2306945"/>
              <a:ext cx="981056" cy="41615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5290790" y="1776058"/>
              <a:ext cx="818608" cy="2838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560279" y="4285382"/>
            <a:ext cx="8466268" cy="603050"/>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用户可在组合检索式页面</a:t>
            </a:r>
            <a:r>
              <a:rPr kumimoji="1" lang="zh-CN" altLang="en-US" sz="1200" b="1" dirty="0">
                <a:latin typeface="宋体" panose="02010600030101010101" pitchFamily="2" charset="-122"/>
                <a:ea typeface="宋体" panose="02010600030101010101" pitchFamily="2" charset="-122"/>
                <a:sym typeface="宋体" panose="02010600030101010101" pitchFamily="2" charset="-122"/>
              </a:rPr>
              <a:t>直接修改数据范围</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marL="171450" indent="-171450">
              <a:lnSpc>
                <a:spcPct val="150000"/>
              </a:lnSpc>
              <a:buFont typeface="Arial" panose="020B0604020202020204" pitchFamily="34" charset="0"/>
              <a:buChar char="•"/>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检索式输入框</a:t>
            </a:r>
            <a:r>
              <a:rPr kumimoji="1" lang="zh-CN" altLang="en-US" sz="1200" b="1" dirty="0">
                <a:latin typeface="宋体" panose="02010600030101010101" pitchFamily="2" charset="-122"/>
                <a:ea typeface="宋体" panose="02010600030101010101" pitchFamily="2" charset="-122"/>
                <a:sym typeface="宋体" panose="02010600030101010101" pitchFamily="2" charset="-122"/>
              </a:rPr>
              <a:t>支持语法检测及字段提示</a:t>
            </a:r>
            <a:endParaRPr kumimoji="1" lang="zh-CN" altLang="en-US" sz="1200" b="1"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74095" y="276408"/>
            <a:ext cx="5646420" cy="414020"/>
          </a:xfrm>
          <a:prstGeom prst="rect">
            <a:avLst/>
          </a:prstGeom>
          <a:noFill/>
        </p:spPr>
        <p:txBody>
          <a:bodyPr wrap="none" rtlCol="0">
            <a:spAutoFit/>
          </a:bodyPr>
          <a:lstStyle/>
          <a:p>
            <a:pPr>
              <a:lnSpc>
                <a:spcPct val="150000"/>
              </a:lnSpc>
              <a:defRPr/>
            </a:pP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14.</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批量处理检索结果顺序与用户输入顺序保持一致，数据对比更简单</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425739" y="799398"/>
            <a:ext cx="8588924" cy="3692525"/>
          </a:xfrm>
          <a:prstGeom prst="rect">
            <a:avLst/>
          </a:prstGeom>
          <a:noFill/>
        </p:spPr>
        <p:txBody>
          <a:bodyPr wrap="square" rtlCol="0">
            <a:spAutoFit/>
          </a:bodyPr>
          <a:lstStyle/>
          <a:p>
            <a:pPr>
              <a:lnSpc>
                <a:spcPct val="150000"/>
              </a:lnSpc>
            </a:pPr>
            <a:r>
              <a:rPr lang="zh-CN" altLang="en-US" sz="1200" b="1" dirty="0">
                <a:latin typeface="宋体" panose="02010600030101010101" pitchFamily="2" charset="-122"/>
                <a:ea typeface="宋体" panose="02010600030101010101" pitchFamily="2" charset="-122"/>
              </a:rPr>
              <a:t>一句话概览：批量处理检索结果顺序与用户输入顺序保持一致，方便用户后续进行数据合并或对比</a:t>
            </a:r>
            <a:endParaRPr lang="zh-CN" altLang="en-US" sz="1200" dirty="0">
              <a:latin typeface="宋体" panose="02010600030101010101" pitchFamily="2" charset="-122"/>
              <a:ea typeface="宋体" panose="02010600030101010101" pitchFamily="2" charset="-122"/>
            </a:endParaRPr>
          </a:p>
          <a:p>
            <a:pPr>
              <a:lnSpc>
                <a:spcPct val="150000"/>
              </a:lnSpc>
            </a:pPr>
            <a:endParaRPr lang="zh-CN" altLang="en-US" sz="1200" dirty="0">
              <a:latin typeface="宋体" panose="02010600030101010101" pitchFamily="2" charset="-122"/>
              <a:ea typeface="宋体" panose="02010600030101010101" pitchFamily="2" charset="-122"/>
            </a:endParaRPr>
          </a:p>
          <a:p>
            <a:pPr>
              <a:lnSpc>
                <a:spcPct val="150000"/>
              </a:lnSpc>
            </a:pPr>
            <a:r>
              <a:rPr lang="zh-CN" altLang="en-US" sz="1200" b="1" dirty="0">
                <a:latin typeface="宋体" panose="02010600030101010101" pitchFamily="2" charset="-122"/>
                <a:ea typeface="宋体" panose="02010600030101010101" pitchFamily="2" charset="-122"/>
              </a:rPr>
              <a:t>目标用户：</a:t>
            </a:r>
            <a:r>
              <a:rPr lang="zh-CN" altLang="en-US" sz="1200" dirty="0">
                <a:latin typeface="宋体" panose="02010600030101010101" pitchFamily="2" charset="-122"/>
                <a:ea typeface="宋体" panose="02010600030101010101" pitchFamily="2" charset="-122"/>
              </a:rPr>
              <a:t>企业专利工程师，研发人员，检索分析师</a:t>
            </a:r>
            <a:endParaRPr lang="en-US" altLang="zh-CN" sz="1200" dirty="0">
              <a:latin typeface="宋体" panose="02010600030101010101" pitchFamily="2" charset="-122"/>
              <a:ea typeface="宋体" panose="02010600030101010101" pitchFamily="2" charset="-122"/>
            </a:endParaRPr>
          </a:p>
          <a:p>
            <a:pPr>
              <a:lnSpc>
                <a:spcPct val="150000"/>
              </a:lnSpc>
            </a:pPr>
            <a:endParaRPr lang="en-US" altLang="zh-CN" sz="1200" dirty="0">
              <a:latin typeface="宋体" panose="02010600030101010101" pitchFamily="2" charset="-122"/>
              <a:ea typeface="宋体" panose="02010600030101010101" pitchFamily="2" charset="-122"/>
            </a:endParaRPr>
          </a:p>
          <a:p>
            <a:pPr>
              <a:lnSpc>
                <a:spcPct val="150000"/>
              </a:lnSpc>
            </a:pPr>
            <a:r>
              <a:rPr lang="zh-CN" altLang="en-US" sz="1200" b="1" dirty="0">
                <a:latin typeface="宋体" panose="02010600030101010101" pitchFamily="2" charset="-122"/>
                <a:ea typeface="宋体" panose="02010600030101010101" pitchFamily="2" charset="-122"/>
              </a:rPr>
              <a:t>用户痛点：</a:t>
            </a:r>
            <a:endParaRPr lang="en-US" altLang="zh-CN" sz="1200" b="1" dirty="0">
              <a:latin typeface="宋体" panose="02010600030101010101" pitchFamily="2" charset="-122"/>
              <a:ea typeface="宋体" panose="02010600030101010101" pitchFamily="2" charset="-122"/>
            </a:endParaRPr>
          </a:p>
          <a:p>
            <a:pPr marL="285750" indent="-285750">
              <a:lnSpc>
                <a:spcPct val="1500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当用户将</a:t>
            </a:r>
            <a:r>
              <a:rPr lang="en-US" altLang="zh-CN" sz="1200" dirty="0" err="1">
                <a:latin typeface="宋体" panose="02010600030101010101" pitchFamily="2" charset="-122"/>
                <a:ea typeface="宋体" panose="02010600030101010101" pitchFamily="2" charset="-122"/>
              </a:rPr>
              <a:t>EXCEl</a:t>
            </a:r>
            <a:r>
              <a:rPr lang="zh-CN" altLang="en-US" sz="1200" dirty="0">
                <a:latin typeface="宋体" panose="02010600030101010101" pitchFamily="2" charset="-122"/>
                <a:ea typeface="宋体" panose="02010600030101010101" pitchFamily="2" charset="-122"/>
              </a:rPr>
              <a:t>表中特定顺序的专利号码利用批量处理进行导入，导入后的输出结果与用户输入顺序不一致，用户后续需要额外对数据进行处理，以获取相关信息</a:t>
            </a:r>
            <a:endParaRPr lang="en-US" altLang="zh-CN" sz="1200" dirty="0">
              <a:latin typeface="宋体" panose="02010600030101010101" pitchFamily="2" charset="-122"/>
              <a:ea typeface="宋体" panose="02010600030101010101" pitchFamily="2" charset="-122"/>
            </a:endParaRPr>
          </a:p>
          <a:p>
            <a:pPr>
              <a:lnSpc>
                <a:spcPct val="150000"/>
              </a:lnSpc>
            </a:pPr>
            <a:endParaRPr kumimoji="1" lang="en-US" altLang="zh-CN" sz="1200" dirty="0">
              <a:latin typeface="宋体" panose="02010600030101010101" pitchFamily="2" charset="-122"/>
              <a:ea typeface="宋体" panose="02010600030101010101" pitchFamily="2" charset="-122"/>
            </a:endParaRPr>
          </a:p>
          <a:p>
            <a:pPr>
              <a:lnSpc>
                <a:spcPct val="150000"/>
              </a:lnSpc>
            </a:pPr>
            <a:r>
              <a:rPr kumimoji="1" lang="zh-CN" altLang="en-US" sz="1200" b="1" dirty="0">
                <a:latin typeface="宋体" panose="02010600030101010101" pitchFamily="2" charset="-122"/>
                <a:ea typeface="宋体" panose="02010600030101010101" pitchFamily="2" charset="-122"/>
              </a:rPr>
              <a:t>商业价值：</a:t>
            </a:r>
            <a:endParaRPr kumimoji="1" lang="en-US" altLang="zh-CN" sz="1200" dirty="0">
              <a:latin typeface="宋体" panose="02010600030101010101" pitchFamily="2" charset="-122"/>
              <a:ea typeface="宋体" panose="02010600030101010101" pitchFamily="2" charset="-122"/>
            </a:endParaRPr>
          </a:p>
          <a:p>
            <a:pPr marL="285750" indent="-285750">
              <a:lnSpc>
                <a:spcPct val="1500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用户利用批量处理输入申请号或公开号进行导入，输出结果均与用户输入结果保持一致，方便用户对特定顺序的专利组合进行数据合并或对比工作</a:t>
            </a:r>
            <a:endParaRPr lang="en-US" altLang="zh-CN" sz="1200" dirty="0">
              <a:latin typeface="宋体" panose="02010600030101010101" pitchFamily="2" charset="-122"/>
              <a:ea typeface="宋体" panose="02010600030101010101" pitchFamily="2" charset="-122"/>
            </a:endParaRPr>
          </a:p>
          <a:p>
            <a:pPr>
              <a:lnSpc>
                <a:spcPct val="150000"/>
              </a:lnSpc>
            </a:pPr>
            <a:endParaRPr kumimoji="1" lang="en-US" altLang="zh-CN" sz="1200" dirty="0">
              <a:latin typeface="宋体" panose="02010600030101010101" pitchFamily="2" charset="-122"/>
              <a:ea typeface="宋体" panose="02010600030101010101" pitchFamily="2" charset="-122"/>
            </a:endParaRPr>
          </a:p>
          <a:p>
            <a:pPr>
              <a:lnSpc>
                <a:spcPct val="150000"/>
              </a:lnSpc>
            </a:pPr>
            <a:endParaRPr kumimoji="1" lang="zh-CN" altLang="en-US" sz="1200" dirty="0">
              <a:latin typeface="宋体" panose="02010600030101010101" pitchFamily="2" charset="-122"/>
              <a:ea typeface="宋体" panose="02010600030101010101"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9" name="矩形: 圆角 8"/>
          <p:cNvSpPr/>
          <p:nvPr/>
        </p:nvSpPr>
        <p:spPr>
          <a:xfrm>
            <a:off x="3582715" y="1761797"/>
            <a:ext cx="5196872" cy="3189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 name="标题 1"/>
          <p:cNvSpPr>
            <a:spLocks noGrp="1"/>
          </p:cNvSpPr>
          <p:nvPr>
            <p:ph type="title"/>
          </p:nvPr>
        </p:nvSpPr>
        <p:spPr>
          <a:xfrm>
            <a:off x="364414" y="2975395"/>
            <a:ext cx="7886700" cy="513899"/>
          </a:xfrm>
        </p:spPr>
        <p:txBody>
          <a:bodyPr>
            <a:normAutofit fontScale="90000"/>
          </a:bodyPr>
          <a:lstStyle/>
          <a:p>
            <a:r>
              <a:rPr lang="zh-CN" altLang="en-US" sz="1800" b="1" dirty="0">
                <a:solidFill>
                  <a:schemeClr val="accent1"/>
                </a:solidFill>
              </a:rPr>
              <a:t>您有任何问请，请联系我们</a:t>
            </a:r>
            <a:br>
              <a:rPr lang="en-US" altLang="zh-CN" sz="1800" b="1" dirty="0">
                <a:solidFill>
                  <a:schemeClr val="accent1"/>
                </a:solidFill>
              </a:rPr>
            </a:br>
            <a:endParaRPr lang="zh-CN" altLang="en-US" sz="1800" b="1" dirty="0">
              <a:solidFill>
                <a:schemeClr val="accent1"/>
              </a:solidFill>
            </a:endParaRPr>
          </a:p>
        </p:txBody>
      </p:sp>
      <p:sp>
        <p:nvSpPr>
          <p:cNvPr id="3" name="矩形 2"/>
          <p:cNvSpPr/>
          <p:nvPr/>
        </p:nvSpPr>
        <p:spPr>
          <a:xfrm>
            <a:off x="3794479" y="1965798"/>
            <a:ext cx="4775887" cy="2631490"/>
          </a:xfrm>
          <a:prstGeom prst="rect">
            <a:avLst/>
          </a:prstGeom>
        </p:spPr>
        <p:txBody>
          <a:bodyPr wrap="square">
            <a:spAutoFit/>
          </a:bodyPr>
          <a:lstStyle/>
          <a:p>
            <a:r>
              <a:rPr lang="zh-CN" altLang="en-US" sz="1500" dirty="0">
                <a:latin typeface="+mj-ea"/>
                <a:ea typeface="+mj-ea"/>
              </a:rPr>
              <a:t>1.  在线客服：登录系统后右下角在线客服</a:t>
            </a:r>
            <a:endParaRPr lang="en-US" altLang="zh-CN" sz="1500" dirty="0">
              <a:latin typeface="+mj-ea"/>
              <a:ea typeface="+mj-ea"/>
            </a:endParaRPr>
          </a:p>
          <a:p>
            <a:endParaRPr lang="en-US" altLang="zh-CN" sz="1500" dirty="0">
              <a:latin typeface="+mj-ea"/>
              <a:ea typeface="+mj-ea"/>
            </a:endParaRPr>
          </a:p>
          <a:p>
            <a:endParaRPr lang="en-US" altLang="zh-CN" sz="1500" dirty="0">
              <a:latin typeface="+mj-ea"/>
              <a:ea typeface="+mj-ea"/>
            </a:endParaRPr>
          </a:p>
          <a:p>
            <a:endParaRPr lang="en-US" altLang="zh-CN" sz="1500" dirty="0">
              <a:latin typeface="+mj-ea"/>
              <a:ea typeface="+mj-ea"/>
            </a:endParaRPr>
          </a:p>
          <a:p>
            <a:endParaRPr lang="en-US" altLang="zh-CN" sz="1500" dirty="0">
              <a:latin typeface="+mj-ea"/>
              <a:ea typeface="+mj-ea"/>
            </a:endParaRPr>
          </a:p>
          <a:p>
            <a:endParaRPr lang="en-US" altLang="zh-CN" sz="1500" dirty="0">
              <a:latin typeface="+mj-ea"/>
              <a:ea typeface="+mj-ea"/>
            </a:endParaRPr>
          </a:p>
          <a:p>
            <a:endParaRPr lang="en-US" altLang="zh-CN" sz="1500" dirty="0">
              <a:latin typeface="+mj-ea"/>
              <a:ea typeface="+mj-ea"/>
            </a:endParaRPr>
          </a:p>
          <a:p>
            <a:endParaRPr lang="en-US" altLang="zh-CN" sz="1500" dirty="0">
              <a:latin typeface="+mj-ea"/>
              <a:ea typeface="+mj-ea"/>
            </a:endParaRPr>
          </a:p>
          <a:p>
            <a:r>
              <a:rPr lang="zh-CN" altLang="en-US" sz="1500" dirty="0">
                <a:latin typeface="+mj-ea"/>
                <a:ea typeface="+mj-ea"/>
              </a:rPr>
              <a:t> </a:t>
            </a:r>
            <a:r>
              <a:rPr lang="en-US" altLang="zh-CN" sz="1500" dirty="0">
                <a:latin typeface="+mj-ea"/>
                <a:ea typeface="+mj-ea"/>
              </a:rPr>
              <a:t>2</a:t>
            </a:r>
            <a:r>
              <a:rPr lang="zh-CN" altLang="en-US" sz="1500" dirty="0">
                <a:latin typeface="+mj-ea"/>
                <a:ea typeface="+mj-ea"/>
              </a:rPr>
              <a:t>.其他联系方式：400-694-4481，</a:t>
            </a:r>
            <a:r>
              <a:rPr lang="zh-CN" altLang="en-US" sz="1500" dirty="0">
                <a:latin typeface="+mj-ea"/>
                <a:ea typeface="+mj-ea"/>
                <a:hlinkClick r:id="rId1"/>
              </a:rPr>
              <a:t>support@patsnap.com</a:t>
            </a:r>
            <a:endParaRPr lang="en-US" altLang="zh-CN" sz="1500" dirty="0">
              <a:latin typeface="+mj-ea"/>
              <a:ea typeface="+mj-ea"/>
            </a:endParaRPr>
          </a:p>
          <a:p>
            <a:r>
              <a:rPr lang="en-US" altLang="zh-CN" sz="1500" dirty="0">
                <a:latin typeface="+mj-ea"/>
                <a:ea typeface="+mj-ea"/>
              </a:rPr>
              <a:t>3</a:t>
            </a:r>
            <a:r>
              <a:rPr lang="zh-CN" altLang="en-US" sz="1500" dirty="0">
                <a:latin typeface="+mj-ea"/>
                <a:ea typeface="+mj-ea"/>
              </a:rPr>
              <a:t>.智慧芽学院相关课程，（客户专区是如何使用的说明）</a:t>
            </a:r>
            <a:endParaRPr lang="zh-CN" altLang="en-US" sz="1500" dirty="0">
              <a:latin typeface="+mj-ea"/>
              <a:ea typeface="+mj-ea"/>
            </a:endParaRPr>
          </a:p>
        </p:txBody>
      </p:sp>
      <p:pic>
        <p:nvPicPr>
          <p:cNvPr id="4" name="图片 3"/>
          <p:cNvPicPr>
            <a:picLocks noChangeAspect="1"/>
          </p:cNvPicPr>
          <p:nvPr/>
        </p:nvPicPr>
        <p:blipFill>
          <a:blip r:embed="rId2"/>
          <a:stretch>
            <a:fillRect/>
          </a:stretch>
        </p:blipFill>
        <p:spPr>
          <a:xfrm>
            <a:off x="4153898" y="2571751"/>
            <a:ext cx="3093244" cy="1193006"/>
          </a:xfrm>
          <a:prstGeom prst="rect">
            <a:avLst/>
          </a:prstGeom>
        </p:spPr>
      </p:pic>
      <p:pic>
        <p:nvPicPr>
          <p:cNvPr id="5" name="图片 4"/>
          <p:cNvPicPr>
            <a:picLocks noChangeAspect="1"/>
          </p:cNvPicPr>
          <p:nvPr/>
        </p:nvPicPr>
        <p:blipFill>
          <a:blip r:embed="rId3"/>
          <a:stretch>
            <a:fillRect/>
          </a:stretch>
        </p:blipFill>
        <p:spPr>
          <a:xfrm>
            <a:off x="6420469" y="191862"/>
            <a:ext cx="2564828" cy="665018"/>
          </a:xfrm>
          <a:prstGeom prst="rect">
            <a:avLst/>
          </a:prstGeom>
        </p:spPr>
      </p:pic>
      <p:sp>
        <p:nvSpPr>
          <p:cNvPr id="8" name="矩形 7"/>
          <p:cNvSpPr/>
          <p:nvPr/>
        </p:nvSpPr>
        <p:spPr>
          <a:xfrm>
            <a:off x="158704" y="338463"/>
            <a:ext cx="4560176" cy="1338828"/>
          </a:xfrm>
          <a:prstGeom prst="rect">
            <a:avLst/>
          </a:prstGeom>
        </p:spPr>
        <p:txBody>
          <a:bodyPr wrap="square">
            <a:spAutoFit/>
          </a:bodyPr>
          <a:lstStyle/>
          <a:p>
            <a:r>
              <a:rPr lang="zh-CN" altLang="en-US" sz="2100" b="1" dirty="0"/>
              <a:t>智慧芽数据库登陆网址</a:t>
            </a:r>
            <a:r>
              <a:rPr lang="zh-CN" altLang="en-US" sz="1500" b="1" dirty="0"/>
              <a:t>：</a:t>
            </a:r>
            <a:r>
              <a:rPr lang="zh-CN" altLang="en-US" sz="1500" b="1" dirty="0">
                <a:hlinkClick r:id="rId4"/>
              </a:rPr>
              <a:t>https://a.zhihuiya.com</a:t>
            </a:r>
            <a:endParaRPr lang="en-US" altLang="zh-CN" sz="1500" b="1" dirty="0"/>
          </a:p>
          <a:p>
            <a:r>
              <a:rPr lang="zh-CN" altLang="en-US" sz="1500" b="1" dirty="0"/>
              <a:t>用户名：</a:t>
            </a:r>
            <a:r>
              <a:rPr lang="en-US" altLang="zh-CN" sz="1015" dirty="0"/>
              <a:t> haochunhui@luye.com</a:t>
            </a:r>
            <a:endParaRPr lang="en-US" altLang="zh-CN" sz="1500" b="1" dirty="0"/>
          </a:p>
          <a:p>
            <a:r>
              <a:rPr lang="zh-CN" altLang="en-US" sz="1500" b="1" dirty="0"/>
              <a:t>智慧芽学院（专利检索，分析，撰写，申请等相关课程学习）：https://x.zhihuiya.com/ </a:t>
            </a:r>
            <a:endParaRPr lang="zh-CN" altLang="en-US" sz="1500" b="1"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74095" y="276408"/>
            <a:ext cx="5646420" cy="414020"/>
          </a:xfrm>
          <a:prstGeom prst="rect">
            <a:avLst/>
          </a:prstGeom>
          <a:noFill/>
        </p:spPr>
        <p:txBody>
          <a:bodyPr wrap="none" rtlCol="0">
            <a:spAutoFit/>
          </a:bodyPr>
          <a:lstStyle/>
          <a:p>
            <a:pPr>
              <a:lnSpc>
                <a:spcPct val="150000"/>
              </a:lnSpc>
              <a:defRPr/>
            </a:pPr>
            <a:r>
              <a:rPr kumimoji="1" 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14.</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批量处理检索结果顺序与用户输入顺序保持一致，数据对比更简单</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2" name="矩形 1"/>
          <p:cNvSpPr/>
          <p:nvPr/>
        </p:nvSpPr>
        <p:spPr>
          <a:xfrm>
            <a:off x="276330" y="718466"/>
            <a:ext cx="4572000" cy="276999"/>
          </a:xfrm>
          <a:prstGeom prst="rect">
            <a:avLst/>
          </a:prstGeom>
        </p:spPr>
        <p:txBody>
          <a:bodyPr>
            <a:spAutoFit/>
          </a:bodyPr>
          <a:lstStyle/>
          <a:p>
            <a:r>
              <a:rPr lang="en-US" altLang="zh-CN" sz="1200" dirty="0">
                <a:latin typeface="宋体" panose="02010600030101010101" pitchFamily="2" charset="-122"/>
                <a:ea typeface="宋体" panose="02010600030101010101" pitchFamily="2" charset="-122"/>
              </a:rPr>
              <a:t>CN107625454A</a:t>
            </a: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CN202136274U</a:t>
            </a: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CN204943700U</a:t>
            </a:r>
            <a:endParaRPr lang="en-US" altLang="zh-CN" sz="1200" dirty="0">
              <a:latin typeface="宋体" panose="02010600030101010101" pitchFamily="2" charset="-122"/>
              <a:ea typeface="宋体" panose="02010600030101010101" pitchFamily="2" charset="-122"/>
            </a:endParaRPr>
          </a:p>
        </p:txBody>
      </p:sp>
      <p:grpSp>
        <p:nvGrpSpPr>
          <p:cNvPr id="12" name="组合 11"/>
          <p:cNvGrpSpPr/>
          <p:nvPr/>
        </p:nvGrpSpPr>
        <p:grpSpPr>
          <a:xfrm>
            <a:off x="166884" y="995465"/>
            <a:ext cx="8700786" cy="3285133"/>
            <a:chOff x="105282" y="1130064"/>
            <a:chExt cx="9041344" cy="3870457"/>
          </a:xfrm>
        </p:grpSpPr>
        <p:pic>
          <p:nvPicPr>
            <p:cNvPr id="6" name="图片 5"/>
            <p:cNvPicPr>
              <a:picLocks noChangeAspect="1"/>
            </p:cNvPicPr>
            <p:nvPr/>
          </p:nvPicPr>
          <p:blipFill rotWithShape="1">
            <a:blip r:embed="rId1"/>
            <a:srcRect r="53683" b="18609"/>
            <a:stretch>
              <a:fillRect/>
            </a:stretch>
          </p:blipFill>
          <p:spPr>
            <a:xfrm>
              <a:off x="4572000" y="1595337"/>
              <a:ext cx="4235266" cy="3405184"/>
            </a:xfrm>
            <a:prstGeom prst="rect">
              <a:avLst/>
            </a:prstGeom>
          </p:spPr>
        </p:pic>
        <p:pic>
          <p:nvPicPr>
            <p:cNvPr id="7" name="图片 6"/>
            <p:cNvPicPr>
              <a:picLocks noChangeAspect="1"/>
            </p:cNvPicPr>
            <p:nvPr/>
          </p:nvPicPr>
          <p:blipFill rotWithShape="1">
            <a:blip r:embed="rId2"/>
            <a:srcRect r="52386" b="16595"/>
            <a:stretch>
              <a:fillRect/>
            </a:stretch>
          </p:blipFill>
          <p:spPr>
            <a:xfrm>
              <a:off x="112929" y="1377641"/>
              <a:ext cx="4353791" cy="3489451"/>
            </a:xfrm>
            <a:prstGeom prst="rect">
              <a:avLst/>
            </a:prstGeom>
          </p:spPr>
        </p:pic>
        <p:sp>
          <p:nvSpPr>
            <p:cNvPr id="8" name="矩形: 圆角 7"/>
            <p:cNvSpPr/>
            <p:nvPr/>
          </p:nvSpPr>
          <p:spPr>
            <a:xfrm>
              <a:off x="703385" y="2757369"/>
              <a:ext cx="964641" cy="199550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5134708" y="2917950"/>
              <a:ext cx="904352" cy="127221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5282" y="1130064"/>
              <a:ext cx="4572000" cy="276999"/>
            </a:xfrm>
            <a:prstGeom prst="rect">
              <a:avLst/>
            </a:prstGeom>
          </p:spPr>
          <p:txBody>
            <a:bodyPr>
              <a:spAutoFit/>
            </a:bodyPr>
            <a:lstStyle/>
            <a:p>
              <a:r>
                <a:rPr lang="zh-CN" altLang="en-US" sz="1200" b="1" dirty="0">
                  <a:latin typeface="宋体" panose="02010600030101010101" pitchFamily="2" charset="-122"/>
                  <a:ea typeface="宋体" panose="02010600030101010101" pitchFamily="2" charset="-122"/>
                </a:rPr>
                <a:t>更新前：</a:t>
              </a:r>
              <a:endParaRPr lang="en-US" altLang="zh-CN" sz="1200" b="1" dirty="0">
                <a:latin typeface="宋体" panose="02010600030101010101" pitchFamily="2" charset="-122"/>
                <a:ea typeface="宋体" panose="02010600030101010101" pitchFamily="2" charset="-122"/>
              </a:endParaRPr>
            </a:p>
          </p:txBody>
        </p:sp>
        <p:sp>
          <p:nvSpPr>
            <p:cNvPr id="11" name="矩形 10"/>
            <p:cNvSpPr/>
            <p:nvPr/>
          </p:nvSpPr>
          <p:spPr>
            <a:xfrm>
              <a:off x="4574626" y="1130097"/>
              <a:ext cx="4572000" cy="276999"/>
            </a:xfrm>
            <a:prstGeom prst="rect">
              <a:avLst/>
            </a:prstGeom>
          </p:spPr>
          <p:txBody>
            <a:bodyPr>
              <a:spAutoFit/>
            </a:bodyPr>
            <a:lstStyle/>
            <a:p>
              <a:r>
                <a:rPr lang="zh-CN" altLang="en-US" sz="1200" b="1" dirty="0">
                  <a:latin typeface="宋体" panose="02010600030101010101" pitchFamily="2" charset="-122"/>
                  <a:ea typeface="宋体" panose="02010600030101010101" pitchFamily="2" charset="-122"/>
                </a:rPr>
                <a:t>更新后：</a:t>
              </a:r>
              <a:endParaRPr lang="en-US" altLang="zh-CN" sz="1200" b="1" dirty="0">
                <a:latin typeface="宋体" panose="02010600030101010101" pitchFamily="2" charset="-122"/>
                <a:ea typeface="宋体" panose="02010600030101010101" pitchFamily="2" charset="-122"/>
              </a:endParaRPr>
            </a:p>
          </p:txBody>
        </p:sp>
      </p:grpSp>
      <p:sp>
        <p:nvSpPr>
          <p:cNvPr id="14" name="文本框 13"/>
          <p:cNvSpPr txBox="1"/>
          <p:nvPr/>
        </p:nvSpPr>
        <p:spPr>
          <a:xfrm>
            <a:off x="1108144" y="4322977"/>
            <a:ext cx="7061165" cy="603050"/>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如果匹配到多个公开文本，次要排序规则为按照公开号升序</a:t>
            </a:r>
            <a:endParaRPr lang="zh-CN" altLang="en-US" sz="1200" dirty="0">
              <a:latin typeface="宋体" panose="02010600030101010101" pitchFamily="2" charset="-122"/>
              <a:ea typeface="宋体" panose="02010600030101010101" pitchFamily="2" charset="-122"/>
            </a:endParaRPr>
          </a:p>
          <a:p>
            <a:pPr marL="171450" indent="-171450">
              <a:lnSpc>
                <a:spcPct val="1500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如果匹配到多个申请文本及公开文本，优先按照申请号升序，其次按照公开号升序</a:t>
            </a:r>
            <a:endParaRPr lang="en-US" altLang="zh-CN" sz="1200" dirty="0">
              <a:latin typeface="宋体" panose="02010600030101010101" pitchFamily="2" charset="-122"/>
              <a:ea typeface="宋体" panose="02010600030101010101" pitchFamily="2" charset="-122"/>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74095" y="276408"/>
            <a:ext cx="2781300" cy="414020"/>
          </a:xfrm>
          <a:prstGeom prst="rect">
            <a:avLst/>
          </a:prstGeom>
          <a:noFill/>
        </p:spPr>
        <p:txBody>
          <a:bodyPr wrap="none" rtlCol="0">
            <a:spAutoFit/>
          </a:bodyPr>
          <a:lstStyle/>
          <a:p>
            <a:pPr>
              <a:lnSpc>
                <a:spcPct val="150000"/>
              </a:lnSpc>
              <a:defRPr/>
            </a:pPr>
            <a:r>
              <a:rPr kumimoji="1" 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15.</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专利搜索其它功能更新及优化</a:t>
            </a:r>
            <a:endPar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684573" y="638269"/>
            <a:ext cx="8588924" cy="368300"/>
          </a:xfrm>
          <a:prstGeom prst="rect">
            <a:avLst/>
          </a:prstGeom>
          <a:noFill/>
        </p:spPr>
        <p:txBody>
          <a:bodyPr wrap="square" rtlCol="0">
            <a:spAutoFit/>
          </a:bodyPr>
          <a:lstStyle/>
          <a:p>
            <a:pPr>
              <a:lnSpc>
                <a:spcPct val="1500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专利类型选择不完整时，数据库选择器显示小红点</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p:txBody>
      </p:sp>
      <p:pic>
        <p:nvPicPr>
          <p:cNvPr id="5" name="图片 4"/>
          <p:cNvPicPr>
            <a:picLocks noChangeAspect="1"/>
          </p:cNvPicPr>
          <p:nvPr/>
        </p:nvPicPr>
        <p:blipFill rotWithShape="1">
          <a:blip r:embed="rId1"/>
          <a:srcRect l="20207" t="1793" r="20946" b="2128"/>
          <a:stretch>
            <a:fillRect/>
          </a:stretch>
        </p:blipFill>
        <p:spPr>
          <a:xfrm>
            <a:off x="185792" y="1006480"/>
            <a:ext cx="3376246" cy="2522135"/>
          </a:xfrm>
          <a:prstGeom prst="rect">
            <a:avLst/>
          </a:prstGeom>
        </p:spPr>
      </p:pic>
      <p:pic>
        <p:nvPicPr>
          <p:cNvPr id="6" name="图片 5"/>
          <p:cNvPicPr>
            <a:picLocks noChangeAspect="1"/>
          </p:cNvPicPr>
          <p:nvPr/>
        </p:nvPicPr>
        <p:blipFill rotWithShape="1">
          <a:blip r:embed="rId2"/>
          <a:srcRect r="45343"/>
          <a:stretch>
            <a:fillRect/>
          </a:stretch>
        </p:blipFill>
        <p:spPr>
          <a:xfrm>
            <a:off x="3969099" y="1220239"/>
            <a:ext cx="3758084" cy="1463802"/>
          </a:xfrm>
          <a:prstGeom prst="rect">
            <a:avLst/>
          </a:prstGeom>
        </p:spPr>
      </p:pic>
      <p:pic>
        <p:nvPicPr>
          <p:cNvPr id="7" name="图片 6"/>
          <p:cNvPicPr>
            <a:picLocks noChangeAspect="1"/>
          </p:cNvPicPr>
          <p:nvPr/>
        </p:nvPicPr>
        <p:blipFill rotWithShape="1">
          <a:blip r:embed="rId3"/>
          <a:srcRect r="16992" b="53862"/>
          <a:stretch>
            <a:fillRect/>
          </a:stretch>
        </p:blipFill>
        <p:spPr>
          <a:xfrm>
            <a:off x="1553679" y="2936786"/>
            <a:ext cx="7590321" cy="1930306"/>
          </a:xfrm>
          <a:prstGeom prst="rect">
            <a:avLst/>
          </a:prstGeom>
        </p:spPr>
      </p:pic>
      <p:sp>
        <p:nvSpPr>
          <p:cNvPr id="8" name="矩形: 圆角 7"/>
          <p:cNvSpPr/>
          <p:nvPr/>
        </p:nvSpPr>
        <p:spPr>
          <a:xfrm>
            <a:off x="277538" y="1291214"/>
            <a:ext cx="2807306" cy="33159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4572000" y="2115682"/>
            <a:ext cx="813916" cy="45606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3969099" y="2897801"/>
            <a:ext cx="422031" cy="4483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74095" y="276408"/>
            <a:ext cx="2781300" cy="414020"/>
          </a:xfrm>
          <a:prstGeom prst="rect">
            <a:avLst/>
          </a:prstGeom>
          <a:noFill/>
        </p:spPr>
        <p:txBody>
          <a:bodyPr wrap="none" rtlCol="0">
            <a:spAutoFit/>
          </a:bodyPr>
          <a:lstStyle/>
          <a:p>
            <a:pPr>
              <a:lnSpc>
                <a:spcPct val="150000"/>
              </a:lnSpc>
              <a:defRPr/>
            </a:pPr>
            <a:r>
              <a:rPr kumimoji="1" 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15.</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专利搜索其它功能更新及优化</a:t>
            </a:r>
            <a:endPar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277538" y="641444"/>
            <a:ext cx="8588924" cy="368300"/>
          </a:xfrm>
          <a:prstGeom prst="rect">
            <a:avLst/>
          </a:prstGeom>
          <a:noFill/>
        </p:spPr>
        <p:txBody>
          <a:bodyPr wrap="square" rtlCol="0">
            <a:spAutoFit/>
          </a:bodyPr>
          <a:lstStyle/>
          <a:p>
            <a:pPr>
              <a:lnSpc>
                <a:spcPct val="150000"/>
              </a:lnSpc>
            </a:pPr>
            <a:r>
              <a:rPr kumimoji="1" lang="en-US" altLang="zh-CN" sz="1200" b="1" dirty="0">
                <a:latin typeface="宋体" panose="02010600030101010101" pitchFamily="2" charset="-122"/>
                <a:ea typeface="宋体" panose="02010600030101010101" pitchFamily="2" charset="-122"/>
                <a:sym typeface="宋体" panose="02010600030101010101" pitchFamily="2" charset="-122"/>
              </a:rPr>
              <a:t> </a:t>
            </a:r>
            <a:r>
              <a:rPr kumimoji="1" lang="zh-CN" altLang="en-US" sz="1200" b="1" dirty="0">
                <a:latin typeface="宋体" panose="02010600030101010101" pitchFamily="2" charset="-122"/>
                <a:ea typeface="宋体" panose="02010600030101010101" pitchFamily="2" charset="-122"/>
                <a:sym typeface="宋体" panose="02010600030101010101" pitchFamily="2" charset="-122"/>
              </a:rPr>
              <a:t>专利类型选择不完整时，数据库选择器显示小红点</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1"/>
          <a:stretch>
            <a:fillRect/>
          </a:stretch>
        </p:blipFill>
        <p:spPr>
          <a:xfrm>
            <a:off x="432079" y="1215480"/>
            <a:ext cx="5928528" cy="2712540"/>
          </a:xfrm>
          <a:prstGeom prst="rect">
            <a:avLst/>
          </a:prstGeom>
        </p:spPr>
      </p:pic>
      <p:sp>
        <p:nvSpPr>
          <p:cNvPr id="11" name="矩形: 圆角 10"/>
          <p:cNvSpPr/>
          <p:nvPr/>
        </p:nvSpPr>
        <p:spPr>
          <a:xfrm>
            <a:off x="1999622" y="1215480"/>
            <a:ext cx="281354" cy="32605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32079" y="4176005"/>
            <a:ext cx="8588924" cy="603050"/>
          </a:xfrm>
          <a:prstGeom prst="rect">
            <a:avLst/>
          </a:prstGeom>
        </p:spPr>
        <p:txBody>
          <a:bodyPr wrap="square">
            <a:spAutoFit/>
          </a:bodyPr>
          <a:lstStyle/>
          <a:p>
            <a:pPr marL="171450" indent="-171450">
              <a:lnSpc>
                <a:spcPct val="1500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当用户选择专利类型不完整时，数据库选择器显示小红点</a:t>
            </a:r>
            <a:endParaRPr lang="en-US" altLang="zh-CN" sz="1200" dirty="0">
              <a:latin typeface="宋体" panose="02010600030101010101" pitchFamily="2" charset="-122"/>
              <a:ea typeface="宋体" panose="02010600030101010101" pitchFamily="2" charset="-122"/>
            </a:endParaRPr>
          </a:p>
          <a:p>
            <a:pPr marL="171450" indent="-171450">
              <a:lnSpc>
                <a:spcPct val="150000"/>
              </a:lnSpc>
              <a:buFont typeface="Arial" panose="020B0604020202020204" pitchFamily="34" charset="0"/>
              <a:buChar char="•"/>
            </a:pPr>
            <a:r>
              <a:rPr lang="zh-CN" altLang="en-US" sz="1200" b="1" dirty="0">
                <a:latin typeface="宋体" panose="02010600030101010101" pitchFamily="2" charset="-122"/>
                <a:ea typeface="宋体" panose="02010600030101010101" pitchFamily="2" charset="-122"/>
              </a:rPr>
              <a:t>当用户选择受理局不完整时，无论专利类型是否勾选完全，数据库选择器均显示用户实际勾选的受理局个数，不显示红点</a:t>
            </a:r>
            <a:endParaRPr lang="en-US" altLang="zh-CN" sz="1200" b="1" dirty="0">
              <a:latin typeface="宋体" panose="02010600030101010101" pitchFamily="2" charset="-122"/>
              <a:ea typeface="宋体" panose="02010600030101010101" pitchFamily="2" charset="-122"/>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74095" y="276408"/>
            <a:ext cx="5736590" cy="414020"/>
          </a:xfrm>
          <a:prstGeom prst="rect">
            <a:avLst/>
          </a:prstGeom>
          <a:noFill/>
        </p:spPr>
        <p:txBody>
          <a:bodyPr wrap="none" rtlCol="0">
            <a:spAutoFit/>
          </a:bodyPr>
          <a:lstStyle/>
          <a:p>
            <a:pPr>
              <a:lnSpc>
                <a:spcPct val="150000"/>
              </a:lnSpc>
            </a:pPr>
            <a:r>
              <a:rPr kumimoji="1" 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16.</a:t>
            </a: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 </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相似专利新增本申请可专利性标签，快速进行新颖分析及侵权分析</a:t>
            </a:r>
            <a:endParaRPr kumimoji="1" lang="en-US" altLang="zh-CN" sz="1400"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5" name="文本框 4"/>
          <p:cNvSpPr txBox="1"/>
          <p:nvPr/>
        </p:nvSpPr>
        <p:spPr>
          <a:xfrm>
            <a:off x="277538" y="750878"/>
            <a:ext cx="8588924" cy="4015105"/>
          </a:xfrm>
          <a:prstGeom prst="rect">
            <a:avLst/>
          </a:prstGeom>
          <a:noFill/>
        </p:spPr>
        <p:txBody>
          <a:bodyPr wrap="square" rtlCol="0">
            <a:spAutoFit/>
          </a:bodyPr>
          <a:lstStyle/>
          <a:p>
            <a:pPr>
              <a:lnSpc>
                <a:spcPts val="1700"/>
              </a:lnSpc>
            </a:pPr>
            <a:r>
              <a:rPr lang="zh-CN" altLang="en-US" sz="1200" b="1" dirty="0">
                <a:latin typeface="宋体" panose="02010600030101010101" pitchFamily="2" charset="-122"/>
                <a:ea typeface="宋体" panose="02010600030101010101" pitchFamily="2" charset="-122"/>
                <a:sym typeface="宋体" panose="02010600030101010101" pitchFamily="2" charset="-122"/>
              </a:rPr>
              <a:t>一句话概览：专利详情相似专利新增本申请可专利性标签，将相似专利区分为可能影响本专利新颖性以及本专利可能影响相似专利新颖性，从而帮助用户快速进行新颖分析及侵权分析</a:t>
            </a: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a:lnSpc>
                <a:spcPts val="1700"/>
              </a:lnSpc>
            </a:pP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a:lnSpc>
                <a:spcPts val="17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目标用户：</a:t>
            </a:r>
            <a:r>
              <a:rPr kumimoji="1" lang="zh-CN" altLang="en-US" sz="1200" dirty="0">
                <a:latin typeface="宋体" panose="02010600030101010101" pitchFamily="2" charset="-122"/>
                <a:ea typeface="宋体" panose="02010600030101010101" pitchFamily="2" charset="-122"/>
                <a:sym typeface="宋体" panose="02010600030101010101" pitchFamily="2" charset="-122"/>
              </a:rPr>
              <a:t>企业专利工程师，研发人员，检索分析师</a:t>
            </a: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a:lnSpc>
                <a:spcPts val="1700"/>
              </a:lnSpc>
            </a:pP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a:lnSpc>
                <a:spcPts val="17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用户痛点：</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marL="171450" indent="-171450">
              <a:lnSpc>
                <a:spcPts val="1700"/>
              </a:lnSpc>
              <a:buFont typeface="Arial" panose="020B0604020202020204" pitchFamily="34" charset="0"/>
              <a:buChar char="•"/>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企业在应对专利诉讼时，通常需要对标的专利进行无效检索，寻找可用对比文件；</a:t>
            </a: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marL="171450" indent="-171450">
              <a:lnSpc>
                <a:spcPts val="1700"/>
              </a:lnSpc>
              <a:buFont typeface="Arial" panose="020B0604020202020204" pitchFamily="34" charset="0"/>
              <a:buChar char="•"/>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知识产权强保护的趋势下，企业通常也需要主动出击，防止自身专利被侵权，通过主动调查，寻找竞品侵权产品对应的专利信息</a:t>
            </a:r>
            <a:endParaRPr kumimoji="1" lang="zh-CN" altLang="en-US" sz="1200" dirty="0">
              <a:latin typeface="宋体" panose="02010600030101010101" pitchFamily="2" charset="-122"/>
              <a:ea typeface="宋体" panose="02010600030101010101" pitchFamily="2" charset="-122"/>
              <a:sym typeface="宋体" panose="02010600030101010101" pitchFamily="2" charset="-122"/>
            </a:endParaRPr>
          </a:p>
          <a:p>
            <a:pPr>
              <a:lnSpc>
                <a:spcPts val="1700"/>
              </a:lnSpc>
            </a:pP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a:lnSpc>
                <a:spcPts val="17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商业价值：</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marL="171450" indent="-171450">
              <a:lnSpc>
                <a:spcPts val="1700"/>
              </a:lnSpc>
              <a:buFont typeface="Arial" panose="020B0604020202020204" pitchFamily="34" charset="0"/>
              <a:buChar char="•"/>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“可能影响”：目标专利可能影响相似专利的新颖性或创造性</a:t>
            </a:r>
            <a:r>
              <a:rPr kumimoji="1" lang="zh-CN" altLang="en-US" sz="1200" dirty="0">
                <a:latin typeface="宋体" panose="02010600030101010101" pitchFamily="2" charset="-122"/>
                <a:ea typeface="宋体" panose="02010600030101010101" pitchFamily="2" charset="-122"/>
                <a:sym typeface="宋体" panose="02010600030101010101" pitchFamily="2" charset="-122"/>
              </a:rPr>
              <a:t>，说明该相似专利与目标专利的技术方案相似度较高，假设目标专利为企业自身专利，那用户可通过该项标签主动筛选潜在竞品或通过专利信息定位竞品是否有侵权行为，防止自身专利被侵权，造成损失</a:t>
            </a: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marL="171450" indent="-171450">
              <a:lnSpc>
                <a:spcPts val="1700"/>
              </a:lnSpc>
              <a:buFont typeface="Arial" panose="020B0604020202020204" pitchFamily="34" charset="0"/>
              <a:buChar char="•"/>
            </a:pPr>
            <a:r>
              <a:rPr lang="zh-CN" altLang="en-US" sz="1200" b="1" dirty="0">
                <a:latin typeface="宋体" panose="02010600030101010101" pitchFamily="2" charset="-122"/>
                <a:ea typeface="宋体" panose="02010600030101010101" pitchFamily="2" charset="-122"/>
                <a:sym typeface="宋体" panose="02010600030101010101" pitchFamily="2" charset="-122"/>
              </a:rPr>
              <a:t>“可能被影响”：该相似专利可能影响目标专利的新颖性或创造性</a:t>
            </a:r>
            <a:r>
              <a:rPr lang="zh-CN" altLang="en-US" sz="1200" dirty="0">
                <a:latin typeface="宋体" panose="02010600030101010101" pitchFamily="2" charset="-122"/>
                <a:ea typeface="宋体" panose="02010600030101010101" pitchFamily="2" charset="-122"/>
                <a:sym typeface="宋体" panose="02010600030101010101" pitchFamily="2" charset="-122"/>
              </a:rPr>
              <a:t>，用户可通过该项标签，快速定位查看是否为可用的对比文件，帮助用户快速进行无效检索</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a:lnSpc>
                <a:spcPts val="1700"/>
              </a:lnSpc>
            </a:pP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a:lnSpc>
                <a:spcPts val="1700"/>
              </a:lnSpc>
            </a:pPr>
            <a:endParaRPr kumimoji="1" lang="zh-CN" altLang="en-US" sz="1200"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11871" y="815895"/>
            <a:ext cx="7104185" cy="3250451"/>
          </a:xfrm>
          <a:prstGeom prst="rect">
            <a:avLst/>
          </a:prstGeom>
        </p:spPr>
      </p:pic>
      <p:sp>
        <p:nvSpPr>
          <p:cNvPr id="5" name="文本框 4"/>
          <p:cNvSpPr txBox="1"/>
          <p:nvPr/>
        </p:nvSpPr>
        <p:spPr>
          <a:xfrm>
            <a:off x="774095" y="276408"/>
            <a:ext cx="5736590" cy="414020"/>
          </a:xfrm>
          <a:prstGeom prst="rect">
            <a:avLst/>
          </a:prstGeom>
          <a:noFill/>
        </p:spPr>
        <p:txBody>
          <a:bodyPr wrap="none" rtlCol="0">
            <a:spAutoFit/>
          </a:bodyPr>
          <a:lstStyle/>
          <a:p>
            <a:pPr>
              <a:lnSpc>
                <a:spcPct val="150000"/>
              </a:lnSpc>
            </a:pPr>
            <a:r>
              <a:rPr kumimoji="1" 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16.</a:t>
            </a: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 </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相似专利新增本申请可专利性标签，快速进行新颖分析及侵权分析</a:t>
            </a:r>
            <a:endParaRPr kumimoji="1" lang="en-US" altLang="zh-CN" sz="1400"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6" name="矩形: 圆角 5"/>
          <p:cNvSpPr/>
          <p:nvPr/>
        </p:nvSpPr>
        <p:spPr>
          <a:xfrm>
            <a:off x="1097503" y="1877027"/>
            <a:ext cx="630441" cy="218931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p:cNvCxnSpPr/>
          <p:nvPr/>
        </p:nvCxnSpPr>
        <p:spPr>
          <a:xfrm flipH="1">
            <a:off x="2050107" y="1627833"/>
            <a:ext cx="301207" cy="1604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491991" y="1489333"/>
            <a:ext cx="2210637" cy="276999"/>
          </a:xfrm>
          <a:prstGeom prst="rect">
            <a:avLst/>
          </a:prstGeom>
          <a:noFill/>
        </p:spPr>
        <p:txBody>
          <a:bodyPr wrap="square" rtlCol="0">
            <a:spAutoFit/>
          </a:bodyPr>
          <a:lstStyle/>
          <a:p>
            <a:r>
              <a:rPr lang="zh-CN" altLang="en-US" sz="1200" b="1" dirty="0">
                <a:solidFill>
                  <a:srgbClr val="FF0000"/>
                </a:solidFill>
                <a:latin typeface="宋体" panose="02010600030101010101" pitchFamily="2" charset="-122"/>
                <a:ea typeface="宋体" panose="02010600030101010101" pitchFamily="2" charset="-122"/>
              </a:rPr>
              <a:t>增加至</a:t>
            </a:r>
            <a:r>
              <a:rPr lang="en-US" altLang="zh-CN" sz="1200" b="1" dirty="0">
                <a:solidFill>
                  <a:srgbClr val="FF0000"/>
                </a:solidFill>
                <a:latin typeface="宋体" panose="02010600030101010101" pitchFamily="2" charset="-122"/>
                <a:ea typeface="宋体" panose="02010600030101010101" pitchFamily="2" charset="-122"/>
              </a:rPr>
              <a:t>100</a:t>
            </a:r>
            <a:r>
              <a:rPr lang="zh-CN" altLang="en-US" sz="1200" b="1" dirty="0">
                <a:solidFill>
                  <a:srgbClr val="FF0000"/>
                </a:solidFill>
                <a:latin typeface="宋体" panose="02010600030101010101" pitchFamily="2" charset="-122"/>
                <a:ea typeface="宋体" panose="02010600030101010101" pitchFamily="2" charset="-122"/>
              </a:rPr>
              <a:t>条</a:t>
            </a:r>
            <a:endParaRPr lang="zh-CN" altLang="en-US" sz="1200" b="1" dirty="0">
              <a:solidFill>
                <a:srgbClr val="FF0000"/>
              </a:solidFill>
              <a:latin typeface="宋体" panose="02010600030101010101" pitchFamily="2" charset="-122"/>
              <a:ea typeface="宋体" panose="02010600030101010101" pitchFamily="2" charset="-122"/>
            </a:endParaRPr>
          </a:p>
        </p:txBody>
      </p:sp>
      <p:sp>
        <p:nvSpPr>
          <p:cNvPr id="9" name="文本框 8"/>
          <p:cNvSpPr txBox="1"/>
          <p:nvPr/>
        </p:nvSpPr>
        <p:spPr>
          <a:xfrm>
            <a:off x="653143" y="4451420"/>
            <a:ext cx="6370655" cy="603050"/>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可能影响：相似专利申请日在目标专利申请日</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优先权日之后，侵权分析</a:t>
            </a:r>
            <a:endParaRPr lang="en-US" altLang="zh-CN" sz="1200" dirty="0">
              <a:latin typeface="宋体" panose="02010600030101010101" pitchFamily="2" charset="-122"/>
              <a:ea typeface="宋体" panose="02010600030101010101" pitchFamily="2" charset="-122"/>
            </a:endParaRPr>
          </a:p>
          <a:p>
            <a:pPr marL="171450" indent="-171450">
              <a:lnSpc>
                <a:spcPct val="1500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可能被影响：相似专利申请日在目标专利申请日</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优先权日之前，新颖分析</a:t>
            </a:r>
            <a:endParaRPr lang="zh-CN" altLang="en-US" sz="1200" dirty="0">
              <a:latin typeface="宋体" panose="02010600030101010101" pitchFamily="2" charset="-122"/>
              <a:ea typeface="宋体" panose="02010600030101010101" pitchFamily="2" charset="-122"/>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095" y="276408"/>
            <a:ext cx="7466263" cy="414020"/>
          </a:xfrm>
          <a:prstGeom prst="rect">
            <a:avLst/>
          </a:prstGeom>
          <a:noFill/>
        </p:spPr>
        <p:txBody>
          <a:bodyPr wrap="square" rtlCol="0">
            <a:spAutoFit/>
          </a:bodyPr>
          <a:lstStyle/>
          <a:p>
            <a:pPr>
              <a:lnSpc>
                <a:spcPct val="150000"/>
              </a:lnSpc>
            </a:pPr>
            <a:r>
              <a:rPr kumimoji="1" 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17.</a:t>
            </a: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 </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保存专利以及复制移动专利时，支持同时选择同族专利，提升用户操作效率</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3" name="文本框 2"/>
          <p:cNvSpPr txBox="1"/>
          <p:nvPr/>
        </p:nvSpPr>
        <p:spPr>
          <a:xfrm>
            <a:off x="277538" y="879969"/>
            <a:ext cx="8588924" cy="3692525"/>
          </a:xfrm>
          <a:prstGeom prst="rect">
            <a:avLst/>
          </a:prstGeom>
          <a:noFill/>
        </p:spPr>
        <p:txBody>
          <a:bodyPr wrap="square" rtlCol="0">
            <a:spAutoFit/>
          </a:bodyPr>
          <a:lstStyle/>
          <a:p>
            <a:pPr>
              <a:lnSpc>
                <a:spcPct val="150000"/>
              </a:lnSpc>
            </a:pPr>
            <a:r>
              <a:rPr lang="zh-CN" altLang="en-US" sz="1200" b="1" dirty="0">
                <a:latin typeface="宋体" panose="02010600030101010101" pitchFamily="2" charset="-122"/>
                <a:ea typeface="宋体" panose="02010600030101010101" pitchFamily="2" charset="-122"/>
                <a:sym typeface="宋体" panose="02010600030101010101" pitchFamily="2" charset="-122"/>
              </a:rPr>
              <a:t>一句话概览：复制移动专利或保存专利到工作空间时，可同时选择其同族专利进行复制、移动或保存</a:t>
            </a: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目标用户：</a:t>
            </a:r>
            <a:r>
              <a:rPr kumimoji="1" lang="zh-CN" altLang="en-US" sz="1200" dirty="0">
                <a:latin typeface="宋体" panose="02010600030101010101" pitchFamily="2" charset="-122"/>
                <a:ea typeface="宋体" panose="02010600030101010101" pitchFamily="2" charset="-122"/>
                <a:sym typeface="宋体" panose="02010600030101010101" pitchFamily="2" charset="-122"/>
              </a:rPr>
              <a:t>企业专利工程师，研发人员，检索分析师</a:t>
            </a: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用户痛点：</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marL="171450" indent="-171450">
              <a:lnSpc>
                <a:spcPct val="150000"/>
              </a:lnSpc>
              <a:buFont typeface="Arial" panose="020B0604020202020204" pitchFamily="34" charset="0"/>
              <a:buChar char="•"/>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用户在对工作空间中的专利进行移动、复制时，无法将文件夹中其同族专利同时进行移动或复制，造成用户的重复操作；</a:t>
            </a: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marL="171450" indent="-171450">
              <a:lnSpc>
                <a:spcPct val="150000"/>
              </a:lnSpc>
              <a:buFont typeface="Arial" panose="020B0604020202020204" pitchFamily="34" charset="0"/>
              <a:buChar char="•"/>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用户在检索结果页面或对单件专利进行保存到工作空间时，只能将选中的部分专利进行保存，无法将其同族同时添加，造成用户的重复造作</a:t>
            </a:r>
            <a:endParaRPr kumimoji="1" lang="zh-CN" altLang="en-US" sz="1200"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商业价值：</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marL="171450" indent="-171450">
              <a:lnSpc>
                <a:spcPct val="1500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sym typeface="宋体" panose="02010600030101010101" pitchFamily="2" charset="-122"/>
              </a:rPr>
              <a:t>用户可在工作空间中，快速对勾选专利的同族专利进行保存、移动或复制，提升用户操作效率</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kumimoji="1" lang="zh-CN" altLang="en-US" sz="1200"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74095" y="3939170"/>
            <a:ext cx="7787103" cy="603050"/>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检索结果页面批量保存以及勾选保存，均支持同时保存其同族专利到工作空间</a:t>
            </a:r>
            <a:endParaRPr lang="en-US" altLang="zh-CN" sz="1200" dirty="0">
              <a:latin typeface="宋体" panose="02010600030101010101" pitchFamily="2" charset="-122"/>
              <a:ea typeface="宋体" panose="02010600030101010101" pitchFamily="2" charset="-122"/>
            </a:endParaRPr>
          </a:p>
          <a:p>
            <a:pPr marL="171450" indent="-171450">
              <a:lnSpc>
                <a:spcPct val="150000"/>
              </a:lnSpc>
              <a:buFont typeface="Arial" panose="020B0604020202020204" pitchFamily="34" charset="0"/>
              <a:buChar char="•"/>
            </a:pPr>
            <a:r>
              <a:rPr lang="zh-CN" altLang="en-US" sz="1200" b="1" dirty="0">
                <a:latin typeface="宋体" panose="02010600030101010101" pitchFamily="2" charset="-122"/>
                <a:ea typeface="宋体" panose="02010600030101010101" pitchFamily="2" charset="-122"/>
              </a:rPr>
              <a:t>检索结果页面批量保存，选择保存其同族时，下方自动收录按钮将不可选择</a:t>
            </a:r>
            <a:endParaRPr lang="en-US" altLang="zh-CN" sz="1200" b="1" dirty="0">
              <a:latin typeface="宋体" panose="02010600030101010101" pitchFamily="2" charset="-122"/>
              <a:ea typeface="宋体" panose="02010600030101010101" pitchFamily="2" charset="-122"/>
            </a:endParaRPr>
          </a:p>
        </p:txBody>
      </p:sp>
      <p:grpSp>
        <p:nvGrpSpPr>
          <p:cNvPr id="18" name="组合 17"/>
          <p:cNvGrpSpPr/>
          <p:nvPr/>
        </p:nvGrpSpPr>
        <p:grpSpPr>
          <a:xfrm>
            <a:off x="4794939" y="835620"/>
            <a:ext cx="4108664" cy="2701710"/>
            <a:chOff x="4358227" y="811217"/>
            <a:chExt cx="3637457" cy="2400372"/>
          </a:xfrm>
        </p:grpSpPr>
        <p:pic>
          <p:nvPicPr>
            <p:cNvPr id="11" name="图片 10"/>
            <p:cNvPicPr>
              <a:picLocks noChangeAspect="1"/>
            </p:cNvPicPr>
            <p:nvPr/>
          </p:nvPicPr>
          <p:blipFill rotWithShape="1">
            <a:blip r:embed="rId1"/>
            <a:srcRect l="31164" t="719"/>
            <a:stretch>
              <a:fillRect/>
            </a:stretch>
          </p:blipFill>
          <p:spPr>
            <a:xfrm>
              <a:off x="4358227" y="811217"/>
              <a:ext cx="3637457" cy="2400372"/>
            </a:xfrm>
            <a:prstGeom prst="rect">
              <a:avLst/>
            </a:prstGeom>
          </p:spPr>
        </p:pic>
        <p:sp>
          <p:nvSpPr>
            <p:cNvPr id="12" name="矩形: 圆角 11"/>
            <p:cNvSpPr/>
            <p:nvPr/>
          </p:nvSpPr>
          <p:spPr>
            <a:xfrm>
              <a:off x="4572000" y="1188743"/>
              <a:ext cx="1444139" cy="82223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p:cNvCxnSpPr/>
            <p:nvPr/>
          </p:nvCxnSpPr>
          <p:spPr>
            <a:xfrm flipH="1" flipV="1">
              <a:off x="6125406" y="1568519"/>
              <a:ext cx="446216" cy="78279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圆角 15"/>
            <p:cNvSpPr/>
            <p:nvPr/>
          </p:nvSpPr>
          <p:spPr>
            <a:xfrm>
              <a:off x="6469058" y="2432752"/>
              <a:ext cx="673259" cy="17551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rotWithShape="1">
          <a:blip r:embed="rId2"/>
          <a:srcRect l="32205"/>
          <a:stretch>
            <a:fillRect/>
          </a:stretch>
        </p:blipFill>
        <p:spPr>
          <a:xfrm>
            <a:off x="417330" y="835620"/>
            <a:ext cx="4003172" cy="2701710"/>
          </a:xfrm>
          <a:prstGeom prst="rect">
            <a:avLst/>
          </a:prstGeom>
        </p:spPr>
      </p:pic>
      <p:sp>
        <p:nvSpPr>
          <p:cNvPr id="15" name="矩形: 圆角 14"/>
          <p:cNvSpPr/>
          <p:nvPr/>
        </p:nvSpPr>
        <p:spPr>
          <a:xfrm>
            <a:off x="530744" y="1203069"/>
            <a:ext cx="1631217" cy="92545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a:off x="3541076" y="1104292"/>
            <a:ext cx="760475" cy="19755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18"/>
          <p:cNvCxnSpPr/>
          <p:nvPr/>
        </p:nvCxnSpPr>
        <p:spPr>
          <a:xfrm flipH="1">
            <a:off x="2305120" y="1301845"/>
            <a:ext cx="1048738" cy="3639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774095" y="276408"/>
            <a:ext cx="7466263" cy="414020"/>
          </a:xfrm>
          <a:prstGeom prst="rect">
            <a:avLst/>
          </a:prstGeom>
          <a:noFill/>
        </p:spPr>
        <p:txBody>
          <a:bodyPr wrap="square" rtlCol="0">
            <a:spAutoFit/>
          </a:bodyPr>
          <a:lstStyle/>
          <a:p>
            <a:pPr>
              <a:lnSpc>
                <a:spcPct val="150000"/>
              </a:lnSpc>
            </a:pPr>
            <a:r>
              <a:rPr kumimoji="1" 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17.</a:t>
            </a: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 </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保存专利时，支持同时选择同族专利，提升用户操作效率</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74095" y="4073156"/>
            <a:ext cx="7787103" cy="603050"/>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b="1" dirty="0">
                <a:latin typeface="宋体" panose="02010600030101010101" pitchFamily="2" charset="-122"/>
                <a:ea typeface="宋体" panose="02010600030101010101" pitchFamily="2" charset="-122"/>
              </a:rPr>
              <a:t>专利详情界面保存到工作空间，同时支持保存其同族专利</a:t>
            </a:r>
            <a:endParaRPr lang="en-US" altLang="zh-CN" sz="1200" b="1" dirty="0">
              <a:latin typeface="宋体" panose="02010600030101010101" pitchFamily="2" charset="-122"/>
              <a:ea typeface="宋体" panose="02010600030101010101" pitchFamily="2" charset="-122"/>
            </a:endParaRPr>
          </a:p>
          <a:p>
            <a:pPr marL="171450" indent="-171450">
              <a:lnSpc>
                <a:spcPct val="1500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引用、同族、英策、地图等其它界面的保存到工作空间，不支持保存其同族专利</a:t>
            </a:r>
            <a:endParaRPr lang="zh-CN" altLang="en-US" sz="1200" dirty="0">
              <a:latin typeface="宋体" panose="02010600030101010101" pitchFamily="2" charset="-122"/>
              <a:ea typeface="宋体" panose="02010600030101010101" pitchFamily="2" charset="-122"/>
            </a:endParaRPr>
          </a:p>
        </p:txBody>
      </p:sp>
      <p:pic>
        <p:nvPicPr>
          <p:cNvPr id="8" name="图片 7"/>
          <p:cNvPicPr>
            <a:picLocks noChangeAspect="1"/>
          </p:cNvPicPr>
          <p:nvPr/>
        </p:nvPicPr>
        <p:blipFill>
          <a:blip r:embed="rId1"/>
          <a:stretch>
            <a:fillRect/>
          </a:stretch>
        </p:blipFill>
        <p:spPr>
          <a:xfrm>
            <a:off x="887237" y="744293"/>
            <a:ext cx="6655405" cy="3045116"/>
          </a:xfrm>
          <a:prstGeom prst="rect">
            <a:avLst/>
          </a:prstGeom>
        </p:spPr>
      </p:pic>
      <p:sp>
        <p:nvSpPr>
          <p:cNvPr id="17" name="矩形: 圆角 16"/>
          <p:cNvSpPr/>
          <p:nvPr/>
        </p:nvSpPr>
        <p:spPr>
          <a:xfrm>
            <a:off x="5823750" y="1272984"/>
            <a:ext cx="179018" cy="16854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774095" y="276408"/>
            <a:ext cx="7466263" cy="414020"/>
          </a:xfrm>
          <a:prstGeom prst="rect">
            <a:avLst/>
          </a:prstGeom>
          <a:noFill/>
        </p:spPr>
        <p:txBody>
          <a:bodyPr wrap="square" rtlCol="0">
            <a:spAutoFit/>
          </a:bodyPr>
          <a:lstStyle/>
          <a:p>
            <a:pPr>
              <a:lnSpc>
                <a:spcPct val="150000"/>
              </a:lnSpc>
            </a:pPr>
            <a:r>
              <a:rPr kumimoji="1" 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17.</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保存专利时，支持同时选择同族专利，提升用户操作效率</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118795" y="788631"/>
            <a:ext cx="5637007" cy="3485476"/>
            <a:chOff x="1032734" y="462580"/>
            <a:chExt cx="6540650" cy="3716318"/>
          </a:xfrm>
        </p:grpSpPr>
        <p:pic>
          <p:nvPicPr>
            <p:cNvPr id="2" name="图片 1"/>
            <p:cNvPicPr>
              <a:picLocks noChangeAspect="1"/>
            </p:cNvPicPr>
            <p:nvPr/>
          </p:nvPicPr>
          <p:blipFill rotWithShape="1">
            <a:blip r:embed="rId1"/>
            <a:srcRect l="12767" t="-414" r="6374"/>
            <a:stretch>
              <a:fillRect/>
            </a:stretch>
          </p:blipFill>
          <p:spPr>
            <a:xfrm>
              <a:off x="1032734" y="462580"/>
              <a:ext cx="6540650" cy="3716318"/>
            </a:xfrm>
            <a:prstGeom prst="rect">
              <a:avLst/>
            </a:prstGeom>
          </p:spPr>
        </p:pic>
        <p:sp>
          <p:nvSpPr>
            <p:cNvPr id="4" name="矩形: 圆角 3"/>
            <p:cNvSpPr/>
            <p:nvPr/>
          </p:nvSpPr>
          <p:spPr>
            <a:xfrm>
              <a:off x="2753959" y="1097280"/>
              <a:ext cx="2320828" cy="128441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6159541" y="2658140"/>
              <a:ext cx="475175" cy="37213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箭头连接符 5"/>
            <p:cNvCxnSpPr/>
            <p:nvPr/>
          </p:nvCxnSpPr>
          <p:spPr>
            <a:xfrm flipH="1" flipV="1">
              <a:off x="5199321" y="1924493"/>
              <a:ext cx="871870" cy="8506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1010762" y="4443331"/>
            <a:ext cx="7787103" cy="603050"/>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复制、移动功能均可以选择同时操作其同族专利</a:t>
            </a:r>
            <a:endParaRPr lang="en-US" altLang="zh-CN" sz="1200" dirty="0">
              <a:latin typeface="宋体" panose="02010600030101010101" pitchFamily="2" charset="-122"/>
              <a:ea typeface="宋体" panose="02010600030101010101" pitchFamily="2" charset="-122"/>
            </a:endParaRPr>
          </a:p>
          <a:p>
            <a:pPr marL="171450" indent="-171450">
              <a:lnSpc>
                <a:spcPct val="150000"/>
              </a:lnSpc>
              <a:buFont typeface="Arial" panose="020B0604020202020204" pitchFamily="34" charset="0"/>
              <a:buChar char="•"/>
            </a:pPr>
            <a:r>
              <a:rPr lang="zh-CN" altLang="en-US" sz="1200" dirty="0">
                <a:latin typeface="宋体" panose="02010600030101010101" pitchFamily="2" charset="-122"/>
                <a:ea typeface="宋体" panose="02010600030101010101" pitchFamily="2" charset="-122"/>
              </a:rPr>
              <a:t>仅复制或移动勾选专利在当前文件夹的同族专利</a:t>
            </a:r>
            <a:endParaRPr lang="zh-CN" altLang="en-US" sz="1200" dirty="0">
              <a:latin typeface="宋体" panose="02010600030101010101" pitchFamily="2" charset="-122"/>
              <a:ea typeface="宋体" panose="02010600030101010101" pitchFamily="2" charset="-122"/>
            </a:endParaRPr>
          </a:p>
        </p:txBody>
      </p:sp>
      <p:sp>
        <p:nvSpPr>
          <p:cNvPr id="10" name="文本框 9"/>
          <p:cNvSpPr txBox="1"/>
          <p:nvPr/>
        </p:nvSpPr>
        <p:spPr>
          <a:xfrm>
            <a:off x="774095" y="276408"/>
            <a:ext cx="7466263" cy="414020"/>
          </a:xfrm>
          <a:prstGeom prst="rect">
            <a:avLst/>
          </a:prstGeom>
          <a:noFill/>
        </p:spPr>
        <p:txBody>
          <a:bodyPr wrap="square" rtlCol="0">
            <a:spAutoFit/>
          </a:bodyPr>
          <a:lstStyle/>
          <a:p>
            <a:pPr>
              <a:lnSpc>
                <a:spcPct val="150000"/>
              </a:lnSpc>
            </a:pPr>
            <a:r>
              <a:rPr kumimoji="1" 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17.</a:t>
            </a: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 </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复制移动专利时，支持同时选择同族专利，提升用户操作效率</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4471" y="225165"/>
            <a:ext cx="2692400" cy="414020"/>
          </a:xfrm>
          <a:prstGeom prst="rect">
            <a:avLst/>
          </a:prstGeom>
          <a:noFill/>
        </p:spPr>
        <p:txBody>
          <a:bodyPr wrap="none" rtlCol="0">
            <a:spAutoFit/>
          </a:bodyPr>
          <a:lstStyle/>
          <a:p>
            <a:pPr indent="0">
              <a:lnSpc>
                <a:spcPct val="150000"/>
              </a:lnSpc>
              <a:buFont typeface="+mj-ea"/>
              <a:buNone/>
            </a:pP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18.</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公开</a:t>
            </a: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授权专利权利要求对比</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10" name="组合 9"/>
          <p:cNvGrpSpPr/>
          <p:nvPr/>
        </p:nvGrpSpPr>
        <p:grpSpPr>
          <a:xfrm>
            <a:off x="187028" y="1008367"/>
            <a:ext cx="8769944" cy="3473373"/>
            <a:chOff x="207654" y="858055"/>
            <a:chExt cx="8769944" cy="3473373"/>
          </a:xfrm>
        </p:grpSpPr>
        <p:sp>
          <p:nvSpPr>
            <p:cNvPr id="24" name="îṥļide"/>
            <p:cNvSpPr/>
            <p:nvPr/>
          </p:nvSpPr>
          <p:spPr bwMode="auto">
            <a:xfrm>
              <a:off x="894351" y="1342702"/>
              <a:ext cx="5807072" cy="78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40000"/>
                </a:lnSpc>
                <a:spcBef>
                  <a:spcPct val="0"/>
                </a:spcBef>
              </a:pPr>
              <a:r>
                <a:rPr kumimoji="1" lang="en-US" altLang="zh-CN" sz="1100" b="1" dirty="0">
                  <a:latin typeface="宋体" panose="02010600030101010101" pitchFamily="2" charset="-122"/>
                  <a:ea typeface="宋体" panose="02010600030101010101" pitchFamily="2" charset="-122"/>
                  <a:sym typeface="宋体" panose="02010600030101010101" pitchFamily="2" charset="-122"/>
                </a:rPr>
                <a:t>《</a:t>
              </a:r>
              <a:r>
                <a:rPr kumimoji="1" lang="zh-CN" altLang="en-US" sz="1100" b="1" dirty="0">
                  <a:latin typeface="宋体" panose="02010600030101010101" pitchFamily="2" charset="-122"/>
                  <a:ea typeface="宋体" panose="02010600030101010101" pitchFamily="2" charset="-122"/>
                  <a:sym typeface="宋体" panose="02010600030101010101" pitchFamily="2" charset="-122"/>
                </a:rPr>
                <a:t>专利法</a:t>
              </a:r>
              <a:r>
                <a:rPr kumimoji="1" lang="en-US" altLang="zh-CN" sz="1100" b="1" dirty="0">
                  <a:latin typeface="宋体" panose="02010600030101010101" pitchFamily="2" charset="-122"/>
                  <a:ea typeface="宋体" panose="02010600030101010101" pitchFamily="2" charset="-122"/>
                  <a:sym typeface="宋体" panose="02010600030101010101" pitchFamily="2" charset="-122"/>
                </a:rPr>
                <a:t>》</a:t>
              </a:r>
              <a:r>
                <a:rPr kumimoji="1" lang="zh-CN" altLang="en-US" sz="1100" b="1" dirty="0">
                  <a:latin typeface="宋体" panose="02010600030101010101" pitchFamily="2" charset="-122"/>
                  <a:ea typeface="宋体" panose="02010600030101010101" pitchFamily="2" charset="-122"/>
                  <a:sym typeface="宋体" panose="02010600030101010101" pitchFamily="2" charset="-122"/>
                </a:rPr>
                <a:t>第三十三条</a:t>
              </a:r>
              <a:r>
                <a:rPr kumimoji="1" lang="zh-CN" altLang="en-US" sz="1100" dirty="0">
                  <a:latin typeface="宋体" panose="02010600030101010101" pitchFamily="2" charset="-122"/>
                  <a:ea typeface="宋体" panose="02010600030101010101" pitchFamily="2" charset="-122"/>
                  <a:sym typeface="宋体" panose="02010600030101010101" pitchFamily="2" charset="-122"/>
                </a:rPr>
                <a:t>：</a:t>
              </a:r>
              <a:r>
                <a:rPr kumimoji="1" lang="zh-CN" altLang="en-US" sz="1100" b="1" dirty="0">
                  <a:solidFill>
                    <a:schemeClr val="accent6"/>
                  </a:solidFill>
                  <a:latin typeface="宋体" panose="02010600030101010101" pitchFamily="2" charset="-122"/>
                  <a:ea typeface="宋体" panose="02010600030101010101" pitchFamily="2" charset="-122"/>
                  <a:sym typeface="宋体" panose="02010600030101010101" pitchFamily="2" charset="-122"/>
                </a:rPr>
                <a:t>申请人可以对其专利申请文件进行修改</a:t>
              </a:r>
              <a:r>
                <a:rPr kumimoji="1" lang="zh-CN" altLang="en-US" sz="1100" dirty="0">
                  <a:latin typeface="宋体" panose="02010600030101010101" pitchFamily="2" charset="-122"/>
                  <a:ea typeface="宋体" panose="02010600030101010101" pitchFamily="2" charset="-122"/>
                  <a:sym typeface="宋体" panose="02010600030101010101" pitchFamily="2" charset="-122"/>
                </a:rPr>
                <a:t>，但是，</a:t>
              </a:r>
              <a:r>
                <a:rPr kumimoji="1" lang="zh-CN" altLang="en-US" sz="1100" b="1" dirty="0">
                  <a:solidFill>
                    <a:schemeClr val="accent6"/>
                  </a:solidFill>
                  <a:latin typeface="宋体" panose="02010600030101010101" pitchFamily="2" charset="-122"/>
                  <a:ea typeface="宋体" panose="02010600030101010101" pitchFamily="2" charset="-122"/>
                  <a:sym typeface="宋体" panose="02010600030101010101" pitchFamily="2" charset="-122"/>
                </a:rPr>
                <a:t>对发明和实用新型专利申请文件的修改不得超出原说明书和权利要求书记载的范围</a:t>
              </a:r>
              <a:r>
                <a:rPr kumimoji="1" lang="zh-CN" altLang="en-US" sz="1100" dirty="0">
                  <a:latin typeface="宋体" panose="02010600030101010101" pitchFamily="2" charset="-122"/>
                  <a:ea typeface="宋体" panose="02010600030101010101" pitchFamily="2" charset="-122"/>
                  <a:sym typeface="宋体" panose="02010600030101010101" pitchFamily="2" charset="-122"/>
                </a:rPr>
                <a:t>，对外观设计专利申请文件的修改不得超出原图片或者照片表示的范围。</a:t>
              </a:r>
              <a:endParaRPr lang="en-US" altLang="zh-CN" sz="1100" dirty="0">
                <a:latin typeface="宋体" panose="02010600030101010101" pitchFamily="2" charset="-122"/>
                <a:ea typeface="宋体" panose="02010600030101010101" pitchFamily="2" charset="-122"/>
                <a:sym typeface="宋体" panose="02010600030101010101" pitchFamily="2" charset="-122"/>
              </a:endParaRPr>
            </a:p>
          </p:txBody>
        </p:sp>
        <p:grpSp>
          <p:nvGrpSpPr>
            <p:cNvPr id="9" name="组合 8"/>
            <p:cNvGrpSpPr/>
            <p:nvPr/>
          </p:nvGrpSpPr>
          <p:grpSpPr>
            <a:xfrm>
              <a:off x="207654" y="2261281"/>
              <a:ext cx="6987577" cy="1131694"/>
              <a:chOff x="207654" y="2586957"/>
              <a:chExt cx="6987577" cy="1131694"/>
            </a:xfrm>
          </p:grpSpPr>
          <p:grpSp>
            <p:nvGrpSpPr>
              <p:cNvPr id="27" name="ïṥ1îdè"/>
              <p:cNvGrpSpPr/>
              <p:nvPr/>
            </p:nvGrpSpPr>
            <p:grpSpPr>
              <a:xfrm>
                <a:off x="207654" y="2586957"/>
                <a:ext cx="3151414" cy="1131694"/>
                <a:chOff x="660402" y="3674745"/>
                <a:chExt cx="4201885" cy="1508925"/>
              </a:xfrm>
            </p:grpSpPr>
            <p:sp>
              <p:nvSpPr>
                <p:cNvPr id="35" name="îṡliḍé"/>
                <p:cNvSpPr/>
                <p:nvPr/>
              </p:nvSpPr>
              <p:spPr>
                <a:xfrm>
                  <a:off x="2492103" y="3674745"/>
                  <a:ext cx="538480" cy="538480"/>
                </a:xfrm>
                <a:prstGeom prst="rect">
                  <a:avLst/>
                </a:prstGeom>
                <a:solidFill>
                  <a:schemeClr val="accent6"/>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latin typeface="宋体" panose="02010600030101010101" pitchFamily="2" charset="-122"/>
                    <a:ea typeface="宋体" panose="02010600030101010101" pitchFamily="2" charset="-122"/>
                    <a:sym typeface="宋体" panose="02010600030101010101" pitchFamily="2" charset="-122"/>
                  </a:endParaRPr>
                </a:p>
              </p:txBody>
            </p:sp>
            <p:sp>
              <p:nvSpPr>
                <p:cNvPr id="36" name="iṩľídè"/>
                <p:cNvSpPr/>
                <p:nvPr/>
              </p:nvSpPr>
              <p:spPr>
                <a:xfrm>
                  <a:off x="2647043" y="3805555"/>
                  <a:ext cx="228600" cy="276225"/>
                </a:xfrm>
                <a:custGeom>
                  <a:avLst/>
                  <a:gdLst>
                    <a:gd name="connsiteX0" fmla="*/ 182271 w 501297"/>
                    <a:gd name="connsiteY0" fmla="*/ 515718 h 606722"/>
                    <a:gd name="connsiteX1" fmla="*/ 151922 w 501297"/>
                    <a:gd name="connsiteY1" fmla="*/ 546023 h 606722"/>
                    <a:gd name="connsiteX2" fmla="*/ 182271 w 501297"/>
                    <a:gd name="connsiteY2" fmla="*/ 576328 h 606722"/>
                    <a:gd name="connsiteX3" fmla="*/ 203809 w 501297"/>
                    <a:gd name="connsiteY3" fmla="*/ 567441 h 606722"/>
                    <a:gd name="connsiteX4" fmla="*/ 212708 w 501297"/>
                    <a:gd name="connsiteY4" fmla="*/ 546023 h 606722"/>
                    <a:gd name="connsiteX5" fmla="*/ 182271 w 501297"/>
                    <a:gd name="connsiteY5" fmla="*/ 515718 h 606722"/>
                    <a:gd name="connsiteX6" fmla="*/ 432133 w 501297"/>
                    <a:gd name="connsiteY6" fmla="*/ 219106 h 606722"/>
                    <a:gd name="connsiteX7" fmla="*/ 501297 w 501297"/>
                    <a:gd name="connsiteY7" fmla="*/ 288234 h 606722"/>
                    <a:gd name="connsiteX8" fmla="*/ 432133 w 501297"/>
                    <a:gd name="connsiteY8" fmla="*/ 357273 h 606722"/>
                    <a:gd name="connsiteX9" fmla="*/ 432133 w 501297"/>
                    <a:gd name="connsiteY9" fmla="*/ 310981 h 606722"/>
                    <a:gd name="connsiteX10" fmla="*/ 182271 w 501297"/>
                    <a:gd name="connsiteY10" fmla="*/ 310981 h 606722"/>
                    <a:gd name="connsiteX11" fmla="*/ 182271 w 501297"/>
                    <a:gd name="connsiteY11" fmla="*/ 265488 h 606722"/>
                    <a:gd name="connsiteX12" fmla="*/ 432133 w 501297"/>
                    <a:gd name="connsiteY12" fmla="*/ 265488 h 606722"/>
                    <a:gd name="connsiteX13" fmla="*/ 30438 w 501297"/>
                    <a:gd name="connsiteY13" fmla="*/ 0 h 606722"/>
                    <a:gd name="connsiteX14" fmla="*/ 334192 w 501297"/>
                    <a:gd name="connsiteY14" fmla="*/ 0 h 606722"/>
                    <a:gd name="connsiteX15" fmla="*/ 364541 w 501297"/>
                    <a:gd name="connsiteY15" fmla="*/ 30305 h 606722"/>
                    <a:gd name="connsiteX16" fmla="*/ 364541 w 501297"/>
                    <a:gd name="connsiteY16" fmla="*/ 219956 h 606722"/>
                    <a:gd name="connsiteX17" fmla="*/ 318974 w 501297"/>
                    <a:gd name="connsiteY17" fmla="*/ 219956 h 606722"/>
                    <a:gd name="connsiteX18" fmla="*/ 318974 w 501297"/>
                    <a:gd name="connsiteY18" fmla="*/ 91004 h 606722"/>
                    <a:gd name="connsiteX19" fmla="*/ 45568 w 501297"/>
                    <a:gd name="connsiteY19" fmla="*/ 91004 h 606722"/>
                    <a:gd name="connsiteX20" fmla="*/ 45568 w 501297"/>
                    <a:gd name="connsiteY20" fmla="*/ 485325 h 606722"/>
                    <a:gd name="connsiteX21" fmla="*/ 318974 w 501297"/>
                    <a:gd name="connsiteY21" fmla="*/ 485325 h 606722"/>
                    <a:gd name="connsiteX22" fmla="*/ 318974 w 501297"/>
                    <a:gd name="connsiteY22" fmla="*/ 356462 h 606722"/>
                    <a:gd name="connsiteX23" fmla="*/ 364541 w 501297"/>
                    <a:gd name="connsiteY23" fmla="*/ 356462 h 606722"/>
                    <a:gd name="connsiteX24" fmla="*/ 364541 w 501297"/>
                    <a:gd name="connsiteY24" fmla="*/ 576328 h 606722"/>
                    <a:gd name="connsiteX25" fmla="*/ 334192 w 501297"/>
                    <a:gd name="connsiteY25" fmla="*/ 606722 h 606722"/>
                    <a:gd name="connsiteX26" fmla="*/ 30438 w 501297"/>
                    <a:gd name="connsiteY26" fmla="*/ 606722 h 606722"/>
                    <a:gd name="connsiteX27" fmla="*/ 0 w 501297"/>
                    <a:gd name="connsiteY27" fmla="*/ 576328 h 606722"/>
                    <a:gd name="connsiteX28" fmla="*/ 0 w 501297"/>
                    <a:gd name="connsiteY28" fmla="*/ 30305 h 606722"/>
                    <a:gd name="connsiteX29" fmla="*/ 30438 w 501297"/>
                    <a:gd name="connsiteY2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297" h="606722">
                      <a:moveTo>
                        <a:pt x="182271" y="515718"/>
                      </a:moveTo>
                      <a:cubicBezTo>
                        <a:pt x="165539" y="515718"/>
                        <a:pt x="151922" y="529316"/>
                        <a:pt x="151922" y="546023"/>
                      </a:cubicBezTo>
                      <a:cubicBezTo>
                        <a:pt x="151922" y="562731"/>
                        <a:pt x="165539" y="576328"/>
                        <a:pt x="182271" y="576328"/>
                      </a:cubicBezTo>
                      <a:cubicBezTo>
                        <a:pt x="190459" y="576328"/>
                        <a:pt x="198024" y="573218"/>
                        <a:pt x="203809" y="567441"/>
                      </a:cubicBezTo>
                      <a:cubicBezTo>
                        <a:pt x="209505" y="561754"/>
                        <a:pt x="212708" y="554111"/>
                        <a:pt x="212708" y="546023"/>
                      </a:cubicBezTo>
                      <a:cubicBezTo>
                        <a:pt x="212708" y="529316"/>
                        <a:pt x="199092" y="515718"/>
                        <a:pt x="182271" y="515718"/>
                      </a:cubicBezTo>
                      <a:close/>
                      <a:moveTo>
                        <a:pt x="432133" y="219106"/>
                      </a:moveTo>
                      <a:lnTo>
                        <a:pt x="501297" y="288234"/>
                      </a:lnTo>
                      <a:lnTo>
                        <a:pt x="432133" y="357273"/>
                      </a:lnTo>
                      <a:lnTo>
                        <a:pt x="432133" y="310981"/>
                      </a:lnTo>
                      <a:lnTo>
                        <a:pt x="182271" y="310981"/>
                      </a:lnTo>
                      <a:lnTo>
                        <a:pt x="182271" y="265488"/>
                      </a:lnTo>
                      <a:lnTo>
                        <a:pt x="432133" y="265488"/>
                      </a:lnTo>
                      <a:close/>
                      <a:moveTo>
                        <a:pt x="30438" y="0"/>
                      </a:moveTo>
                      <a:lnTo>
                        <a:pt x="334192" y="0"/>
                      </a:lnTo>
                      <a:cubicBezTo>
                        <a:pt x="351013" y="0"/>
                        <a:pt x="364541" y="13598"/>
                        <a:pt x="364541" y="30305"/>
                      </a:cubicBezTo>
                      <a:lnTo>
                        <a:pt x="364541" y="219956"/>
                      </a:lnTo>
                      <a:lnTo>
                        <a:pt x="318974" y="219956"/>
                      </a:lnTo>
                      <a:lnTo>
                        <a:pt x="318974" y="91004"/>
                      </a:lnTo>
                      <a:lnTo>
                        <a:pt x="45568" y="91004"/>
                      </a:lnTo>
                      <a:lnTo>
                        <a:pt x="45568" y="485325"/>
                      </a:lnTo>
                      <a:lnTo>
                        <a:pt x="318974" y="485325"/>
                      </a:lnTo>
                      <a:lnTo>
                        <a:pt x="318974" y="356462"/>
                      </a:lnTo>
                      <a:lnTo>
                        <a:pt x="364541" y="356462"/>
                      </a:lnTo>
                      <a:lnTo>
                        <a:pt x="364541" y="576328"/>
                      </a:lnTo>
                      <a:cubicBezTo>
                        <a:pt x="364541" y="593125"/>
                        <a:pt x="351013" y="606722"/>
                        <a:pt x="334192" y="606722"/>
                      </a:cubicBezTo>
                      <a:lnTo>
                        <a:pt x="30438" y="606722"/>
                      </a:lnTo>
                      <a:cubicBezTo>
                        <a:pt x="13617" y="606722"/>
                        <a:pt x="0" y="593125"/>
                        <a:pt x="0" y="576328"/>
                      </a:cubicBezTo>
                      <a:lnTo>
                        <a:pt x="0" y="30305"/>
                      </a:lnTo>
                      <a:cubicBezTo>
                        <a:pt x="0" y="13598"/>
                        <a:pt x="13617" y="0"/>
                        <a:pt x="30438"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37" name="iṧļiḓè"/>
                <p:cNvGrpSpPr/>
                <p:nvPr/>
              </p:nvGrpSpPr>
              <p:grpSpPr>
                <a:xfrm>
                  <a:off x="660402" y="4384876"/>
                  <a:ext cx="4201885" cy="798794"/>
                  <a:chOff x="896508" y="1235673"/>
                  <a:chExt cx="2875392" cy="798794"/>
                </a:xfrm>
              </p:grpSpPr>
              <p:sp>
                <p:nvSpPr>
                  <p:cNvPr id="38" name="i$ḻïḑe"/>
                  <p:cNvSpPr/>
                  <p:nvPr/>
                </p:nvSpPr>
                <p:spPr bwMode="auto">
                  <a:xfrm>
                    <a:off x="896508" y="1635070"/>
                    <a:ext cx="2724909" cy="39939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spcBef>
                        <a:spcPct val="0"/>
                      </a:spcBef>
                    </a:pPr>
                    <a:r>
                      <a:rPr lang="zh-CN" altLang="en-US" sz="1100" dirty="0">
                        <a:latin typeface="宋体" panose="02010600030101010101" pitchFamily="2" charset="-122"/>
                        <a:ea typeface="宋体" panose="02010600030101010101" pitchFamily="2" charset="-122"/>
                        <a:sym typeface="宋体" panose="02010600030101010101" pitchFamily="2" charset="-122"/>
                      </a:rPr>
                      <a:t>收到实质审查通知书的</a:t>
                    </a:r>
                    <a:r>
                      <a:rPr lang="en-US" altLang="zh-CN" sz="1100" dirty="0">
                        <a:latin typeface="宋体" panose="02010600030101010101" pitchFamily="2" charset="-122"/>
                        <a:ea typeface="宋体" panose="02010600030101010101" pitchFamily="2" charset="-122"/>
                        <a:sym typeface="宋体" panose="02010600030101010101" pitchFamily="2" charset="-122"/>
                      </a:rPr>
                      <a:t>3</a:t>
                    </a:r>
                    <a:r>
                      <a:rPr lang="zh-CN" altLang="en-US" sz="1100" dirty="0">
                        <a:latin typeface="宋体" panose="02010600030101010101" pitchFamily="2" charset="-122"/>
                        <a:ea typeface="宋体" panose="02010600030101010101" pitchFamily="2" charset="-122"/>
                        <a:sym typeface="宋体" panose="02010600030101010101" pitchFamily="2" charset="-122"/>
                      </a:rPr>
                      <a:t>个月之内</a:t>
                    </a:r>
                    <a:endParaRPr lang="en-US" altLang="zh-CN" sz="1100" dirty="0">
                      <a:latin typeface="宋体" panose="02010600030101010101" pitchFamily="2" charset="-122"/>
                      <a:ea typeface="宋体" panose="02010600030101010101" pitchFamily="2" charset="-122"/>
                      <a:sym typeface="宋体" panose="02010600030101010101" pitchFamily="2" charset="-122"/>
                    </a:endParaRPr>
                  </a:p>
                </p:txBody>
              </p:sp>
              <p:sp>
                <p:nvSpPr>
                  <p:cNvPr id="39" name="îšľïďe"/>
                  <p:cNvSpPr txBox="1"/>
                  <p:nvPr/>
                </p:nvSpPr>
                <p:spPr bwMode="auto">
                  <a:xfrm>
                    <a:off x="896508" y="1235673"/>
                    <a:ext cx="2875392" cy="39939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nchorCtr="0">
                    <a:normAutofit fontScale="92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zh-CN" altLang="en-US" sz="1600" b="1" dirty="0">
                        <a:latin typeface="宋体" panose="02010600030101010101" pitchFamily="2" charset="-122"/>
                        <a:ea typeface="宋体" panose="02010600030101010101" pitchFamily="2" charset="-122"/>
                        <a:sym typeface="宋体" panose="02010600030101010101" pitchFamily="2" charset="-122"/>
                      </a:rPr>
                      <a:t>申请人主动修改</a:t>
                    </a:r>
                    <a:endParaRPr lang="en-US" altLang="zh-CN" sz="1600" b="1" dirty="0">
                      <a:latin typeface="宋体" panose="02010600030101010101" pitchFamily="2" charset="-122"/>
                      <a:ea typeface="宋体" panose="02010600030101010101" pitchFamily="2" charset="-122"/>
                      <a:sym typeface="宋体" panose="02010600030101010101" pitchFamily="2" charset="-122"/>
                    </a:endParaRPr>
                  </a:p>
                </p:txBody>
              </p:sp>
            </p:grpSp>
          </p:grpSp>
          <p:grpSp>
            <p:nvGrpSpPr>
              <p:cNvPr id="28" name="íśḷîďê"/>
              <p:cNvGrpSpPr/>
              <p:nvPr/>
            </p:nvGrpSpPr>
            <p:grpSpPr>
              <a:xfrm>
                <a:off x="4043816" y="2586957"/>
                <a:ext cx="3151415" cy="1131694"/>
                <a:chOff x="5775284" y="3674745"/>
                <a:chExt cx="4201886" cy="1508925"/>
              </a:xfrm>
            </p:grpSpPr>
            <p:sp>
              <p:nvSpPr>
                <p:cNvPr id="30" name="îşḷíḋé"/>
                <p:cNvSpPr/>
                <p:nvPr/>
              </p:nvSpPr>
              <p:spPr>
                <a:xfrm>
                  <a:off x="7606987" y="3674745"/>
                  <a:ext cx="538480" cy="538480"/>
                </a:xfrm>
                <a:prstGeom prst="rect">
                  <a:avLst/>
                </a:prstGeom>
                <a:solidFill>
                  <a:schemeClr val="accent6"/>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latin typeface="宋体" panose="02010600030101010101" pitchFamily="2" charset="-122"/>
                    <a:ea typeface="宋体" panose="02010600030101010101" pitchFamily="2" charset="-122"/>
                    <a:sym typeface="宋体" panose="02010600030101010101" pitchFamily="2" charset="-122"/>
                  </a:endParaRPr>
                </a:p>
              </p:txBody>
            </p:sp>
            <p:sp>
              <p:nvSpPr>
                <p:cNvPr id="31" name="iṣlíḑê"/>
                <p:cNvSpPr/>
                <p:nvPr/>
              </p:nvSpPr>
              <p:spPr>
                <a:xfrm>
                  <a:off x="7761927" y="3805555"/>
                  <a:ext cx="228600" cy="276225"/>
                </a:xfrm>
                <a:custGeom>
                  <a:avLst/>
                  <a:gdLst>
                    <a:gd name="connsiteX0" fmla="*/ 182271 w 501297"/>
                    <a:gd name="connsiteY0" fmla="*/ 515718 h 606722"/>
                    <a:gd name="connsiteX1" fmla="*/ 151922 w 501297"/>
                    <a:gd name="connsiteY1" fmla="*/ 546023 h 606722"/>
                    <a:gd name="connsiteX2" fmla="*/ 182271 w 501297"/>
                    <a:gd name="connsiteY2" fmla="*/ 576328 h 606722"/>
                    <a:gd name="connsiteX3" fmla="*/ 203809 w 501297"/>
                    <a:gd name="connsiteY3" fmla="*/ 567441 h 606722"/>
                    <a:gd name="connsiteX4" fmla="*/ 212708 w 501297"/>
                    <a:gd name="connsiteY4" fmla="*/ 546023 h 606722"/>
                    <a:gd name="connsiteX5" fmla="*/ 182271 w 501297"/>
                    <a:gd name="connsiteY5" fmla="*/ 515718 h 606722"/>
                    <a:gd name="connsiteX6" fmla="*/ 432133 w 501297"/>
                    <a:gd name="connsiteY6" fmla="*/ 219106 h 606722"/>
                    <a:gd name="connsiteX7" fmla="*/ 501297 w 501297"/>
                    <a:gd name="connsiteY7" fmla="*/ 288234 h 606722"/>
                    <a:gd name="connsiteX8" fmla="*/ 432133 w 501297"/>
                    <a:gd name="connsiteY8" fmla="*/ 357273 h 606722"/>
                    <a:gd name="connsiteX9" fmla="*/ 432133 w 501297"/>
                    <a:gd name="connsiteY9" fmla="*/ 310981 h 606722"/>
                    <a:gd name="connsiteX10" fmla="*/ 182271 w 501297"/>
                    <a:gd name="connsiteY10" fmla="*/ 310981 h 606722"/>
                    <a:gd name="connsiteX11" fmla="*/ 182271 w 501297"/>
                    <a:gd name="connsiteY11" fmla="*/ 265488 h 606722"/>
                    <a:gd name="connsiteX12" fmla="*/ 432133 w 501297"/>
                    <a:gd name="connsiteY12" fmla="*/ 265488 h 606722"/>
                    <a:gd name="connsiteX13" fmla="*/ 30438 w 501297"/>
                    <a:gd name="connsiteY13" fmla="*/ 0 h 606722"/>
                    <a:gd name="connsiteX14" fmla="*/ 334192 w 501297"/>
                    <a:gd name="connsiteY14" fmla="*/ 0 h 606722"/>
                    <a:gd name="connsiteX15" fmla="*/ 364541 w 501297"/>
                    <a:gd name="connsiteY15" fmla="*/ 30305 h 606722"/>
                    <a:gd name="connsiteX16" fmla="*/ 364541 w 501297"/>
                    <a:gd name="connsiteY16" fmla="*/ 219956 h 606722"/>
                    <a:gd name="connsiteX17" fmla="*/ 318974 w 501297"/>
                    <a:gd name="connsiteY17" fmla="*/ 219956 h 606722"/>
                    <a:gd name="connsiteX18" fmla="*/ 318974 w 501297"/>
                    <a:gd name="connsiteY18" fmla="*/ 91004 h 606722"/>
                    <a:gd name="connsiteX19" fmla="*/ 45568 w 501297"/>
                    <a:gd name="connsiteY19" fmla="*/ 91004 h 606722"/>
                    <a:gd name="connsiteX20" fmla="*/ 45568 w 501297"/>
                    <a:gd name="connsiteY20" fmla="*/ 485325 h 606722"/>
                    <a:gd name="connsiteX21" fmla="*/ 318974 w 501297"/>
                    <a:gd name="connsiteY21" fmla="*/ 485325 h 606722"/>
                    <a:gd name="connsiteX22" fmla="*/ 318974 w 501297"/>
                    <a:gd name="connsiteY22" fmla="*/ 356462 h 606722"/>
                    <a:gd name="connsiteX23" fmla="*/ 364541 w 501297"/>
                    <a:gd name="connsiteY23" fmla="*/ 356462 h 606722"/>
                    <a:gd name="connsiteX24" fmla="*/ 364541 w 501297"/>
                    <a:gd name="connsiteY24" fmla="*/ 576328 h 606722"/>
                    <a:gd name="connsiteX25" fmla="*/ 334192 w 501297"/>
                    <a:gd name="connsiteY25" fmla="*/ 606722 h 606722"/>
                    <a:gd name="connsiteX26" fmla="*/ 30438 w 501297"/>
                    <a:gd name="connsiteY26" fmla="*/ 606722 h 606722"/>
                    <a:gd name="connsiteX27" fmla="*/ 0 w 501297"/>
                    <a:gd name="connsiteY27" fmla="*/ 576328 h 606722"/>
                    <a:gd name="connsiteX28" fmla="*/ 0 w 501297"/>
                    <a:gd name="connsiteY28" fmla="*/ 30305 h 606722"/>
                    <a:gd name="connsiteX29" fmla="*/ 30438 w 501297"/>
                    <a:gd name="connsiteY2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297" h="606722">
                      <a:moveTo>
                        <a:pt x="182271" y="515718"/>
                      </a:moveTo>
                      <a:cubicBezTo>
                        <a:pt x="165539" y="515718"/>
                        <a:pt x="151922" y="529316"/>
                        <a:pt x="151922" y="546023"/>
                      </a:cubicBezTo>
                      <a:cubicBezTo>
                        <a:pt x="151922" y="562731"/>
                        <a:pt x="165539" y="576328"/>
                        <a:pt x="182271" y="576328"/>
                      </a:cubicBezTo>
                      <a:cubicBezTo>
                        <a:pt x="190459" y="576328"/>
                        <a:pt x="198024" y="573218"/>
                        <a:pt x="203809" y="567441"/>
                      </a:cubicBezTo>
                      <a:cubicBezTo>
                        <a:pt x="209505" y="561754"/>
                        <a:pt x="212708" y="554111"/>
                        <a:pt x="212708" y="546023"/>
                      </a:cubicBezTo>
                      <a:cubicBezTo>
                        <a:pt x="212708" y="529316"/>
                        <a:pt x="199092" y="515718"/>
                        <a:pt x="182271" y="515718"/>
                      </a:cubicBezTo>
                      <a:close/>
                      <a:moveTo>
                        <a:pt x="432133" y="219106"/>
                      </a:moveTo>
                      <a:lnTo>
                        <a:pt x="501297" y="288234"/>
                      </a:lnTo>
                      <a:lnTo>
                        <a:pt x="432133" y="357273"/>
                      </a:lnTo>
                      <a:lnTo>
                        <a:pt x="432133" y="310981"/>
                      </a:lnTo>
                      <a:lnTo>
                        <a:pt x="182271" y="310981"/>
                      </a:lnTo>
                      <a:lnTo>
                        <a:pt x="182271" y="265488"/>
                      </a:lnTo>
                      <a:lnTo>
                        <a:pt x="432133" y="265488"/>
                      </a:lnTo>
                      <a:close/>
                      <a:moveTo>
                        <a:pt x="30438" y="0"/>
                      </a:moveTo>
                      <a:lnTo>
                        <a:pt x="334192" y="0"/>
                      </a:lnTo>
                      <a:cubicBezTo>
                        <a:pt x="351013" y="0"/>
                        <a:pt x="364541" y="13598"/>
                        <a:pt x="364541" y="30305"/>
                      </a:cubicBezTo>
                      <a:lnTo>
                        <a:pt x="364541" y="219956"/>
                      </a:lnTo>
                      <a:lnTo>
                        <a:pt x="318974" y="219956"/>
                      </a:lnTo>
                      <a:lnTo>
                        <a:pt x="318974" y="91004"/>
                      </a:lnTo>
                      <a:lnTo>
                        <a:pt x="45568" y="91004"/>
                      </a:lnTo>
                      <a:lnTo>
                        <a:pt x="45568" y="485325"/>
                      </a:lnTo>
                      <a:lnTo>
                        <a:pt x="318974" y="485325"/>
                      </a:lnTo>
                      <a:lnTo>
                        <a:pt x="318974" y="356462"/>
                      </a:lnTo>
                      <a:lnTo>
                        <a:pt x="364541" y="356462"/>
                      </a:lnTo>
                      <a:lnTo>
                        <a:pt x="364541" y="576328"/>
                      </a:lnTo>
                      <a:cubicBezTo>
                        <a:pt x="364541" y="593125"/>
                        <a:pt x="351013" y="606722"/>
                        <a:pt x="334192" y="606722"/>
                      </a:cubicBezTo>
                      <a:lnTo>
                        <a:pt x="30438" y="606722"/>
                      </a:lnTo>
                      <a:cubicBezTo>
                        <a:pt x="13617" y="606722"/>
                        <a:pt x="0" y="593125"/>
                        <a:pt x="0" y="576328"/>
                      </a:cubicBezTo>
                      <a:lnTo>
                        <a:pt x="0" y="30305"/>
                      </a:lnTo>
                      <a:cubicBezTo>
                        <a:pt x="0" y="13598"/>
                        <a:pt x="13617" y="0"/>
                        <a:pt x="30438"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32" name="iṣļïḑé"/>
                <p:cNvGrpSpPr/>
                <p:nvPr/>
              </p:nvGrpSpPr>
              <p:grpSpPr>
                <a:xfrm>
                  <a:off x="5775284" y="4384876"/>
                  <a:ext cx="4201886" cy="798794"/>
                  <a:chOff x="896507" y="1235673"/>
                  <a:chExt cx="2875393" cy="798794"/>
                </a:xfrm>
              </p:grpSpPr>
              <p:sp>
                <p:nvSpPr>
                  <p:cNvPr id="33" name="i$ļídê"/>
                  <p:cNvSpPr/>
                  <p:nvPr/>
                </p:nvSpPr>
                <p:spPr bwMode="auto">
                  <a:xfrm>
                    <a:off x="896507" y="1635070"/>
                    <a:ext cx="2679832" cy="39939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spcBef>
                        <a:spcPct val="0"/>
                      </a:spcBef>
                    </a:pPr>
                    <a:r>
                      <a:rPr kumimoji="1" lang="zh-CN" altLang="en-US" sz="1100" dirty="0">
                        <a:latin typeface="宋体" panose="02010600030101010101" pitchFamily="2" charset="-122"/>
                        <a:ea typeface="宋体" panose="02010600030101010101" pitchFamily="2" charset="-122"/>
                        <a:sym typeface="宋体" panose="02010600030101010101" pitchFamily="2" charset="-122"/>
                      </a:rPr>
                      <a:t>针对通知书指出的缺陷进行修改</a:t>
                    </a:r>
                    <a:endParaRPr lang="en-US" altLang="zh-CN" sz="1100" dirty="0">
                      <a:latin typeface="宋体" panose="02010600030101010101" pitchFamily="2" charset="-122"/>
                      <a:ea typeface="宋体" panose="02010600030101010101" pitchFamily="2" charset="-122"/>
                      <a:sym typeface="宋体" panose="02010600030101010101" pitchFamily="2" charset="-122"/>
                    </a:endParaRPr>
                  </a:p>
                </p:txBody>
              </p:sp>
              <p:sp>
                <p:nvSpPr>
                  <p:cNvPr id="34" name="iSḻïḍê"/>
                  <p:cNvSpPr txBox="1"/>
                  <p:nvPr/>
                </p:nvSpPr>
                <p:spPr bwMode="auto">
                  <a:xfrm>
                    <a:off x="896508" y="1235673"/>
                    <a:ext cx="2875392" cy="39939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nchorCtr="0">
                    <a:normAutofit fontScale="92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zh-CN" altLang="en-US" sz="1600" b="1" dirty="0">
                        <a:latin typeface="宋体" panose="02010600030101010101" pitchFamily="2" charset="-122"/>
                        <a:ea typeface="宋体" panose="02010600030101010101" pitchFamily="2" charset="-122"/>
                        <a:sym typeface="宋体" panose="02010600030101010101" pitchFamily="2" charset="-122"/>
                      </a:rPr>
                      <a:t>针对缺陷的修改</a:t>
                    </a:r>
                    <a:endParaRPr lang="en-US" altLang="zh-CN" sz="1600" b="1" dirty="0">
                      <a:latin typeface="宋体" panose="02010600030101010101" pitchFamily="2" charset="-122"/>
                      <a:ea typeface="宋体" panose="02010600030101010101" pitchFamily="2" charset="-122"/>
                      <a:sym typeface="宋体" panose="02010600030101010101" pitchFamily="2" charset="-122"/>
                    </a:endParaRPr>
                  </a:p>
                </p:txBody>
              </p:sp>
            </p:grpSp>
          </p:grpSp>
          <p:cxnSp>
            <p:nvCxnSpPr>
              <p:cNvPr id="29" name="直接连接符 28"/>
              <p:cNvCxnSpPr/>
              <p:nvPr/>
            </p:nvCxnSpPr>
            <p:spPr>
              <a:xfrm>
                <a:off x="3701441" y="3119555"/>
                <a:ext cx="0" cy="599096"/>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26" name="ïŝ1îḍe"/>
            <p:cNvSpPr/>
            <p:nvPr/>
          </p:nvSpPr>
          <p:spPr>
            <a:xfrm>
              <a:off x="421984" y="858055"/>
              <a:ext cx="6558915" cy="365037"/>
            </a:xfrm>
            <a:prstGeom prst="rect">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ct val="25000"/>
              </a:pPr>
              <a:r>
                <a:rPr lang="zh-CN" altLang="en-US" sz="1600" b="1" dirty="0">
                  <a:solidFill>
                    <a:schemeClr val="tx1"/>
                  </a:solidFill>
                  <a:latin typeface="宋体" panose="02010600030101010101" pitchFamily="2" charset="-122"/>
                  <a:ea typeface="宋体" panose="02010600030101010101" pitchFamily="2" charset="-122"/>
                  <a:sym typeface="宋体" panose="02010600030101010101" pitchFamily="2" charset="-122"/>
                </a:rPr>
                <a:t>专利申请公开</a:t>
              </a:r>
              <a:r>
                <a:rPr lang="en-US" altLang="zh-CN" sz="1600" b="1" dirty="0">
                  <a:solidFill>
                    <a:schemeClr val="tx1"/>
                  </a:solidFill>
                  <a:latin typeface="宋体" panose="02010600030101010101" pitchFamily="2" charset="-122"/>
                  <a:ea typeface="宋体" panose="02010600030101010101" pitchFamily="2" charset="-122"/>
                  <a:sym typeface="宋体" panose="02010600030101010101" pitchFamily="2" charset="-122"/>
                </a:rPr>
                <a:t>/</a:t>
              </a:r>
              <a:r>
                <a:rPr lang="zh-CN" altLang="en-US" sz="1600" b="1" dirty="0">
                  <a:solidFill>
                    <a:schemeClr val="tx1"/>
                  </a:solidFill>
                  <a:latin typeface="宋体" panose="02010600030101010101" pitchFamily="2" charset="-122"/>
                  <a:ea typeface="宋体" panose="02010600030101010101" pitchFamily="2" charset="-122"/>
                  <a:sym typeface="宋体" panose="02010600030101010101" pitchFamily="2" charset="-122"/>
                </a:rPr>
                <a:t>授权文本的差异和原因</a:t>
              </a:r>
              <a:endParaRPr lang="zh-CN" altLang="en-US" sz="1600" b="1"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矩形 3"/>
            <p:cNvSpPr/>
            <p:nvPr/>
          </p:nvSpPr>
          <p:spPr>
            <a:xfrm>
              <a:off x="421984" y="3548474"/>
              <a:ext cx="6558907" cy="782954"/>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dirty="0">
                  <a:solidFill>
                    <a:schemeClr val="tx1"/>
                  </a:solidFill>
                  <a:latin typeface="宋体" panose="02010600030101010101" pitchFamily="2" charset="-122"/>
                  <a:ea typeface="宋体" panose="02010600030101010101" pitchFamily="2" charset="-122"/>
                </a:rPr>
                <a:t>（</a:t>
              </a:r>
              <a:r>
                <a:rPr lang="en-US" altLang="zh-CN" dirty="0">
                  <a:solidFill>
                    <a:schemeClr val="tx1"/>
                  </a:solidFill>
                  <a:latin typeface="宋体" panose="02010600030101010101" pitchFamily="2" charset="-122"/>
                  <a:ea typeface="宋体" panose="02010600030101010101" pitchFamily="2" charset="-122"/>
                </a:rPr>
                <a:t>1</a:t>
              </a:r>
              <a:r>
                <a:rPr lang="zh-CN" altLang="en-US" dirty="0">
                  <a:solidFill>
                    <a:schemeClr val="tx1"/>
                  </a:solidFill>
                  <a:latin typeface="宋体" panose="02010600030101010101" pitchFamily="2" charset="-122"/>
                  <a:ea typeface="宋体" panose="02010600030101010101" pitchFamily="2" charset="-122"/>
                </a:rPr>
                <a:t>）递交的申请文件存在缺陷，或申请文件要求保护的权利要求范围不够全面</a:t>
              </a:r>
              <a:endParaRPr lang="en-US" altLang="zh-CN" dirty="0">
                <a:solidFill>
                  <a:schemeClr val="tx1"/>
                </a:solidFill>
                <a:latin typeface="宋体" panose="02010600030101010101" pitchFamily="2" charset="-122"/>
                <a:ea typeface="宋体" panose="02010600030101010101" pitchFamily="2" charset="-122"/>
              </a:endParaRPr>
            </a:p>
            <a:p>
              <a:pPr>
                <a:lnSpc>
                  <a:spcPct val="150000"/>
                </a:lnSpc>
              </a:pPr>
              <a:r>
                <a:rPr lang="zh-CN" altLang="en-US" dirty="0">
                  <a:solidFill>
                    <a:schemeClr val="tx1"/>
                  </a:solidFill>
                  <a:latin typeface="宋体" panose="02010600030101010101" pitchFamily="2" charset="-122"/>
                  <a:ea typeface="宋体" panose="02010600030101010101" pitchFamily="2" charset="-122"/>
                </a:rPr>
                <a:t>（</a:t>
              </a:r>
              <a:r>
                <a:rPr lang="en-US" altLang="zh-CN" dirty="0">
                  <a:solidFill>
                    <a:schemeClr val="tx1"/>
                  </a:solidFill>
                  <a:latin typeface="宋体" panose="02010600030101010101" pitchFamily="2" charset="-122"/>
                  <a:ea typeface="宋体" panose="02010600030101010101" pitchFamily="2" charset="-122"/>
                </a:rPr>
                <a:t>2</a:t>
              </a:r>
              <a:r>
                <a:rPr lang="zh-CN" altLang="en-US" dirty="0">
                  <a:solidFill>
                    <a:schemeClr val="tx1"/>
                  </a:solidFill>
                  <a:latin typeface="宋体" panose="02010600030101010101" pitchFamily="2" charset="-122"/>
                  <a:ea typeface="宋体" panose="02010600030101010101" pitchFamily="2" charset="-122"/>
                </a:rPr>
                <a:t>）针对审查通知书指出的缺陷进行修改，满足专利授权条件，获得专利授权</a:t>
              </a:r>
              <a:endParaRPr lang="zh-CN" altLang="en-US" dirty="0">
                <a:solidFill>
                  <a:schemeClr val="tx1"/>
                </a:solidFill>
                <a:latin typeface="宋体" panose="02010600030101010101" pitchFamily="2" charset="-122"/>
                <a:ea typeface="宋体" panose="02010600030101010101" pitchFamily="2" charset="-122"/>
              </a:endParaRPr>
            </a:p>
          </p:txBody>
        </p:sp>
        <p:sp>
          <p:nvSpPr>
            <p:cNvPr id="7" name="矩形 6"/>
            <p:cNvSpPr/>
            <p:nvPr/>
          </p:nvSpPr>
          <p:spPr>
            <a:xfrm>
              <a:off x="7860276" y="1666586"/>
              <a:ext cx="1117322" cy="225458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b="1" dirty="0">
                  <a:solidFill>
                    <a:schemeClr val="tx1"/>
                  </a:solidFill>
                  <a:latin typeface="宋体" panose="02010600030101010101" pitchFamily="2" charset="-122"/>
                  <a:ea typeface="宋体" panose="02010600030101010101" pitchFamily="2" charset="-122"/>
                </a:rPr>
                <a:t>发明专利的</a:t>
              </a:r>
              <a:r>
                <a:rPr lang="zh-CN" altLang="en-US" b="1" dirty="0">
                  <a:solidFill>
                    <a:schemeClr val="accent6"/>
                  </a:solidFill>
                  <a:latin typeface="宋体" panose="02010600030101010101" pitchFamily="2" charset="-122"/>
                  <a:ea typeface="宋体" panose="02010600030101010101" pitchFamily="2" charset="-122"/>
                </a:rPr>
                <a:t>公开文本与授权文本的权利要求保护范围不同</a:t>
              </a:r>
              <a:endParaRPr lang="zh-CN" altLang="en-US" b="1" dirty="0">
                <a:solidFill>
                  <a:schemeClr val="accent6"/>
                </a:solidFill>
                <a:latin typeface="宋体" panose="02010600030101010101" pitchFamily="2" charset="-122"/>
                <a:ea typeface="宋体" panose="02010600030101010101" pitchFamily="2" charset="-122"/>
              </a:endParaRPr>
            </a:p>
          </p:txBody>
        </p:sp>
        <p:sp>
          <p:nvSpPr>
            <p:cNvPr id="8" name="箭头: 右 7"/>
            <p:cNvSpPr/>
            <p:nvPr/>
          </p:nvSpPr>
          <p:spPr>
            <a:xfrm>
              <a:off x="7210088" y="2566558"/>
              <a:ext cx="457204" cy="207169"/>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570940" y="266599"/>
            <a:ext cx="5570756" cy="400110"/>
          </a:xfrm>
          <a:prstGeom prst="rect">
            <a:avLst/>
          </a:prstGeom>
        </p:spPr>
        <p:txBody>
          <a:bodyPr wrap="none">
            <a:spAutoFit/>
          </a:bodyPr>
          <a:lstStyle/>
          <a:p>
            <a:pPr defTabSz="685800">
              <a:defRPr/>
            </a:pPr>
            <a:r>
              <a:rPr lang="zh-CN" altLang="en-US" sz="2000" b="1" dirty="0">
                <a:solidFill>
                  <a:prstClr val="black">
                    <a:lumMod val="75000"/>
                    <a:lumOff val="25000"/>
                  </a:prstClr>
                </a:solidFill>
                <a:latin typeface="微软雅黑" panose="020B0503020204020204" pitchFamily="34" charset="-122"/>
                <a:ea typeface="微软雅黑" panose="020B0503020204020204" pitchFamily="34" charset="-122"/>
              </a:rPr>
              <a:t>智慧芽专注创新研发，十一年稳步发展持续投入</a:t>
            </a:r>
            <a:endParaRPr lang="zh-CN" altLang="en-US" sz="20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email"/>
          <a:stretch>
            <a:fillRect/>
          </a:stretch>
        </p:blipFill>
        <p:spPr>
          <a:xfrm>
            <a:off x="563131" y="1394627"/>
            <a:ext cx="8182189" cy="3590353"/>
          </a:xfrm>
          <a:prstGeom prst="rect">
            <a:avLst/>
          </a:prstGeom>
        </p:spPr>
      </p:pic>
      <p:pic>
        <p:nvPicPr>
          <p:cNvPr id="4" name="图片 3"/>
          <p:cNvPicPr>
            <a:picLocks noChangeAspect="1"/>
          </p:cNvPicPr>
          <p:nvPr/>
        </p:nvPicPr>
        <p:blipFill>
          <a:blip r:embed="rId2" cstate="email"/>
          <a:stretch>
            <a:fillRect/>
          </a:stretch>
        </p:blipFill>
        <p:spPr>
          <a:xfrm>
            <a:off x="6174007" y="2451293"/>
            <a:ext cx="143937" cy="204807"/>
          </a:xfrm>
          <a:prstGeom prst="rect">
            <a:avLst/>
          </a:prstGeom>
        </p:spPr>
      </p:pic>
      <p:sp>
        <p:nvSpPr>
          <p:cNvPr id="5" name="矩形 4"/>
          <p:cNvSpPr/>
          <p:nvPr/>
        </p:nvSpPr>
        <p:spPr>
          <a:xfrm>
            <a:off x="7058158" y="3175423"/>
            <a:ext cx="1430762" cy="277769"/>
          </a:xfrm>
          <a:prstGeom prst="rect">
            <a:avLst/>
          </a:prstGeom>
          <a:solidFill>
            <a:srgbClr val="04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0">
              <a:defRPr/>
            </a:pPr>
            <a:r>
              <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rPr>
              <a:t>中国分部 </a:t>
            </a:r>
            <a:r>
              <a:rPr kumimoji="1" lang="en-US" altLang="zh-CN" sz="1000" kern="0" dirty="0">
                <a:solidFill>
                  <a:prstClr val="white"/>
                </a:solidFill>
                <a:latin typeface="微软雅黑" panose="020B0503020204020204" pitchFamily="34" charset="-122"/>
                <a:ea typeface="微软雅黑" panose="020B0503020204020204" pitchFamily="34" charset="-122"/>
                <a:sym typeface="Arial" panose="020B0604020202020204"/>
              </a:rPr>
              <a:t>–</a:t>
            </a:r>
            <a:r>
              <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rPr>
              <a:t> 上海</a:t>
            </a:r>
            <a:endPar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endParaRPr>
          </a:p>
        </p:txBody>
      </p:sp>
      <p:sp>
        <p:nvSpPr>
          <p:cNvPr id="6" name="矩形 5"/>
          <p:cNvSpPr/>
          <p:nvPr/>
        </p:nvSpPr>
        <p:spPr>
          <a:xfrm>
            <a:off x="7259412" y="2582562"/>
            <a:ext cx="1559120" cy="257656"/>
          </a:xfrm>
          <a:prstGeom prst="rect">
            <a:avLst/>
          </a:prstGeom>
          <a:solidFill>
            <a:srgbClr val="04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0">
              <a:defRPr/>
            </a:pPr>
            <a:r>
              <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rPr>
              <a:t>中国分部 </a:t>
            </a:r>
            <a:r>
              <a:rPr kumimoji="1" lang="en-US" altLang="zh-CN" sz="1000" kern="0" dirty="0">
                <a:solidFill>
                  <a:prstClr val="white"/>
                </a:solidFill>
                <a:latin typeface="微软雅黑" panose="020B0503020204020204" pitchFamily="34" charset="-122"/>
                <a:ea typeface="微软雅黑" panose="020B0503020204020204" pitchFamily="34" charset="-122"/>
                <a:sym typeface="Arial" panose="020B0604020202020204"/>
              </a:rPr>
              <a:t>-</a:t>
            </a:r>
            <a:r>
              <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rPr>
              <a:t>  北京</a:t>
            </a:r>
            <a:endPar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endParaRPr>
          </a:p>
        </p:txBody>
      </p:sp>
      <p:sp>
        <p:nvSpPr>
          <p:cNvPr id="7" name="矩形 6"/>
          <p:cNvSpPr/>
          <p:nvPr/>
        </p:nvSpPr>
        <p:spPr>
          <a:xfrm>
            <a:off x="5794429" y="3862674"/>
            <a:ext cx="1867434" cy="255340"/>
          </a:xfrm>
          <a:prstGeom prst="rect">
            <a:avLst/>
          </a:prstGeom>
          <a:solidFill>
            <a:srgbClr val="04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0">
              <a:defRPr/>
            </a:pPr>
            <a:r>
              <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rPr>
              <a:t>新加坡分部</a:t>
            </a:r>
            <a:endPar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endParaRPr>
          </a:p>
        </p:txBody>
      </p:sp>
      <p:sp>
        <p:nvSpPr>
          <p:cNvPr id="8" name="矩形 7"/>
          <p:cNvSpPr/>
          <p:nvPr/>
        </p:nvSpPr>
        <p:spPr>
          <a:xfrm>
            <a:off x="3331293" y="2540880"/>
            <a:ext cx="1405609" cy="264629"/>
          </a:xfrm>
          <a:prstGeom prst="rect">
            <a:avLst/>
          </a:prstGeom>
          <a:solidFill>
            <a:srgbClr val="04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0">
              <a:defRPr/>
            </a:pPr>
            <a:r>
              <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rPr>
              <a:t>欧洲总部 </a:t>
            </a:r>
            <a:r>
              <a:rPr kumimoji="1" lang="en-US" altLang="zh-CN" sz="1000" kern="0" dirty="0">
                <a:solidFill>
                  <a:prstClr val="white"/>
                </a:solidFill>
                <a:latin typeface="微软雅黑" panose="020B0503020204020204" pitchFamily="34" charset="-122"/>
                <a:ea typeface="微软雅黑" panose="020B0503020204020204" pitchFamily="34" charset="-122"/>
                <a:sym typeface="Arial" panose="020B0604020202020204"/>
              </a:rPr>
              <a:t>-</a:t>
            </a:r>
            <a:r>
              <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rPr>
              <a:t> 英国伦敦</a:t>
            </a:r>
            <a:endPar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endParaRPr>
          </a:p>
        </p:txBody>
      </p:sp>
      <p:sp>
        <p:nvSpPr>
          <p:cNvPr id="9" name="矩形 8"/>
          <p:cNvSpPr/>
          <p:nvPr/>
        </p:nvSpPr>
        <p:spPr>
          <a:xfrm>
            <a:off x="937413" y="3021459"/>
            <a:ext cx="1472106" cy="244072"/>
          </a:xfrm>
          <a:prstGeom prst="rect">
            <a:avLst/>
          </a:prstGeom>
          <a:solidFill>
            <a:srgbClr val="04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0">
              <a:defRPr/>
            </a:pPr>
            <a:r>
              <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rPr>
              <a:t>北美总部 </a:t>
            </a:r>
            <a:r>
              <a:rPr kumimoji="1" lang="en-US" altLang="zh-CN" sz="1000" kern="0" dirty="0">
                <a:solidFill>
                  <a:prstClr val="white"/>
                </a:solidFill>
                <a:latin typeface="微软雅黑" panose="020B0503020204020204" pitchFamily="34" charset="-122"/>
                <a:ea typeface="微软雅黑" panose="020B0503020204020204" pitchFamily="34" charset="-122"/>
                <a:sym typeface="Arial" panose="020B0604020202020204"/>
              </a:rPr>
              <a:t>-</a:t>
            </a:r>
            <a:r>
              <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rPr>
              <a:t> 美国洛杉矶</a:t>
            </a:r>
            <a:endPar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endParaRPr>
          </a:p>
        </p:txBody>
      </p:sp>
      <p:sp>
        <p:nvSpPr>
          <p:cNvPr id="10" name="矩形 9"/>
          <p:cNvSpPr/>
          <p:nvPr/>
        </p:nvSpPr>
        <p:spPr>
          <a:xfrm>
            <a:off x="5373152" y="3396856"/>
            <a:ext cx="1358080" cy="247626"/>
          </a:xfrm>
          <a:prstGeom prst="rect">
            <a:avLst/>
          </a:prstGeom>
          <a:solidFill>
            <a:srgbClr val="04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0">
              <a:defRPr/>
            </a:pPr>
            <a:r>
              <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rPr>
              <a:t>中国分部 </a:t>
            </a:r>
            <a:r>
              <a:rPr kumimoji="1" lang="en-US" altLang="zh-CN" sz="1000" kern="0" dirty="0">
                <a:solidFill>
                  <a:prstClr val="white"/>
                </a:solidFill>
                <a:latin typeface="微软雅黑" panose="020B0503020204020204" pitchFamily="34" charset="-122"/>
                <a:ea typeface="微软雅黑" panose="020B0503020204020204" pitchFamily="34" charset="-122"/>
                <a:sym typeface="Arial" panose="020B0604020202020204"/>
              </a:rPr>
              <a:t>-</a:t>
            </a:r>
            <a:r>
              <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rPr>
              <a:t> 深圳</a:t>
            </a:r>
            <a:endPar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endParaRPr>
          </a:p>
        </p:txBody>
      </p:sp>
      <p:sp>
        <p:nvSpPr>
          <p:cNvPr id="11" name="Rectangle: Rounded Corners 28"/>
          <p:cNvSpPr/>
          <p:nvPr/>
        </p:nvSpPr>
        <p:spPr>
          <a:xfrm>
            <a:off x="7056517" y="3425122"/>
            <a:ext cx="1432403" cy="270000"/>
          </a:xfrm>
          <a:prstGeom prst="roundRect">
            <a:avLst>
              <a:gd name="adj" fmla="val 0"/>
            </a:avLst>
          </a:prstGeom>
          <a:solidFill>
            <a:schemeClr val="bg1">
              <a:lumMod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108000" tIns="108000" rIns="108000" bIns="108000" rtlCol="0" anchor="ctr"/>
          <a:lstStyle/>
          <a:p>
            <a:pPr algn="ctr" defTabSz="685800" hangingPunct="0">
              <a:defRPr/>
            </a:pPr>
            <a:r>
              <a:rPr lang="zh-CN" altLang="en-US" sz="1000" kern="0" dirty="0">
                <a:solidFill>
                  <a:prstClr val="white"/>
                </a:solidFill>
                <a:latin typeface="微软雅黑" panose="020B0503020204020204" pitchFamily="34" charset="-122"/>
                <a:ea typeface="微软雅黑" panose="020B0503020204020204" pitchFamily="34" charset="-122"/>
                <a:cs typeface="微软雅黑 Light" panose="020B0502040204020203" pitchFamily="34" charset="-122"/>
                <a:sym typeface="Arial" panose="020B0604020202020204"/>
              </a:rPr>
              <a:t>大数据分析研发团队</a:t>
            </a:r>
            <a:endParaRPr lang="zh-CN" altLang="en-US" sz="1000" kern="0" dirty="0">
              <a:solidFill>
                <a:prstClr val="white"/>
              </a:solidFill>
              <a:latin typeface="微软雅黑" panose="020B0503020204020204" pitchFamily="34" charset="-122"/>
              <a:ea typeface="微软雅黑" panose="020B0503020204020204" pitchFamily="34" charset="-122"/>
              <a:cs typeface="微软雅黑 Light" panose="020B0502040204020203" pitchFamily="34" charset="-122"/>
              <a:sym typeface="Arial" panose="020B0604020202020204"/>
            </a:endParaRPr>
          </a:p>
        </p:txBody>
      </p:sp>
      <p:sp>
        <p:nvSpPr>
          <p:cNvPr id="12" name="Rectangle: Rounded Corners 31"/>
          <p:cNvSpPr/>
          <p:nvPr/>
        </p:nvSpPr>
        <p:spPr>
          <a:xfrm>
            <a:off x="7263435" y="2824492"/>
            <a:ext cx="1555097" cy="270000"/>
          </a:xfrm>
          <a:prstGeom prst="roundRect">
            <a:avLst>
              <a:gd name="adj" fmla="val 0"/>
            </a:avLst>
          </a:prstGeom>
          <a:solidFill>
            <a:schemeClr val="bg1">
              <a:lumMod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108000" tIns="108000" rIns="108000" bIns="108000" rtlCol="0" anchor="ctr"/>
          <a:lstStyle/>
          <a:p>
            <a:pPr algn="ctr" defTabSz="685800" hangingPunct="0">
              <a:defRPr/>
            </a:pPr>
            <a:r>
              <a:rPr lang="zh-CN" altLang="en-US" sz="1000" kern="0" dirty="0">
                <a:solidFill>
                  <a:prstClr val="white"/>
                </a:solidFill>
                <a:latin typeface="微软雅黑" panose="020B0503020204020204" pitchFamily="34" charset="-122"/>
                <a:ea typeface="微软雅黑" panose="020B0503020204020204" pitchFamily="34" charset="-122"/>
                <a:cs typeface="微软雅黑 Light" panose="020B0502040204020203" pitchFamily="34" charset="-122"/>
                <a:sym typeface="Arial" panose="020B0604020202020204"/>
              </a:rPr>
              <a:t>清华大学人工智能合作</a:t>
            </a:r>
            <a:endParaRPr lang="zh-CN" altLang="en-US" sz="1000" kern="0" dirty="0">
              <a:solidFill>
                <a:prstClr val="white"/>
              </a:solidFill>
              <a:latin typeface="微软雅黑" panose="020B0503020204020204" pitchFamily="34" charset="-122"/>
              <a:ea typeface="微软雅黑" panose="020B0503020204020204" pitchFamily="34" charset="-122"/>
              <a:cs typeface="微软雅黑 Light" panose="020B0502040204020203" pitchFamily="34" charset="-122"/>
              <a:sym typeface="Arial" panose="020B0604020202020204"/>
            </a:endParaRPr>
          </a:p>
        </p:txBody>
      </p:sp>
      <p:sp>
        <p:nvSpPr>
          <p:cNvPr id="13" name="Rectangle: Rounded Corners 33"/>
          <p:cNvSpPr/>
          <p:nvPr/>
        </p:nvSpPr>
        <p:spPr>
          <a:xfrm>
            <a:off x="5794431" y="4085014"/>
            <a:ext cx="1867433" cy="270000"/>
          </a:xfrm>
          <a:prstGeom prst="roundRect">
            <a:avLst>
              <a:gd name="adj" fmla="val 0"/>
            </a:avLst>
          </a:prstGeom>
          <a:solidFill>
            <a:schemeClr val="bg1">
              <a:lumMod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108000" tIns="108000" rIns="108000" bIns="108000" rtlCol="0" anchor="ctr"/>
          <a:lstStyle/>
          <a:p>
            <a:pPr algn="ctr" defTabSz="685800" hangingPunct="0">
              <a:defRPr/>
            </a:pPr>
            <a:r>
              <a:rPr lang="zh-CN" altLang="en-US" sz="1000" kern="0" dirty="0">
                <a:solidFill>
                  <a:prstClr val="white"/>
                </a:solidFill>
                <a:latin typeface="微软雅黑" panose="020B0503020204020204" pitchFamily="34" charset="-122"/>
                <a:ea typeface="微软雅黑" panose="020B0503020204020204" pitchFamily="34" charset="-122"/>
                <a:cs typeface="微软雅黑 Light" panose="020B0502040204020203" pitchFamily="34" charset="-122"/>
                <a:sym typeface="Arial" panose="020B0604020202020204"/>
              </a:rPr>
              <a:t>人工智能数据挖掘研发团队</a:t>
            </a:r>
            <a:endParaRPr lang="zh-CN" altLang="en-US" sz="1000" kern="0" dirty="0">
              <a:solidFill>
                <a:prstClr val="white"/>
              </a:solidFill>
              <a:latin typeface="微软雅黑" panose="020B0503020204020204" pitchFamily="34" charset="-122"/>
              <a:ea typeface="微软雅黑" panose="020B0503020204020204" pitchFamily="34" charset="-122"/>
              <a:cs typeface="微软雅黑 Light" panose="020B0502040204020203" pitchFamily="34" charset="-122"/>
              <a:sym typeface="Arial" panose="020B0604020202020204"/>
            </a:endParaRPr>
          </a:p>
        </p:txBody>
      </p:sp>
      <p:sp>
        <p:nvSpPr>
          <p:cNvPr id="14" name="Rectangle: Rounded Corners 33"/>
          <p:cNvSpPr/>
          <p:nvPr/>
        </p:nvSpPr>
        <p:spPr>
          <a:xfrm>
            <a:off x="937413" y="3265531"/>
            <a:ext cx="1472106" cy="270000"/>
          </a:xfrm>
          <a:prstGeom prst="roundRect">
            <a:avLst>
              <a:gd name="adj" fmla="val 0"/>
            </a:avLst>
          </a:prstGeom>
          <a:solidFill>
            <a:schemeClr val="bg1">
              <a:lumMod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108000" tIns="108000" rIns="108000" bIns="108000" rtlCol="0" anchor="ctr"/>
          <a:lstStyle/>
          <a:p>
            <a:pPr algn="ctr" defTabSz="685800" hangingPunct="0">
              <a:defRPr/>
            </a:pPr>
            <a:r>
              <a:rPr lang="zh-CN" altLang="en-US" sz="1000" kern="0" dirty="0">
                <a:solidFill>
                  <a:prstClr val="white"/>
                </a:solidFill>
                <a:latin typeface="微软雅黑" panose="020B0503020204020204" pitchFamily="34" charset="-122"/>
                <a:ea typeface="微软雅黑" panose="020B0503020204020204" pitchFamily="34" charset="-122"/>
                <a:cs typeface="微软雅黑 Light" panose="020B0502040204020203" pitchFamily="34" charset="-122"/>
                <a:sym typeface="Arial" panose="020B0604020202020204"/>
              </a:rPr>
              <a:t>人工智能研发团队</a:t>
            </a:r>
            <a:endParaRPr lang="zh-CN" altLang="en-US" sz="1000" kern="0" dirty="0">
              <a:solidFill>
                <a:prstClr val="white"/>
              </a:solidFill>
              <a:latin typeface="微软雅黑" panose="020B0503020204020204" pitchFamily="34" charset="-122"/>
              <a:ea typeface="微软雅黑" panose="020B0503020204020204" pitchFamily="34" charset="-122"/>
              <a:cs typeface="微软雅黑 Light" panose="020B0502040204020203" pitchFamily="34" charset="-122"/>
              <a:sym typeface="Arial" panose="020B0604020202020204"/>
            </a:endParaRPr>
          </a:p>
        </p:txBody>
      </p:sp>
      <p:sp>
        <p:nvSpPr>
          <p:cNvPr id="15" name="Rectangle: Rounded Corners 33"/>
          <p:cNvSpPr/>
          <p:nvPr/>
        </p:nvSpPr>
        <p:spPr>
          <a:xfrm>
            <a:off x="3331293" y="2784951"/>
            <a:ext cx="1405609" cy="270000"/>
          </a:xfrm>
          <a:prstGeom prst="roundRect">
            <a:avLst>
              <a:gd name="adj" fmla="val 0"/>
            </a:avLst>
          </a:prstGeom>
          <a:solidFill>
            <a:schemeClr val="bg1">
              <a:lumMod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108000" tIns="108000" rIns="108000" bIns="108000" rtlCol="0" anchor="ctr"/>
          <a:lstStyle/>
          <a:p>
            <a:pPr algn="ctr" defTabSz="685800" hangingPunct="0">
              <a:defRPr/>
            </a:pPr>
            <a:r>
              <a:rPr lang="zh-CN" altLang="en-US" sz="1000" kern="0" dirty="0">
                <a:solidFill>
                  <a:prstClr val="white"/>
                </a:solidFill>
                <a:latin typeface="微软雅黑" panose="020B0503020204020204" pitchFamily="34" charset="-122"/>
                <a:ea typeface="微软雅黑" panose="020B0503020204020204" pitchFamily="34" charset="-122"/>
                <a:cs typeface="微软雅黑 Light" panose="020B0502040204020203" pitchFamily="34" charset="-122"/>
                <a:sym typeface="Arial" panose="020B0604020202020204"/>
              </a:rPr>
              <a:t>人工智能研发团队</a:t>
            </a:r>
            <a:endParaRPr lang="zh-CN" altLang="en-US" sz="1000" kern="0" dirty="0">
              <a:solidFill>
                <a:prstClr val="white"/>
              </a:solidFill>
              <a:latin typeface="微软雅黑" panose="020B0503020204020204" pitchFamily="34" charset="-122"/>
              <a:ea typeface="微软雅黑" panose="020B0503020204020204" pitchFamily="34" charset="-122"/>
              <a:cs typeface="微软雅黑 Light" panose="020B0502040204020203" pitchFamily="34" charset="-122"/>
              <a:sym typeface="Arial" panose="020B0604020202020204"/>
            </a:endParaRPr>
          </a:p>
        </p:txBody>
      </p:sp>
      <p:sp>
        <p:nvSpPr>
          <p:cNvPr id="16" name="矩形 15"/>
          <p:cNvSpPr/>
          <p:nvPr/>
        </p:nvSpPr>
        <p:spPr>
          <a:xfrm>
            <a:off x="318366" y="4309214"/>
            <a:ext cx="505146" cy="219245"/>
          </a:xfrm>
          <a:prstGeom prst="rect">
            <a:avLst/>
          </a:prstGeom>
          <a:solidFill>
            <a:srgbClr val="04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0">
              <a:defRPr/>
            </a:pPr>
            <a:endParaRPr kumimoji="1" lang="zh-CN" altLang="en-US" sz="800" b="1" kern="0" dirty="0">
              <a:solidFill>
                <a:prstClr val="white"/>
              </a:solidFill>
              <a:latin typeface="微软雅黑" panose="020B0503020204020204" pitchFamily="34" charset="-122"/>
              <a:ea typeface="微软雅黑" panose="020B0503020204020204" pitchFamily="34" charset="-122"/>
              <a:sym typeface="Arial" panose="020B0604020202020204"/>
            </a:endParaRPr>
          </a:p>
        </p:txBody>
      </p:sp>
      <p:sp>
        <p:nvSpPr>
          <p:cNvPr id="17" name="文本框 16"/>
          <p:cNvSpPr txBox="1"/>
          <p:nvPr/>
        </p:nvSpPr>
        <p:spPr>
          <a:xfrm>
            <a:off x="826457" y="4108108"/>
            <a:ext cx="647871" cy="230832"/>
          </a:xfrm>
          <a:prstGeom prst="rect">
            <a:avLst/>
          </a:prstGeom>
          <a:noFill/>
        </p:spPr>
        <p:txBody>
          <a:bodyPr wrap="square" rtlCol="0">
            <a:spAutoFit/>
          </a:bodyPr>
          <a:lstStyle/>
          <a:p>
            <a:pPr defTabSz="685800">
              <a:defRPr/>
            </a:pPr>
            <a:r>
              <a:rPr kumimoji="1" lang="zh-CN" altLang="en-US" sz="900" dirty="0">
                <a:solidFill>
                  <a:prstClr val="black">
                    <a:lumMod val="75000"/>
                    <a:lumOff val="25000"/>
                  </a:prstClr>
                </a:solidFill>
                <a:latin typeface="微软雅黑" panose="020B0503020204020204" pitchFamily="34" charset="-122"/>
                <a:ea typeface="微软雅黑" panose="020B0503020204020204" pitchFamily="34" charset="-122"/>
              </a:rPr>
              <a:t>全球总部</a:t>
            </a:r>
            <a:endParaRPr kumimoji="1" lang="zh-CN" altLang="en-US" sz="9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矩形 17"/>
          <p:cNvSpPr/>
          <p:nvPr/>
        </p:nvSpPr>
        <p:spPr>
          <a:xfrm>
            <a:off x="325470" y="4535644"/>
            <a:ext cx="495098" cy="2308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0">
              <a:defRPr/>
            </a:pPr>
            <a:endParaRPr kumimoji="1" lang="zh-CN" altLang="en-US" sz="800" b="1" kern="0" dirty="0">
              <a:solidFill>
                <a:prstClr val="white"/>
              </a:solidFill>
              <a:latin typeface="微软雅黑" panose="020B0503020204020204" pitchFamily="34" charset="-122"/>
              <a:ea typeface="微软雅黑" panose="020B0503020204020204" pitchFamily="34" charset="-122"/>
              <a:sym typeface="Arial" panose="020B0604020202020204"/>
            </a:endParaRPr>
          </a:p>
        </p:txBody>
      </p:sp>
      <p:sp>
        <p:nvSpPr>
          <p:cNvPr id="19" name="文本框 18"/>
          <p:cNvSpPr txBox="1"/>
          <p:nvPr/>
        </p:nvSpPr>
        <p:spPr>
          <a:xfrm>
            <a:off x="820568" y="4535645"/>
            <a:ext cx="646331" cy="230832"/>
          </a:xfrm>
          <a:prstGeom prst="rect">
            <a:avLst/>
          </a:prstGeom>
          <a:noFill/>
        </p:spPr>
        <p:txBody>
          <a:bodyPr wrap="none" rtlCol="0">
            <a:spAutoFit/>
          </a:bodyPr>
          <a:lstStyle/>
          <a:p>
            <a:pPr defTabSz="685800">
              <a:defRPr/>
            </a:pPr>
            <a:r>
              <a:rPr kumimoji="1" lang="zh-CN" altLang="en-US" sz="900" dirty="0">
                <a:solidFill>
                  <a:prstClr val="black">
                    <a:lumMod val="75000"/>
                    <a:lumOff val="25000"/>
                  </a:prstClr>
                </a:solidFill>
                <a:latin typeface="微软雅黑" panose="020B0503020204020204" pitchFamily="34" charset="-122"/>
                <a:ea typeface="微软雅黑" panose="020B0503020204020204" pitchFamily="34" charset="-122"/>
              </a:rPr>
              <a:t>研发基地</a:t>
            </a:r>
            <a:endParaRPr kumimoji="1" lang="zh-CN" altLang="en-US" sz="9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0" name="矩形 19"/>
          <p:cNvSpPr/>
          <p:nvPr/>
        </p:nvSpPr>
        <p:spPr>
          <a:xfrm>
            <a:off x="5359370" y="2675732"/>
            <a:ext cx="1405609" cy="264629"/>
          </a:xfrm>
          <a:prstGeom prst="rect">
            <a:avLst/>
          </a:prstGeom>
          <a:solidFill>
            <a:srgbClr val="73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0">
              <a:defRPr/>
            </a:pPr>
            <a:r>
              <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rPr>
              <a:t>全球总部 </a:t>
            </a:r>
            <a:r>
              <a:rPr kumimoji="1" lang="en-US" altLang="zh-CN" sz="1000" kern="0" dirty="0">
                <a:solidFill>
                  <a:prstClr val="white"/>
                </a:solidFill>
                <a:latin typeface="微软雅黑" panose="020B0503020204020204" pitchFamily="34" charset="-122"/>
                <a:ea typeface="微软雅黑" panose="020B0503020204020204" pitchFamily="34" charset="-122"/>
                <a:sym typeface="Arial" panose="020B0604020202020204"/>
              </a:rPr>
              <a:t>–</a:t>
            </a:r>
            <a:r>
              <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rPr>
              <a:t> 苏州</a:t>
            </a:r>
            <a:endPar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endParaRPr>
          </a:p>
        </p:txBody>
      </p:sp>
      <p:sp>
        <p:nvSpPr>
          <p:cNvPr id="21" name="Rectangle: Rounded Corners 33"/>
          <p:cNvSpPr/>
          <p:nvPr/>
        </p:nvSpPr>
        <p:spPr>
          <a:xfrm>
            <a:off x="5359370" y="2919803"/>
            <a:ext cx="1405609" cy="270000"/>
          </a:xfrm>
          <a:prstGeom prst="roundRect">
            <a:avLst>
              <a:gd name="adj" fmla="val 0"/>
            </a:avLst>
          </a:prstGeom>
          <a:solidFill>
            <a:schemeClr val="bg1">
              <a:lumMod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108000" tIns="108000" rIns="108000" bIns="108000" rtlCol="0" anchor="ctr"/>
          <a:lstStyle/>
          <a:p>
            <a:pPr algn="ctr" defTabSz="685800" hangingPunct="0">
              <a:defRPr/>
            </a:pPr>
            <a:r>
              <a:rPr lang="zh-CN" altLang="en-US" sz="1000" kern="0" dirty="0">
                <a:solidFill>
                  <a:prstClr val="white"/>
                </a:solidFill>
                <a:latin typeface="微软雅黑" panose="020B0503020204020204" pitchFamily="34" charset="-122"/>
                <a:ea typeface="微软雅黑" panose="020B0503020204020204" pitchFamily="34" charset="-122"/>
                <a:cs typeface="微软雅黑 Light" panose="020B0502040204020203" pitchFamily="34" charset="-122"/>
                <a:sym typeface="Arial" panose="020B0604020202020204"/>
              </a:rPr>
              <a:t>全球研发中心</a:t>
            </a:r>
            <a:endParaRPr lang="zh-CN" altLang="en-US" sz="1000" kern="0" dirty="0">
              <a:solidFill>
                <a:prstClr val="white"/>
              </a:solidFill>
              <a:latin typeface="微软雅黑" panose="020B0503020204020204" pitchFamily="34" charset="-122"/>
              <a:ea typeface="微软雅黑" panose="020B0503020204020204" pitchFamily="34" charset="-122"/>
              <a:cs typeface="微软雅黑 Light" panose="020B0502040204020203" pitchFamily="34" charset="-122"/>
              <a:sym typeface="Arial" panose="020B0604020202020204"/>
            </a:endParaRPr>
          </a:p>
        </p:txBody>
      </p:sp>
      <p:sp>
        <p:nvSpPr>
          <p:cNvPr id="22" name="矩形 21"/>
          <p:cNvSpPr/>
          <p:nvPr/>
        </p:nvSpPr>
        <p:spPr>
          <a:xfrm>
            <a:off x="324257" y="4098697"/>
            <a:ext cx="496311" cy="213380"/>
          </a:xfrm>
          <a:prstGeom prst="rect">
            <a:avLst/>
          </a:prstGeom>
          <a:solidFill>
            <a:srgbClr val="73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0">
              <a:defRPr/>
            </a:pPr>
            <a:endParaRPr kumimoji="1" lang="zh-CN" altLang="en-US" sz="800" b="1" kern="0" dirty="0">
              <a:solidFill>
                <a:prstClr val="white"/>
              </a:solidFill>
              <a:latin typeface="微软雅黑" panose="020B0503020204020204" pitchFamily="34" charset="-122"/>
              <a:ea typeface="微软雅黑" panose="020B0503020204020204" pitchFamily="34" charset="-122"/>
              <a:sym typeface="Arial" panose="020B0604020202020204"/>
            </a:endParaRPr>
          </a:p>
        </p:txBody>
      </p:sp>
      <p:sp>
        <p:nvSpPr>
          <p:cNvPr id="23" name="文本框 22"/>
          <p:cNvSpPr txBox="1"/>
          <p:nvPr/>
        </p:nvSpPr>
        <p:spPr>
          <a:xfrm>
            <a:off x="833561" y="4321877"/>
            <a:ext cx="415498" cy="230832"/>
          </a:xfrm>
          <a:prstGeom prst="rect">
            <a:avLst/>
          </a:prstGeom>
          <a:noFill/>
        </p:spPr>
        <p:txBody>
          <a:bodyPr wrap="square" rtlCol="0">
            <a:spAutoFit/>
          </a:bodyPr>
          <a:lstStyle/>
          <a:p>
            <a:pPr defTabSz="685800">
              <a:defRPr/>
            </a:pPr>
            <a:r>
              <a:rPr kumimoji="1" lang="zh-CN" altLang="en-US" sz="900" dirty="0">
                <a:solidFill>
                  <a:prstClr val="black">
                    <a:lumMod val="75000"/>
                    <a:lumOff val="25000"/>
                  </a:prstClr>
                </a:solidFill>
                <a:latin typeface="微软雅黑" panose="020B0503020204020204" pitchFamily="34" charset="-122"/>
                <a:ea typeface="微软雅黑" panose="020B0503020204020204" pitchFamily="34" charset="-122"/>
              </a:rPr>
              <a:t>分部</a:t>
            </a:r>
            <a:endParaRPr kumimoji="1" lang="zh-CN" altLang="en-US" sz="900" dirty="0">
              <a:solidFill>
                <a:prstClr val="black">
                  <a:lumMod val="75000"/>
                  <a:lumOff val="25000"/>
                </a:prstClr>
              </a:solidFill>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3" cstate="email"/>
          <a:stretch>
            <a:fillRect/>
          </a:stretch>
        </p:blipFill>
        <p:spPr>
          <a:xfrm>
            <a:off x="4359758" y="2288375"/>
            <a:ext cx="205506" cy="280235"/>
          </a:xfrm>
          <a:prstGeom prst="rect">
            <a:avLst/>
          </a:prstGeom>
        </p:spPr>
      </p:pic>
      <p:pic>
        <p:nvPicPr>
          <p:cNvPr id="25" name="图片 24"/>
          <p:cNvPicPr>
            <a:picLocks noChangeAspect="1"/>
          </p:cNvPicPr>
          <p:nvPr/>
        </p:nvPicPr>
        <p:blipFill>
          <a:blip r:embed="rId4" cstate="email"/>
          <a:stretch>
            <a:fillRect/>
          </a:stretch>
        </p:blipFill>
        <p:spPr>
          <a:xfrm>
            <a:off x="1802439" y="2760710"/>
            <a:ext cx="171260" cy="233536"/>
          </a:xfrm>
          <a:prstGeom prst="rect">
            <a:avLst/>
          </a:prstGeom>
        </p:spPr>
      </p:pic>
      <p:pic>
        <p:nvPicPr>
          <p:cNvPr id="26" name="图片 25"/>
          <p:cNvPicPr>
            <a:picLocks noChangeAspect="1"/>
          </p:cNvPicPr>
          <p:nvPr/>
        </p:nvPicPr>
        <p:blipFill>
          <a:blip r:embed="rId4" cstate="email"/>
          <a:stretch>
            <a:fillRect/>
          </a:stretch>
        </p:blipFill>
        <p:spPr>
          <a:xfrm>
            <a:off x="6395241" y="3174459"/>
            <a:ext cx="171260" cy="233536"/>
          </a:xfrm>
          <a:prstGeom prst="rect">
            <a:avLst/>
          </a:prstGeom>
        </p:spPr>
      </p:pic>
      <p:pic>
        <p:nvPicPr>
          <p:cNvPr id="27" name="图片 26"/>
          <p:cNvPicPr>
            <a:picLocks noChangeAspect="1"/>
          </p:cNvPicPr>
          <p:nvPr/>
        </p:nvPicPr>
        <p:blipFill>
          <a:blip r:embed="rId4" cstate="email"/>
          <a:stretch>
            <a:fillRect/>
          </a:stretch>
        </p:blipFill>
        <p:spPr>
          <a:xfrm>
            <a:off x="6728146" y="3628569"/>
            <a:ext cx="171260" cy="233536"/>
          </a:xfrm>
          <a:prstGeom prst="rect">
            <a:avLst/>
          </a:prstGeom>
        </p:spPr>
      </p:pic>
      <p:pic>
        <p:nvPicPr>
          <p:cNvPr id="28" name="图片 27"/>
          <p:cNvPicPr>
            <a:picLocks noChangeAspect="1"/>
          </p:cNvPicPr>
          <p:nvPr/>
        </p:nvPicPr>
        <p:blipFill>
          <a:blip r:embed="rId4" cstate="email"/>
          <a:stretch>
            <a:fillRect/>
          </a:stretch>
        </p:blipFill>
        <p:spPr>
          <a:xfrm>
            <a:off x="6970887" y="2943579"/>
            <a:ext cx="171260" cy="233536"/>
          </a:xfrm>
          <a:prstGeom prst="rect">
            <a:avLst/>
          </a:prstGeom>
        </p:spPr>
      </p:pic>
      <p:pic>
        <p:nvPicPr>
          <p:cNvPr id="29" name="图片 28"/>
          <p:cNvPicPr>
            <a:picLocks noChangeAspect="1"/>
          </p:cNvPicPr>
          <p:nvPr/>
        </p:nvPicPr>
        <p:blipFill>
          <a:blip r:embed="rId4" cstate="email"/>
          <a:stretch>
            <a:fillRect/>
          </a:stretch>
        </p:blipFill>
        <p:spPr>
          <a:xfrm>
            <a:off x="8169006" y="2334525"/>
            <a:ext cx="171260" cy="233536"/>
          </a:xfrm>
          <a:prstGeom prst="rect">
            <a:avLst/>
          </a:prstGeom>
        </p:spPr>
      </p:pic>
      <p:sp>
        <p:nvSpPr>
          <p:cNvPr id="30" name="矩形 29"/>
          <p:cNvSpPr/>
          <p:nvPr/>
        </p:nvSpPr>
        <p:spPr>
          <a:xfrm>
            <a:off x="1648764" y="2524977"/>
            <a:ext cx="1600046" cy="244072"/>
          </a:xfrm>
          <a:prstGeom prst="rect">
            <a:avLst/>
          </a:prstGeom>
          <a:solidFill>
            <a:srgbClr val="04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0">
              <a:defRPr/>
            </a:pPr>
            <a:r>
              <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rPr>
              <a:t>北美分部 </a:t>
            </a:r>
            <a:r>
              <a:rPr kumimoji="1" lang="en-US" altLang="zh-CN" sz="1000" kern="0" dirty="0">
                <a:solidFill>
                  <a:prstClr val="white"/>
                </a:solidFill>
                <a:latin typeface="微软雅黑" panose="020B0503020204020204" pitchFamily="34" charset="-122"/>
                <a:ea typeface="微软雅黑" panose="020B0503020204020204" pitchFamily="34" charset="-122"/>
                <a:sym typeface="Arial" panose="020B0604020202020204"/>
              </a:rPr>
              <a:t>–</a:t>
            </a:r>
            <a:r>
              <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rPr>
              <a:t> 加拿大多伦多</a:t>
            </a:r>
            <a:endParaRPr kumimoji="1" lang="zh-CN" altLang="en-US" sz="1000" kern="0" dirty="0">
              <a:solidFill>
                <a:prstClr val="white"/>
              </a:solidFill>
              <a:latin typeface="微软雅黑" panose="020B0503020204020204" pitchFamily="34" charset="-122"/>
              <a:ea typeface="微软雅黑" panose="020B0503020204020204" pitchFamily="34" charset="-122"/>
              <a:sym typeface="Arial" panose="020B0604020202020204"/>
            </a:endParaRPr>
          </a:p>
        </p:txBody>
      </p:sp>
      <p:pic>
        <p:nvPicPr>
          <p:cNvPr id="31" name="图片 30"/>
          <p:cNvPicPr>
            <a:picLocks noChangeAspect="1"/>
          </p:cNvPicPr>
          <p:nvPr/>
        </p:nvPicPr>
        <p:blipFill>
          <a:blip r:embed="rId4" cstate="email"/>
          <a:stretch>
            <a:fillRect/>
          </a:stretch>
        </p:blipFill>
        <p:spPr>
          <a:xfrm>
            <a:off x="2513788" y="2264226"/>
            <a:ext cx="171260" cy="233536"/>
          </a:xfrm>
          <a:prstGeom prst="rect">
            <a:avLst/>
          </a:prstGeom>
        </p:spPr>
      </p:pic>
      <p:sp>
        <p:nvSpPr>
          <p:cNvPr id="32" name="矩形 31"/>
          <p:cNvSpPr/>
          <p:nvPr/>
        </p:nvSpPr>
        <p:spPr>
          <a:xfrm>
            <a:off x="0" y="829935"/>
            <a:ext cx="9144000" cy="834478"/>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defTabSz="685800" hangingPunct="0">
              <a:lnSpc>
                <a:spcPct val="150000"/>
              </a:lnSpc>
              <a:buFont typeface="Arial" panose="020B0604020202020204" pitchFamily="34" charset="0"/>
              <a:buChar char="•"/>
              <a:defRPr/>
            </a:pPr>
            <a:r>
              <a:rPr lang="zh-CN" altLang="en-US" sz="1015">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rPr>
              <a:t>全球员工</a:t>
            </a:r>
            <a:r>
              <a:rPr lang="zh-CN" altLang="en-US" sz="1015" b="1">
                <a:solidFill>
                  <a:srgbClr val="05A2C6"/>
                </a:solidFill>
                <a:latin typeface="微软雅黑" panose="020B0503020204020204" pitchFamily="34" charset="-122"/>
                <a:ea typeface="微软雅黑" panose="020B0503020204020204" pitchFamily="34" charset="-122"/>
              </a:rPr>
              <a:t>近千人</a:t>
            </a:r>
            <a:r>
              <a:rPr lang="zh-CN" altLang="en-US" sz="1015">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rPr>
              <a:t>，其中中国团队</a:t>
            </a:r>
            <a:r>
              <a:rPr lang="en-US" altLang="zh-CN" sz="1015" b="1">
                <a:solidFill>
                  <a:srgbClr val="05A2C6"/>
                </a:solidFill>
                <a:latin typeface="微软雅黑" panose="020B0503020204020204" pitchFamily="34" charset="-122"/>
                <a:ea typeface="微软雅黑" panose="020B0503020204020204" pitchFamily="34" charset="-122"/>
              </a:rPr>
              <a:t>5</a:t>
            </a:r>
            <a:r>
              <a:rPr lang="en-US" altLang="zh-CN" sz="1015" b="1">
                <a:solidFill>
                  <a:srgbClr val="05A2C6"/>
                </a:solidFill>
                <a:latin typeface="微软雅黑" panose="020B0503020204020204" pitchFamily="34" charset="-122"/>
                <a:ea typeface="微软雅黑" panose="020B0503020204020204" pitchFamily="34" charset="-122"/>
                <a:cs typeface="Arial" panose="020B0604020202020204"/>
                <a:sym typeface="Arial" panose="020B0604020202020204"/>
              </a:rPr>
              <a:t>0</a:t>
            </a:r>
            <a:r>
              <a:rPr lang="zh-CN" altLang="en-US" sz="1015" b="1">
                <a:solidFill>
                  <a:srgbClr val="05A2C6"/>
                </a:solidFill>
                <a:latin typeface="微软雅黑" panose="020B0503020204020204" pitchFamily="34" charset="-122"/>
                <a:ea typeface="微软雅黑" panose="020B0503020204020204" pitchFamily="34" charset="-122"/>
                <a:cs typeface="Arial" panose="020B0604020202020204"/>
                <a:sym typeface="Arial" panose="020B0604020202020204"/>
              </a:rPr>
              <a:t>0人</a:t>
            </a:r>
            <a:r>
              <a:rPr lang="zh-CN" altLang="en-US" sz="1015">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rPr>
              <a:t>，</a:t>
            </a:r>
            <a:r>
              <a:rPr lang="zh-CN" altLang="en-US" sz="1015" b="1">
                <a:solidFill>
                  <a:srgbClr val="00A2C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rPr>
              <a:t>70%</a:t>
            </a:r>
            <a:r>
              <a:rPr lang="zh-CN" altLang="en-US" sz="1015">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rPr>
              <a:t>为技术研发人员</a:t>
            </a:r>
            <a:endParaRPr lang="en-US" altLang="zh-CN" sz="1015">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endParaRPr>
          </a:p>
          <a:p>
            <a:pPr marL="342900" indent="-342900" defTabSz="685800" hangingPunct="0">
              <a:lnSpc>
                <a:spcPct val="150000"/>
              </a:lnSpc>
              <a:buFont typeface="Arial" panose="020B0604020202020204" pitchFamily="34" charset="0"/>
              <a:buChar char="•"/>
              <a:defRPr/>
            </a:pPr>
            <a:r>
              <a:rPr lang="zh-CN" altLang="en-US" sz="1015">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rPr>
              <a:t>研发总投入超过</a:t>
            </a:r>
            <a:r>
              <a:rPr lang="en-US" altLang="zh-CN" sz="1015" b="1">
                <a:solidFill>
                  <a:srgbClr val="05A2C6"/>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rPr>
              <a:t>2</a:t>
            </a:r>
            <a:r>
              <a:rPr lang="zh-CN" altLang="en-US" sz="1015" b="1">
                <a:solidFill>
                  <a:srgbClr val="05A2C6"/>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rPr>
              <a:t>亿</a:t>
            </a:r>
            <a:r>
              <a:rPr lang="zh-CN" altLang="en-US" sz="1015">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rPr>
              <a:t>人民币</a:t>
            </a:r>
            <a:endParaRPr lang="zh-CN" altLang="en-US" sz="1015" kern="0" dirty="0">
              <a:solidFill>
                <a:srgbClr val="000000"/>
              </a:solidFill>
              <a:ea typeface="Arial" panose="020B0604020202020204"/>
              <a:cs typeface="Arial" panose="020B0604020202020204"/>
              <a:sym typeface="Arial" panose="020B0604020202020204"/>
            </a:endParaRPr>
          </a:p>
        </p:txBody>
      </p:sp>
      <p:pic>
        <p:nvPicPr>
          <p:cNvPr id="33" name="图片 32"/>
          <p:cNvPicPr>
            <a:picLocks noChangeAspect="1"/>
          </p:cNvPicPr>
          <p:nvPr/>
        </p:nvPicPr>
        <p:blipFill>
          <a:blip r:embed="rId5"/>
          <a:stretch>
            <a:fillRect/>
          </a:stretch>
        </p:blipFill>
        <p:spPr>
          <a:xfrm>
            <a:off x="6420469" y="191862"/>
            <a:ext cx="2564828" cy="665018"/>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173348" y="1410996"/>
            <a:ext cx="6330398" cy="603050"/>
          </a:xfrm>
          <a:prstGeom prst="rect">
            <a:avLst/>
          </a:prstGeom>
          <a:noFill/>
        </p:spPr>
        <p:txBody>
          <a:bodyPr wrap="square" rtlCol="0">
            <a:spAutoFit/>
          </a:bodyPr>
          <a:lstStyle/>
          <a:p>
            <a:pPr defTabSz="914400">
              <a:lnSpc>
                <a:spcPct val="1500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用户场景：</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查看专利授权前后权利要求的变化，以发现申请人最终放弃了哪些权利</a:t>
            </a:r>
            <a:endParaRPr kumimoji="1" lang="zh-CN" altLang="en-US" sz="1200" dirty="0">
              <a:latin typeface="宋体" panose="02010600030101010101" pitchFamily="2" charset="-122"/>
              <a:ea typeface="宋体" panose="02010600030101010101" pitchFamily="2" charset="-122"/>
              <a:sym typeface="宋体" panose="02010600030101010101" pitchFamily="2" charset="-122"/>
            </a:endParaRPr>
          </a:p>
        </p:txBody>
      </p:sp>
      <p:sp>
        <p:nvSpPr>
          <p:cNvPr id="21" name="文本框 20"/>
          <p:cNvSpPr txBox="1"/>
          <p:nvPr/>
        </p:nvSpPr>
        <p:spPr>
          <a:xfrm>
            <a:off x="173348" y="2140508"/>
            <a:ext cx="6709704" cy="603050"/>
          </a:xfrm>
          <a:prstGeom prst="rect">
            <a:avLst/>
          </a:prstGeom>
          <a:noFill/>
        </p:spPr>
        <p:txBody>
          <a:bodyPr wrap="square" rtlCol="0">
            <a:spAutoFit/>
          </a:bodyPr>
          <a:lstStyle/>
          <a:p>
            <a:pPr defTabSz="914400">
              <a:lnSpc>
                <a:spcPct val="1500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商业价值：</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申请人可通过查看公开</a:t>
            </a:r>
            <a:r>
              <a:rPr kumimoji="1" lang="en-US" altLang="zh-CN" sz="1200" dirty="0">
                <a:latin typeface="宋体" panose="02010600030101010101" pitchFamily="2" charset="-122"/>
                <a:ea typeface="宋体" panose="02010600030101010101" pitchFamily="2" charset="-122"/>
                <a:sym typeface="宋体" panose="02010600030101010101" pitchFamily="2" charset="-122"/>
              </a:rPr>
              <a:t>/</a:t>
            </a:r>
            <a:r>
              <a:rPr kumimoji="1" lang="zh-CN" altLang="en-US" sz="1200" dirty="0">
                <a:latin typeface="宋体" panose="02010600030101010101" pitchFamily="2" charset="-122"/>
                <a:ea typeface="宋体" panose="02010600030101010101" pitchFamily="2" charset="-122"/>
                <a:sym typeface="宋体" panose="02010600030101010101" pitchFamily="2" charset="-122"/>
              </a:rPr>
              <a:t>授权专利权利要求变化情况，判断代理机构撰写质量</a:t>
            </a:r>
            <a:endParaRPr lang="zh-CN" altLang="en-US" sz="1200" dirty="0">
              <a:latin typeface="宋体" panose="02010600030101010101" pitchFamily="2" charset="-122"/>
              <a:ea typeface="宋体" panose="02010600030101010101" pitchFamily="2" charset="-122"/>
              <a:sym typeface="宋体" panose="02010600030101010101" pitchFamily="2" charset="-122"/>
            </a:endParaRPr>
          </a:p>
        </p:txBody>
      </p:sp>
      <p:sp>
        <p:nvSpPr>
          <p:cNvPr id="23" name="文本框 22"/>
          <p:cNvSpPr txBox="1"/>
          <p:nvPr/>
        </p:nvSpPr>
        <p:spPr>
          <a:xfrm>
            <a:off x="684471" y="225165"/>
            <a:ext cx="2692400" cy="414020"/>
          </a:xfrm>
          <a:prstGeom prst="rect">
            <a:avLst/>
          </a:prstGeom>
          <a:noFill/>
        </p:spPr>
        <p:txBody>
          <a:bodyPr wrap="none" rtlCol="0">
            <a:spAutoFit/>
          </a:bodyPr>
          <a:lstStyle/>
          <a:p>
            <a:pPr indent="0">
              <a:lnSpc>
                <a:spcPct val="150000"/>
              </a:lnSpc>
              <a:buFont typeface="+mj-ea"/>
              <a:buNone/>
            </a:pP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18.</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公开</a:t>
            </a: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授权专利权利要求对比</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24" name="文本框 23"/>
          <p:cNvSpPr txBox="1"/>
          <p:nvPr/>
        </p:nvSpPr>
        <p:spPr>
          <a:xfrm>
            <a:off x="173348" y="693238"/>
            <a:ext cx="7910917" cy="603050"/>
          </a:xfrm>
          <a:prstGeom prst="rect">
            <a:avLst/>
          </a:prstGeom>
          <a:noFill/>
        </p:spPr>
        <p:txBody>
          <a:bodyPr wrap="square" rtlCol="0">
            <a:spAutoFit/>
          </a:bodyPr>
          <a:lstStyle/>
          <a:p>
            <a:pPr defTabSz="914400">
              <a:lnSpc>
                <a:spcPct val="1500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更新概览：</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专利详情页面支持一件专利申请</a:t>
            </a:r>
            <a:r>
              <a:rPr kumimoji="1" lang="zh-CN" altLang="en-US" sz="1200" b="1" dirty="0">
                <a:solidFill>
                  <a:schemeClr val="accent6"/>
                </a:solidFill>
                <a:latin typeface="宋体" panose="02010600030101010101" pitchFamily="2" charset="-122"/>
                <a:ea typeface="宋体" panose="02010600030101010101" pitchFamily="2" charset="-122"/>
                <a:sym typeface="宋体" panose="02010600030101010101" pitchFamily="2" charset="-122"/>
              </a:rPr>
              <a:t>多个公开文本权利要求的对比</a:t>
            </a:r>
            <a:r>
              <a:rPr kumimoji="1" lang="zh-CN" altLang="en-US" sz="1200" dirty="0">
                <a:latin typeface="宋体" panose="02010600030101010101" pitchFamily="2" charset="-122"/>
                <a:ea typeface="宋体" panose="02010600030101010101" pitchFamily="2" charset="-122"/>
                <a:sym typeface="宋体" panose="02010600030101010101" pitchFamily="2" charset="-122"/>
              </a:rPr>
              <a:t>，帮助用户快速发现权利要求变化情况</a:t>
            </a:r>
            <a:endParaRPr lang="zh-CN" altLang="en-US" sz="1200"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0556" y="717301"/>
            <a:ext cx="8957466" cy="3467139"/>
          </a:xfrm>
          <a:prstGeom prst="rect">
            <a:avLst/>
          </a:prstGeom>
        </p:spPr>
      </p:pic>
      <p:sp>
        <p:nvSpPr>
          <p:cNvPr id="5" name="矩形: 圆角 4"/>
          <p:cNvSpPr/>
          <p:nvPr/>
        </p:nvSpPr>
        <p:spPr>
          <a:xfrm>
            <a:off x="6784041" y="3617259"/>
            <a:ext cx="363071" cy="201706"/>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1468208" y="3504294"/>
            <a:ext cx="363071" cy="201706"/>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下 5"/>
          <p:cNvSpPr/>
          <p:nvPr/>
        </p:nvSpPr>
        <p:spPr>
          <a:xfrm>
            <a:off x="6877769" y="3863468"/>
            <a:ext cx="175613" cy="25433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下 9"/>
          <p:cNvSpPr/>
          <p:nvPr/>
        </p:nvSpPr>
        <p:spPr>
          <a:xfrm>
            <a:off x="1561936" y="3808992"/>
            <a:ext cx="175613" cy="25433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72855" y="4117804"/>
            <a:ext cx="4115622" cy="326051"/>
          </a:xfrm>
          <a:prstGeom prst="rect">
            <a:avLst/>
          </a:prstGeom>
          <a:noFill/>
        </p:spPr>
        <p:txBody>
          <a:bodyPr wrap="square" rtlCol="0">
            <a:spAutoFit/>
          </a:bodyPr>
          <a:lstStyle/>
          <a:p>
            <a:pPr defTabSz="914400">
              <a:lnSpc>
                <a:spcPct val="150000"/>
              </a:lnSpc>
            </a:pPr>
            <a:r>
              <a:rPr lang="zh-CN" altLang="en-US" sz="1200" dirty="0">
                <a:latin typeface="宋体" panose="02010600030101010101" pitchFamily="2" charset="-122"/>
                <a:ea typeface="宋体" panose="02010600030101010101" pitchFamily="2" charset="-122"/>
                <a:sym typeface="宋体" panose="02010600030101010101" pitchFamily="2" charset="-122"/>
              </a:rPr>
              <a:t>（</a:t>
            </a:r>
            <a:r>
              <a:rPr lang="en-US" altLang="zh-CN" sz="1200" dirty="0">
                <a:latin typeface="宋体" panose="02010600030101010101" pitchFamily="2" charset="-122"/>
                <a:ea typeface="宋体" panose="02010600030101010101" pitchFamily="2" charset="-122"/>
                <a:sym typeface="宋体" panose="02010600030101010101" pitchFamily="2" charset="-122"/>
              </a:rPr>
              <a:t>1</a:t>
            </a:r>
            <a:r>
              <a:rPr lang="zh-CN" altLang="en-US" sz="1200" dirty="0">
                <a:latin typeface="宋体" panose="02010600030101010101" pitchFamily="2" charset="-122"/>
                <a:ea typeface="宋体" panose="02010600030101010101" pitchFamily="2" charset="-122"/>
                <a:sym typeface="宋体" panose="02010600030101010101" pitchFamily="2" charset="-122"/>
              </a:rPr>
              <a:t>）将温度</a:t>
            </a:r>
            <a:r>
              <a:rPr lang="en-US" altLang="zh-CN" sz="1200" dirty="0">
                <a:latin typeface="宋体" panose="02010600030101010101" pitchFamily="2" charset="-122"/>
                <a:ea typeface="宋体" panose="02010600030101010101" pitchFamily="2" charset="-122"/>
                <a:sym typeface="宋体" panose="02010600030101010101" pitchFamily="2" charset="-122"/>
              </a:rPr>
              <a:t>-10</a:t>
            </a:r>
            <a:r>
              <a:rPr lang="zh-CN" altLang="en-US" sz="1200" dirty="0">
                <a:latin typeface="宋体" panose="02010600030101010101" pitchFamily="2" charset="-122"/>
                <a:ea typeface="宋体" panose="02010600030101010101" pitchFamily="2" charset="-122"/>
                <a:sym typeface="宋体" panose="02010600030101010101" pitchFamily="2" charset="-122"/>
              </a:rPr>
              <a:t>修改为：温度</a:t>
            </a:r>
            <a:r>
              <a:rPr lang="en-US" altLang="zh-CN" sz="1200" dirty="0">
                <a:latin typeface="宋体" panose="02010600030101010101" pitchFamily="2" charset="-122"/>
                <a:ea typeface="宋体" panose="02010600030101010101" pitchFamily="2" charset="-122"/>
                <a:sym typeface="宋体" panose="02010600030101010101" pitchFamily="2" charset="-122"/>
              </a:rPr>
              <a:t>-10</a:t>
            </a:r>
            <a:r>
              <a:rPr lang="zh-CN" altLang="en-US" sz="1200" b="1" dirty="0">
                <a:solidFill>
                  <a:schemeClr val="accent6"/>
                </a:solidFill>
                <a:latin typeface="宋体" panose="02010600030101010101" pitchFamily="2" charset="-122"/>
                <a:ea typeface="宋体" panose="02010600030101010101" pitchFamily="2" charset="-122"/>
                <a:sym typeface="宋体" panose="02010600030101010101" pitchFamily="2" charset="-122"/>
              </a:rPr>
              <a:t>℃</a:t>
            </a:r>
            <a:endParaRPr lang="zh-CN" altLang="en-US" sz="1200" b="1" dirty="0">
              <a:solidFill>
                <a:schemeClr val="accent6"/>
              </a:solidFill>
              <a:latin typeface="宋体" panose="02010600030101010101" pitchFamily="2" charset="-122"/>
              <a:ea typeface="宋体" panose="02010600030101010101" pitchFamily="2" charset="-122"/>
              <a:sym typeface="宋体" panose="02010600030101010101" pitchFamily="2" charset="-122"/>
            </a:endParaRPr>
          </a:p>
        </p:txBody>
      </p:sp>
      <p:sp>
        <p:nvSpPr>
          <p:cNvPr id="12" name="文本框 11"/>
          <p:cNvSpPr txBox="1"/>
          <p:nvPr/>
        </p:nvSpPr>
        <p:spPr>
          <a:xfrm>
            <a:off x="5882413" y="4065917"/>
            <a:ext cx="2807413" cy="326051"/>
          </a:xfrm>
          <a:prstGeom prst="rect">
            <a:avLst/>
          </a:prstGeom>
          <a:noFill/>
        </p:spPr>
        <p:txBody>
          <a:bodyPr wrap="square" rtlCol="0">
            <a:spAutoFit/>
          </a:bodyPr>
          <a:lstStyle/>
          <a:p>
            <a:pPr defTabSz="914400">
              <a:lnSpc>
                <a:spcPct val="150000"/>
              </a:lnSpc>
            </a:pPr>
            <a:r>
              <a:rPr lang="zh-CN" altLang="en-US" sz="1200" dirty="0">
                <a:latin typeface="宋体" panose="02010600030101010101" pitchFamily="2" charset="-122"/>
                <a:ea typeface="宋体" panose="02010600030101010101" pitchFamily="2" charset="-122"/>
                <a:sym typeface="宋体" panose="02010600030101010101" pitchFamily="2" charset="-122"/>
              </a:rPr>
              <a:t>（</a:t>
            </a:r>
            <a:r>
              <a:rPr lang="en-US" altLang="zh-CN" sz="1200" dirty="0">
                <a:latin typeface="宋体" panose="02010600030101010101" pitchFamily="2" charset="-122"/>
                <a:ea typeface="宋体" panose="02010600030101010101" pitchFamily="2" charset="-122"/>
                <a:sym typeface="宋体" panose="02010600030101010101" pitchFamily="2" charset="-122"/>
              </a:rPr>
              <a:t>2</a:t>
            </a:r>
            <a:r>
              <a:rPr lang="zh-CN" altLang="en-US" sz="1200" dirty="0">
                <a:latin typeface="宋体" panose="02010600030101010101" pitchFamily="2" charset="-122"/>
                <a:ea typeface="宋体" panose="02010600030101010101" pitchFamily="2" charset="-122"/>
                <a:sym typeface="宋体" panose="02010600030101010101" pitchFamily="2" charset="-122"/>
              </a:rPr>
              <a:t>）将</a:t>
            </a:r>
            <a:r>
              <a:rPr lang="en-US" altLang="zh-CN" sz="1200" dirty="0">
                <a:latin typeface="宋体" panose="02010600030101010101" pitchFamily="2" charset="-122"/>
                <a:ea typeface="宋体" panose="02010600030101010101" pitchFamily="2" charset="-122"/>
                <a:sym typeface="宋体" panose="02010600030101010101" pitchFamily="2" charset="-122"/>
              </a:rPr>
              <a:t>PH</a:t>
            </a:r>
            <a:r>
              <a:rPr lang="zh-CN" altLang="en-US" sz="1200" dirty="0">
                <a:latin typeface="宋体" panose="02010600030101010101" pitchFamily="2" charset="-122"/>
                <a:ea typeface="宋体" panose="02010600030101010101" pitchFamily="2" charset="-122"/>
                <a:sym typeface="宋体" panose="02010600030101010101" pitchFamily="2" charset="-122"/>
              </a:rPr>
              <a:t>修改为：</a:t>
            </a:r>
            <a:r>
              <a:rPr lang="en-US" altLang="zh-CN" sz="1200" b="1" dirty="0">
                <a:solidFill>
                  <a:schemeClr val="accent6"/>
                </a:solidFill>
                <a:latin typeface="宋体" panose="02010600030101010101" pitchFamily="2" charset="-122"/>
                <a:ea typeface="宋体" panose="02010600030101010101" pitchFamily="2" charset="-122"/>
                <a:sym typeface="宋体" panose="02010600030101010101" pitchFamily="2" charset="-122"/>
              </a:rPr>
              <a:t>pH</a:t>
            </a:r>
            <a:endParaRPr lang="zh-CN" altLang="en-US" sz="1200" b="1" dirty="0">
              <a:solidFill>
                <a:schemeClr val="accent6"/>
              </a:solidFill>
              <a:latin typeface="宋体" panose="02010600030101010101" pitchFamily="2" charset="-122"/>
              <a:ea typeface="宋体" panose="02010600030101010101" pitchFamily="2" charset="-122"/>
              <a:sym typeface="宋体" panose="02010600030101010101" pitchFamily="2" charset="-122"/>
            </a:endParaRPr>
          </a:p>
        </p:txBody>
      </p:sp>
      <p:sp>
        <p:nvSpPr>
          <p:cNvPr id="13" name="文本框 12"/>
          <p:cNvSpPr txBox="1"/>
          <p:nvPr/>
        </p:nvSpPr>
        <p:spPr>
          <a:xfrm>
            <a:off x="684471" y="225165"/>
            <a:ext cx="2692400" cy="414020"/>
          </a:xfrm>
          <a:prstGeom prst="rect">
            <a:avLst/>
          </a:prstGeom>
          <a:noFill/>
        </p:spPr>
        <p:txBody>
          <a:bodyPr wrap="none" rtlCol="0">
            <a:spAutoFit/>
          </a:bodyPr>
          <a:lstStyle/>
          <a:p>
            <a:pPr indent="0">
              <a:lnSpc>
                <a:spcPct val="150000"/>
              </a:lnSpc>
              <a:buFont typeface="+mj-ea"/>
              <a:buNone/>
            </a:pP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18.</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公开</a:t>
            </a: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授权专利权利要求对比</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14" name="文本框 13"/>
          <p:cNvSpPr txBox="1"/>
          <p:nvPr/>
        </p:nvSpPr>
        <p:spPr>
          <a:xfrm>
            <a:off x="344096" y="4548583"/>
            <a:ext cx="8673926" cy="326051"/>
          </a:xfrm>
          <a:prstGeom prst="rect">
            <a:avLst/>
          </a:prstGeom>
          <a:noFill/>
        </p:spPr>
        <p:txBody>
          <a:bodyPr wrap="square" rtlCol="0">
            <a:spAutoFit/>
          </a:bodyPr>
          <a:lstStyle/>
          <a:p>
            <a:pPr defTabSz="914400">
              <a:lnSpc>
                <a:spcPct val="150000"/>
              </a:lnSpc>
            </a:pPr>
            <a:r>
              <a:rPr lang="zh-CN" altLang="en-US" sz="1200" b="1" dirty="0">
                <a:latin typeface="宋体" panose="02010600030101010101" pitchFamily="2" charset="-122"/>
                <a:ea typeface="宋体" panose="02010600030101010101" pitchFamily="2" charset="-122"/>
                <a:sym typeface="宋体" panose="02010600030101010101" pitchFamily="2" charset="-122"/>
              </a:rPr>
              <a:t>红色字体：</a:t>
            </a:r>
            <a:r>
              <a:rPr lang="zh-CN" altLang="en-US" sz="1200" dirty="0">
                <a:latin typeface="宋体" panose="02010600030101010101" pitchFamily="2" charset="-122"/>
                <a:ea typeface="宋体" panose="02010600030101010101" pitchFamily="2" charset="-122"/>
                <a:sym typeface="宋体" panose="02010600030101010101" pitchFamily="2" charset="-122"/>
              </a:rPr>
              <a:t>该公开文本相对于对比文本删除的内容；</a:t>
            </a:r>
            <a:r>
              <a:rPr lang="zh-CN" altLang="en-US" sz="1200" b="1" dirty="0">
                <a:latin typeface="宋体" panose="02010600030101010101" pitchFamily="2" charset="-122"/>
                <a:ea typeface="宋体" panose="02010600030101010101" pitchFamily="2" charset="-122"/>
                <a:sym typeface="宋体" panose="02010600030101010101" pitchFamily="2" charset="-122"/>
              </a:rPr>
              <a:t>绿色字体：</a:t>
            </a:r>
            <a:r>
              <a:rPr lang="zh-CN" altLang="en-US" sz="1200" dirty="0">
                <a:latin typeface="宋体" panose="02010600030101010101" pitchFamily="2" charset="-122"/>
                <a:ea typeface="宋体" panose="02010600030101010101" pitchFamily="2" charset="-122"/>
                <a:sym typeface="宋体" panose="02010600030101010101" pitchFamily="2" charset="-122"/>
              </a:rPr>
              <a:t>该公开文本相对于对比文本新增的内容</a:t>
            </a:r>
            <a:endParaRPr lang="en-US" altLang="zh-CN" sz="1200" dirty="0">
              <a:latin typeface="宋体" panose="02010600030101010101" pitchFamily="2" charset="-122"/>
              <a:ea typeface="宋体" panose="02010600030101010101" pitchFamily="2" charset="-122"/>
              <a:sym typeface="宋体" panose="02010600030101010101" pitchFamily="2" charset="-122"/>
            </a:endParaRPr>
          </a:p>
        </p:txBody>
      </p:sp>
      <p:sp>
        <p:nvSpPr>
          <p:cNvPr id="15" name="矩形: 圆角 14"/>
          <p:cNvSpPr/>
          <p:nvPr/>
        </p:nvSpPr>
        <p:spPr>
          <a:xfrm>
            <a:off x="7664126" y="1270775"/>
            <a:ext cx="1177093" cy="255243"/>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本框 1"/>
          <p:cNvSpPr txBox="1"/>
          <p:nvPr/>
        </p:nvSpPr>
        <p:spPr>
          <a:xfrm>
            <a:off x="684471" y="225165"/>
            <a:ext cx="2692400" cy="414020"/>
          </a:xfrm>
          <a:prstGeom prst="rect">
            <a:avLst/>
          </a:prstGeom>
          <a:noFill/>
        </p:spPr>
        <p:txBody>
          <a:bodyPr wrap="none" rtlCol="0">
            <a:spAutoFit/>
          </a:bodyPr>
          <a:lstStyle/>
          <a:p>
            <a:pPr indent="0">
              <a:lnSpc>
                <a:spcPct val="150000"/>
              </a:lnSpc>
              <a:buFont typeface="+mj-ea"/>
              <a:buNone/>
            </a:pP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18.</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公开</a:t>
            </a: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授权专利权利要求对比</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pic>
        <p:nvPicPr>
          <p:cNvPr id="3" name="图片 2"/>
          <p:cNvPicPr>
            <a:picLocks noChangeAspect="1"/>
          </p:cNvPicPr>
          <p:nvPr/>
        </p:nvPicPr>
        <p:blipFill>
          <a:blip r:embed="rId1"/>
          <a:stretch>
            <a:fillRect/>
          </a:stretch>
        </p:blipFill>
        <p:spPr>
          <a:xfrm>
            <a:off x="328208" y="703900"/>
            <a:ext cx="8290022" cy="2308731"/>
          </a:xfrm>
          <a:prstGeom prst="rect">
            <a:avLst/>
          </a:prstGeom>
        </p:spPr>
      </p:pic>
      <p:sp>
        <p:nvSpPr>
          <p:cNvPr id="4" name="文本框 3"/>
          <p:cNvSpPr txBox="1"/>
          <p:nvPr/>
        </p:nvSpPr>
        <p:spPr>
          <a:xfrm>
            <a:off x="328208" y="3253499"/>
            <a:ext cx="8673926" cy="1434047"/>
          </a:xfrm>
          <a:prstGeom prst="rect">
            <a:avLst/>
          </a:prstGeom>
          <a:noFill/>
        </p:spPr>
        <p:txBody>
          <a:bodyPr wrap="square" rtlCol="0">
            <a:spAutoFit/>
          </a:bodyPr>
          <a:lstStyle/>
          <a:p>
            <a:pPr defTabSz="914400">
              <a:lnSpc>
                <a:spcPct val="150000"/>
              </a:lnSpc>
            </a:pPr>
            <a:r>
              <a:rPr lang="zh-CN" altLang="en-US" sz="1200" dirty="0">
                <a:latin typeface="宋体" panose="02010600030101010101" pitchFamily="2" charset="-122"/>
                <a:ea typeface="宋体" panose="02010600030101010101" pitchFamily="2" charset="-122"/>
                <a:sym typeface="宋体" panose="02010600030101010101" pitchFamily="2" charset="-122"/>
              </a:rPr>
              <a:t>（</a:t>
            </a:r>
            <a:r>
              <a:rPr lang="en-US" altLang="zh-CN" sz="1200" dirty="0">
                <a:latin typeface="宋体" panose="02010600030101010101" pitchFamily="2" charset="-122"/>
                <a:ea typeface="宋体" panose="02010600030101010101" pitchFamily="2" charset="-122"/>
                <a:sym typeface="宋体" panose="02010600030101010101" pitchFamily="2" charset="-122"/>
              </a:rPr>
              <a:t>1</a:t>
            </a:r>
            <a:r>
              <a:rPr lang="zh-CN" altLang="en-US" sz="1200" dirty="0">
                <a:latin typeface="宋体" panose="02010600030101010101" pitchFamily="2" charset="-122"/>
                <a:ea typeface="宋体" panose="02010600030101010101" pitchFamily="2" charset="-122"/>
                <a:sym typeface="宋体" panose="02010600030101010101" pitchFamily="2" charset="-122"/>
              </a:rPr>
              <a:t>）</a:t>
            </a:r>
            <a:r>
              <a:rPr lang="zh-CN" altLang="en-US" sz="1200" b="1" dirty="0">
                <a:latin typeface="宋体" panose="02010600030101010101" pitchFamily="2" charset="-122"/>
                <a:ea typeface="宋体" panose="02010600030101010101" pitchFamily="2" charset="-122"/>
                <a:sym typeface="宋体" panose="02010600030101010101" pitchFamily="2" charset="-122"/>
              </a:rPr>
              <a:t>不显示功能入口的情况：</a:t>
            </a:r>
            <a:r>
              <a:rPr lang="zh-CN" altLang="en-US" sz="1200" dirty="0">
                <a:latin typeface="宋体" panose="02010600030101010101" pitchFamily="2" charset="-122"/>
                <a:ea typeface="宋体" panose="02010600030101010101" pitchFamily="2" charset="-122"/>
                <a:sym typeface="宋体" panose="02010600030101010101" pitchFamily="2" charset="-122"/>
              </a:rPr>
              <a:t>专利仅有一个公开文本（实用新型专利、外观设计专利），或当前专利没有权利要求</a:t>
            </a:r>
            <a:endParaRPr lang="en-US" altLang="zh-CN" sz="1200"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lang="zh-CN" altLang="en-US" sz="1200" dirty="0">
                <a:latin typeface="宋体" panose="02010600030101010101" pitchFamily="2" charset="-122"/>
                <a:ea typeface="宋体" panose="02010600030101010101" pitchFamily="2" charset="-122"/>
                <a:sym typeface="宋体" panose="02010600030101010101" pitchFamily="2" charset="-122"/>
              </a:rPr>
              <a:t>（</a:t>
            </a:r>
            <a:r>
              <a:rPr lang="en-US" altLang="zh-CN" sz="1200" dirty="0">
                <a:latin typeface="宋体" panose="02010600030101010101" pitchFamily="2" charset="-122"/>
                <a:ea typeface="宋体" panose="02010600030101010101" pitchFamily="2" charset="-122"/>
                <a:sym typeface="宋体" panose="02010600030101010101" pitchFamily="2" charset="-122"/>
              </a:rPr>
              <a:t>2</a:t>
            </a:r>
            <a:r>
              <a:rPr lang="zh-CN" altLang="en-US" sz="1200" dirty="0">
                <a:latin typeface="宋体" panose="02010600030101010101" pitchFamily="2" charset="-122"/>
                <a:ea typeface="宋体" panose="02010600030101010101" pitchFamily="2" charset="-122"/>
                <a:sym typeface="宋体" panose="02010600030101010101" pitchFamily="2" charset="-122"/>
              </a:rPr>
              <a:t>）专利申请有</a:t>
            </a:r>
            <a:r>
              <a:rPr lang="zh-CN" altLang="en-US" sz="1200" b="1" dirty="0">
                <a:latin typeface="宋体" panose="02010600030101010101" pitchFamily="2" charset="-122"/>
                <a:ea typeface="宋体" panose="02010600030101010101" pitchFamily="2" charset="-122"/>
                <a:sym typeface="宋体" panose="02010600030101010101" pitchFamily="2" charset="-122"/>
              </a:rPr>
              <a:t>多个公开文本</a:t>
            </a:r>
            <a:r>
              <a:rPr lang="zh-CN" altLang="en-US" sz="1200" dirty="0">
                <a:latin typeface="宋体" panose="02010600030101010101" pitchFamily="2" charset="-122"/>
                <a:ea typeface="宋体" panose="02010600030101010101" pitchFamily="2" charset="-122"/>
                <a:sym typeface="宋体" panose="02010600030101010101" pitchFamily="2" charset="-122"/>
              </a:rPr>
              <a:t>时，可下拉选择某一个进行对比</a:t>
            </a:r>
            <a:endParaRPr lang="en-US" altLang="zh-CN" sz="1200"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lang="zh-CN" altLang="en-US" sz="1200" dirty="0">
                <a:latin typeface="宋体" panose="02010600030101010101" pitchFamily="2" charset="-122"/>
                <a:ea typeface="宋体" panose="02010600030101010101" pitchFamily="2" charset="-122"/>
                <a:sym typeface="宋体" panose="02010600030101010101" pitchFamily="2" charset="-122"/>
              </a:rPr>
              <a:t>（</a:t>
            </a:r>
            <a:r>
              <a:rPr lang="en-US" altLang="zh-CN" sz="1200" dirty="0">
                <a:latin typeface="宋体" panose="02010600030101010101" pitchFamily="2" charset="-122"/>
                <a:ea typeface="宋体" panose="02010600030101010101" pitchFamily="2" charset="-122"/>
                <a:sym typeface="宋体" panose="02010600030101010101" pitchFamily="2" charset="-122"/>
              </a:rPr>
              <a:t>3</a:t>
            </a:r>
            <a:r>
              <a:rPr lang="zh-CN" altLang="en-US" sz="1200" dirty="0">
                <a:latin typeface="宋体" panose="02010600030101010101" pitchFamily="2" charset="-122"/>
                <a:ea typeface="宋体" panose="02010600030101010101" pitchFamily="2" charset="-122"/>
                <a:sym typeface="宋体" panose="02010600030101010101" pitchFamily="2" charset="-122"/>
              </a:rPr>
              <a:t>）</a:t>
            </a:r>
            <a:r>
              <a:rPr lang="zh-CN" altLang="en-US" sz="1200" b="1" dirty="0">
                <a:latin typeface="宋体" panose="02010600030101010101" pitchFamily="2" charset="-122"/>
                <a:ea typeface="宋体" panose="02010600030101010101" pitchFamily="2" charset="-122"/>
                <a:sym typeface="宋体" panose="02010600030101010101" pitchFamily="2" charset="-122"/>
              </a:rPr>
              <a:t>对比的两篇文本权利要求相同</a:t>
            </a:r>
            <a:r>
              <a:rPr lang="zh-CN" altLang="en-US" sz="1200" dirty="0">
                <a:latin typeface="宋体" panose="02010600030101010101" pitchFamily="2" charset="-122"/>
                <a:ea typeface="宋体" panose="02010600030101010101" pitchFamily="2" charset="-122"/>
                <a:sym typeface="宋体" panose="02010600030101010101" pitchFamily="2" charset="-122"/>
              </a:rPr>
              <a:t>时提示：两篇权利要求完全相同</a:t>
            </a:r>
            <a:endParaRPr lang="zh-CN" altLang="en-US" sz="1200"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lang="zh-CN" altLang="en-US" sz="1200" dirty="0">
                <a:latin typeface="宋体" panose="02010600030101010101" pitchFamily="2" charset="-122"/>
                <a:ea typeface="宋体" panose="02010600030101010101" pitchFamily="2" charset="-122"/>
                <a:sym typeface="宋体" panose="02010600030101010101" pitchFamily="2" charset="-122"/>
              </a:rPr>
              <a:t>（</a:t>
            </a:r>
            <a:r>
              <a:rPr lang="en-US" altLang="zh-CN" sz="1200" dirty="0">
                <a:latin typeface="宋体" panose="02010600030101010101" pitchFamily="2" charset="-122"/>
                <a:ea typeface="宋体" panose="02010600030101010101" pitchFamily="2" charset="-122"/>
                <a:sym typeface="宋体" panose="02010600030101010101" pitchFamily="2" charset="-122"/>
              </a:rPr>
              <a:t>4</a:t>
            </a:r>
            <a:r>
              <a:rPr lang="zh-CN" altLang="en-US" sz="1200" dirty="0">
                <a:latin typeface="宋体" panose="02010600030101010101" pitchFamily="2" charset="-122"/>
                <a:ea typeface="宋体" panose="02010600030101010101" pitchFamily="2" charset="-122"/>
                <a:sym typeface="宋体" panose="02010600030101010101" pitchFamily="2" charset="-122"/>
              </a:rPr>
              <a:t>）</a:t>
            </a:r>
            <a:r>
              <a:rPr lang="zh-CN" altLang="en-US" sz="1200" b="1" dirty="0">
                <a:latin typeface="宋体" panose="02010600030101010101" pitchFamily="2" charset="-122"/>
                <a:ea typeface="宋体" panose="02010600030101010101" pitchFamily="2" charset="-122"/>
                <a:sym typeface="宋体" panose="02010600030101010101" pitchFamily="2" charset="-122"/>
              </a:rPr>
              <a:t>对比的两篇文本权利要求来自同一份专利文献</a:t>
            </a:r>
            <a:r>
              <a:rPr lang="zh-CN" altLang="en-US" sz="1200" dirty="0">
                <a:latin typeface="宋体" panose="02010600030101010101" pitchFamily="2" charset="-122"/>
                <a:ea typeface="宋体" panose="02010600030101010101" pitchFamily="2" charset="-122"/>
                <a:sym typeface="宋体" panose="02010600030101010101" pitchFamily="2" charset="-122"/>
              </a:rPr>
              <a:t>时提示：两篇权利要求来自同一份专利文献</a:t>
            </a:r>
            <a:endParaRPr lang="en-US" altLang="zh-CN" sz="1200"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lang="zh-CN" altLang="en-US" sz="1200" dirty="0">
                <a:latin typeface="宋体" panose="02010600030101010101" pitchFamily="2" charset="-122"/>
                <a:ea typeface="宋体" panose="02010600030101010101" pitchFamily="2" charset="-122"/>
                <a:sym typeface="宋体" panose="02010600030101010101" pitchFamily="2" charset="-122"/>
              </a:rPr>
              <a:t>（</a:t>
            </a:r>
            <a:r>
              <a:rPr lang="en-US" altLang="zh-CN" sz="1200" dirty="0">
                <a:latin typeface="宋体" panose="02010600030101010101" pitchFamily="2" charset="-122"/>
                <a:ea typeface="宋体" panose="02010600030101010101" pitchFamily="2" charset="-122"/>
                <a:sym typeface="宋体" panose="02010600030101010101" pitchFamily="2" charset="-122"/>
              </a:rPr>
              <a:t>5</a:t>
            </a:r>
            <a:r>
              <a:rPr lang="zh-CN" altLang="en-US" sz="1200" dirty="0">
                <a:latin typeface="宋体" panose="02010600030101010101" pitchFamily="2" charset="-122"/>
                <a:ea typeface="宋体" panose="02010600030101010101" pitchFamily="2" charset="-122"/>
                <a:sym typeface="宋体" panose="02010600030101010101" pitchFamily="2" charset="-122"/>
              </a:rPr>
              <a:t>）在翻译、权利要求树或图文对照等页面均不支持权利要求对比</a:t>
            </a:r>
            <a:endParaRPr lang="en-US" altLang="zh-CN" sz="1200"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4471" y="225165"/>
            <a:ext cx="2781300" cy="414020"/>
          </a:xfrm>
          <a:prstGeom prst="rect">
            <a:avLst/>
          </a:prstGeom>
          <a:noFill/>
        </p:spPr>
        <p:txBody>
          <a:bodyPr wrap="none" rtlCol="0">
            <a:spAutoFit/>
          </a:bodyPr>
          <a:lstStyle/>
          <a:p>
            <a:pPr>
              <a:lnSpc>
                <a:spcPct val="150000"/>
              </a:lnSpc>
            </a:pP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19.</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工作空间文件夹支持逻辑运算</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3" name="文本框 2"/>
          <p:cNvSpPr txBox="1"/>
          <p:nvPr/>
        </p:nvSpPr>
        <p:spPr>
          <a:xfrm>
            <a:off x="173348" y="1573287"/>
            <a:ext cx="4797566" cy="1434047"/>
          </a:xfrm>
          <a:prstGeom prst="rect">
            <a:avLst/>
          </a:prstGeom>
          <a:noFill/>
        </p:spPr>
        <p:txBody>
          <a:bodyPr wrap="square" rtlCol="0">
            <a:spAutoFit/>
          </a:bodyPr>
          <a:lstStyle/>
          <a:p>
            <a:pPr defTabSz="914400">
              <a:lnSpc>
                <a:spcPct val="1500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用户场景：</a:t>
            </a:r>
            <a:endParaRPr kumimoji="1" lang="zh-CN" altLang="en-US" sz="1200" b="1"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a:t>
            </a:r>
            <a:r>
              <a:rPr kumimoji="1" lang="en-US" altLang="zh-CN" sz="1200" dirty="0">
                <a:latin typeface="宋体" panose="02010600030101010101" pitchFamily="2" charset="-122"/>
                <a:ea typeface="宋体" panose="02010600030101010101" pitchFamily="2" charset="-122"/>
                <a:sym typeface="宋体" panose="02010600030101010101" pitchFamily="2" charset="-122"/>
              </a:rPr>
              <a:t>1</a:t>
            </a:r>
            <a:r>
              <a:rPr kumimoji="1" lang="zh-CN" altLang="en-US" sz="1200" dirty="0">
                <a:latin typeface="宋体" panose="02010600030101010101" pitchFamily="2" charset="-122"/>
                <a:ea typeface="宋体" panose="02010600030101010101" pitchFamily="2" charset="-122"/>
                <a:sym typeface="宋体" panose="02010600030101010101" pitchFamily="2" charset="-122"/>
              </a:rPr>
              <a:t>）用户通常需要利用文件夹的</a:t>
            </a:r>
            <a:r>
              <a:rPr kumimoji="1" lang="en-US" altLang="zh-CN" sz="1200" dirty="0">
                <a:latin typeface="宋体" panose="02010600030101010101" pitchFamily="2" charset="-122"/>
                <a:ea typeface="宋体" panose="02010600030101010101" pitchFamily="2" charset="-122"/>
                <a:sym typeface="宋体" panose="02010600030101010101" pitchFamily="2" charset="-122"/>
              </a:rPr>
              <a:t>not</a:t>
            </a:r>
            <a:r>
              <a:rPr kumimoji="1" lang="zh-CN" altLang="en-US" sz="1200" dirty="0">
                <a:latin typeface="宋体" panose="02010600030101010101" pitchFamily="2" charset="-122"/>
                <a:ea typeface="宋体" panose="02010600030101010101" pitchFamily="2" charset="-122"/>
                <a:sym typeface="宋体" panose="02010600030101010101" pitchFamily="2" charset="-122"/>
              </a:rPr>
              <a:t>运算，排除掉部分已经看过的专利；</a:t>
            </a: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a:t>
            </a:r>
            <a:r>
              <a:rPr kumimoji="1" lang="en-US" altLang="zh-CN" sz="1200" dirty="0">
                <a:latin typeface="宋体" panose="02010600030101010101" pitchFamily="2" charset="-122"/>
                <a:ea typeface="宋体" panose="02010600030101010101" pitchFamily="2" charset="-122"/>
                <a:sym typeface="宋体" panose="02010600030101010101" pitchFamily="2" charset="-122"/>
              </a:rPr>
              <a:t>2</a:t>
            </a:r>
            <a:r>
              <a:rPr kumimoji="1" lang="zh-CN" altLang="en-US" sz="1200" dirty="0">
                <a:latin typeface="宋体" panose="02010600030101010101" pitchFamily="2" charset="-122"/>
                <a:ea typeface="宋体" panose="02010600030101010101" pitchFamily="2" charset="-122"/>
                <a:sym typeface="宋体" panose="02010600030101010101" pitchFamily="2" charset="-122"/>
              </a:rPr>
              <a:t>）当用户已经有部分样本专利时，需要利用文件夹的</a:t>
            </a:r>
            <a:r>
              <a:rPr kumimoji="1" lang="en-US" altLang="zh-CN" sz="1200" dirty="0">
                <a:latin typeface="宋体" panose="02010600030101010101" pitchFamily="2" charset="-122"/>
                <a:ea typeface="宋体" panose="02010600030101010101" pitchFamily="2" charset="-122"/>
                <a:sym typeface="宋体" panose="02010600030101010101" pitchFamily="2" charset="-122"/>
              </a:rPr>
              <a:t>and</a:t>
            </a:r>
            <a:r>
              <a:rPr kumimoji="1" lang="zh-CN" altLang="en-US" sz="1200" dirty="0">
                <a:latin typeface="宋体" panose="02010600030101010101" pitchFamily="2" charset="-122"/>
                <a:ea typeface="宋体" panose="02010600030101010101" pitchFamily="2" charset="-122"/>
                <a:sym typeface="宋体" panose="02010600030101010101" pitchFamily="2" charset="-122"/>
              </a:rPr>
              <a:t>运算来验证查全率</a:t>
            </a:r>
            <a:endParaRPr kumimoji="1" lang="zh-CN" altLang="en-US" sz="1200" dirty="0">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173348" y="2953808"/>
            <a:ext cx="4705540" cy="1157048"/>
          </a:xfrm>
          <a:prstGeom prst="rect">
            <a:avLst/>
          </a:prstGeom>
          <a:noFill/>
        </p:spPr>
        <p:txBody>
          <a:bodyPr wrap="square" rtlCol="0">
            <a:spAutoFit/>
          </a:bodyPr>
          <a:lstStyle/>
          <a:p>
            <a:pPr defTabSz="914400">
              <a:lnSpc>
                <a:spcPct val="1500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商业价值：</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方便用户快速实现工作空间文件夹的逻辑运算，快速查看文件夹专利的逻辑合并情况，帮助用户提升工作效率，进而提升产品使用粘性</a:t>
            </a:r>
            <a:endParaRPr lang="zh-CN" altLang="en-US" sz="1200" dirty="0">
              <a:latin typeface="宋体" panose="02010600030101010101" pitchFamily="2" charset="-122"/>
              <a:ea typeface="宋体" panose="02010600030101010101" pitchFamily="2" charset="-122"/>
              <a:sym typeface="宋体" panose="02010600030101010101" pitchFamily="2" charset="-122"/>
            </a:endParaRPr>
          </a:p>
        </p:txBody>
      </p:sp>
      <p:sp>
        <p:nvSpPr>
          <p:cNvPr id="5" name="文本框 4"/>
          <p:cNvSpPr txBox="1"/>
          <p:nvPr/>
        </p:nvSpPr>
        <p:spPr>
          <a:xfrm>
            <a:off x="173348" y="4110856"/>
            <a:ext cx="4548964" cy="368300"/>
          </a:xfrm>
          <a:prstGeom prst="rect">
            <a:avLst/>
          </a:prstGeom>
          <a:noFill/>
        </p:spPr>
        <p:txBody>
          <a:bodyPr wrap="square" rtlCol="0">
            <a:spAutoFit/>
          </a:bodyPr>
          <a:lstStyle/>
          <a:p>
            <a:pPr defTabSz="914400">
              <a:lnSpc>
                <a:spcPct val="150000"/>
              </a:lnSpc>
            </a:pP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p:txBody>
      </p:sp>
      <p:sp>
        <p:nvSpPr>
          <p:cNvPr id="6" name="文本框 5"/>
          <p:cNvSpPr txBox="1"/>
          <p:nvPr/>
        </p:nvSpPr>
        <p:spPr>
          <a:xfrm>
            <a:off x="173348" y="693238"/>
            <a:ext cx="4649173" cy="880049"/>
          </a:xfrm>
          <a:prstGeom prst="rect">
            <a:avLst/>
          </a:prstGeom>
          <a:noFill/>
        </p:spPr>
        <p:txBody>
          <a:bodyPr wrap="square" rtlCol="0">
            <a:spAutoFit/>
          </a:bodyPr>
          <a:lstStyle/>
          <a:p>
            <a:pPr defTabSz="914400">
              <a:lnSpc>
                <a:spcPct val="1500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更新概览：</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工作空间通过创建计算文件夹，实现</a:t>
            </a:r>
            <a:r>
              <a:rPr kumimoji="1" lang="zh-CN" altLang="en-US" sz="1200" b="1" dirty="0">
                <a:solidFill>
                  <a:schemeClr val="accent6"/>
                </a:solidFill>
                <a:latin typeface="宋体" panose="02010600030101010101" pitchFamily="2" charset="-122"/>
                <a:ea typeface="宋体" panose="02010600030101010101" pitchFamily="2" charset="-122"/>
                <a:sym typeface="宋体" panose="02010600030101010101" pitchFamily="2" charset="-122"/>
              </a:rPr>
              <a:t>文件夹之间的</a:t>
            </a:r>
            <a:r>
              <a:rPr kumimoji="1" lang="en-US" altLang="zh-CN" sz="1200" b="1" dirty="0">
                <a:solidFill>
                  <a:schemeClr val="accent6"/>
                </a:solidFill>
                <a:latin typeface="宋体" panose="02010600030101010101" pitchFamily="2" charset="-122"/>
                <a:ea typeface="宋体" panose="02010600030101010101" pitchFamily="2" charset="-122"/>
                <a:sym typeface="宋体" panose="02010600030101010101" pitchFamily="2" charset="-122"/>
              </a:rPr>
              <a:t>AND</a:t>
            </a:r>
            <a:r>
              <a:rPr kumimoji="1" lang="zh-CN" altLang="en-US" sz="1200" b="1" dirty="0">
                <a:solidFill>
                  <a:schemeClr val="accent6"/>
                </a:solidFill>
                <a:latin typeface="宋体" panose="02010600030101010101" pitchFamily="2" charset="-122"/>
                <a:ea typeface="宋体" panose="02010600030101010101" pitchFamily="2" charset="-122"/>
                <a:sym typeface="宋体" panose="02010600030101010101" pitchFamily="2" charset="-122"/>
              </a:rPr>
              <a:t>、</a:t>
            </a:r>
            <a:r>
              <a:rPr kumimoji="1" lang="en-US" altLang="zh-CN" sz="1200" b="1" dirty="0">
                <a:solidFill>
                  <a:schemeClr val="accent6"/>
                </a:solidFill>
                <a:latin typeface="宋体" panose="02010600030101010101" pitchFamily="2" charset="-122"/>
                <a:ea typeface="宋体" panose="02010600030101010101" pitchFamily="2" charset="-122"/>
                <a:sym typeface="宋体" panose="02010600030101010101" pitchFamily="2" charset="-122"/>
              </a:rPr>
              <a:t>OR</a:t>
            </a:r>
            <a:r>
              <a:rPr kumimoji="1" lang="zh-CN" altLang="en-US" sz="1200" b="1" dirty="0">
                <a:solidFill>
                  <a:schemeClr val="accent6"/>
                </a:solidFill>
                <a:latin typeface="宋体" panose="02010600030101010101" pitchFamily="2" charset="-122"/>
                <a:ea typeface="宋体" panose="02010600030101010101" pitchFamily="2" charset="-122"/>
                <a:sym typeface="宋体" panose="02010600030101010101" pitchFamily="2" charset="-122"/>
              </a:rPr>
              <a:t>、</a:t>
            </a:r>
            <a:r>
              <a:rPr kumimoji="1" lang="en-US" altLang="zh-CN" sz="1200" b="1" dirty="0">
                <a:solidFill>
                  <a:schemeClr val="accent6"/>
                </a:solidFill>
                <a:latin typeface="宋体" panose="02010600030101010101" pitchFamily="2" charset="-122"/>
                <a:ea typeface="宋体" panose="02010600030101010101" pitchFamily="2" charset="-122"/>
                <a:sym typeface="宋体" panose="02010600030101010101" pitchFamily="2" charset="-122"/>
              </a:rPr>
              <a:t>NOT</a:t>
            </a:r>
            <a:r>
              <a:rPr kumimoji="1" lang="zh-CN" altLang="en-US" sz="1200" b="1" dirty="0">
                <a:solidFill>
                  <a:schemeClr val="accent6"/>
                </a:solidFill>
                <a:latin typeface="宋体" panose="02010600030101010101" pitchFamily="2" charset="-122"/>
                <a:ea typeface="宋体" panose="02010600030101010101" pitchFamily="2" charset="-122"/>
                <a:sym typeface="宋体" panose="02010600030101010101" pitchFamily="2" charset="-122"/>
              </a:rPr>
              <a:t>逻辑运算</a:t>
            </a:r>
            <a:endParaRPr lang="zh-CN" altLang="en-US" sz="1200" b="1" dirty="0">
              <a:solidFill>
                <a:schemeClr val="accent6"/>
              </a:solidFill>
              <a:latin typeface="宋体" panose="02010600030101010101" pitchFamily="2" charset="-122"/>
              <a:ea typeface="宋体" panose="02010600030101010101" pitchFamily="2" charset="-122"/>
              <a:sym typeface="宋体" panose="02010600030101010101" pitchFamily="2" charset="-122"/>
            </a:endParaRPr>
          </a:p>
        </p:txBody>
      </p:sp>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harpenSoften amount="25000"/>
                    </a14:imgEffect>
                  </a14:imgLayer>
                </a14:imgProps>
              </a:ext>
            </a:extLst>
          </a:blip>
          <a:stretch>
            <a:fillRect/>
          </a:stretch>
        </p:blipFill>
        <p:spPr>
          <a:xfrm>
            <a:off x="5071122" y="792792"/>
            <a:ext cx="3841305" cy="3707574"/>
          </a:xfrm>
          <a:prstGeom prst="rect">
            <a:avLst/>
          </a:prstGeom>
        </p:spPr>
      </p:pic>
      <p:sp>
        <p:nvSpPr>
          <p:cNvPr id="8" name="文本框 7"/>
          <p:cNvSpPr txBox="1"/>
          <p:nvPr/>
        </p:nvSpPr>
        <p:spPr>
          <a:xfrm>
            <a:off x="5831697" y="4553589"/>
            <a:ext cx="2103331" cy="215444"/>
          </a:xfrm>
          <a:prstGeom prst="rect">
            <a:avLst/>
          </a:prstGeom>
          <a:noFill/>
        </p:spPr>
        <p:txBody>
          <a:bodyPr wrap="square" rtlCol="0">
            <a:spAutoFit/>
          </a:bodyPr>
          <a:lstStyle/>
          <a:p>
            <a:r>
              <a:rPr lang="zh-CN" altLang="en-US" sz="800" i="1" dirty="0">
                <a:solidFill>
                  <a:schemeClr val="tx1">
                    <a:lumMod val="65000"/>
                    <a:lumOff val="35000"/>
                  </a:schemeClr>
                </a:solidFill>
                <a:latin typeface="宋体" panose="02010600030101010101" pitchFamily="2" charset="-122"/>
                <a:ea typeface="宋体" panose="02010600030101010101" pitchFamily="2" charset="-122"/>
              </a:rPr>
              <a:t>▲ 部分工作空间逻辑运算的用户需求反馈</a:t>
            </a:r>
            <a:endParaRPr lang="zh-CN" altLang="en-US" sz="800" i="1" dirty="0">
              <a:latin typeface="宋体" panose="02010600030101010101" pitchFamily="2" charset="-122"/>
              <a:ea typeface="宋体" panose="02010600030101010101" pitchFamily="2" charset="-122"/>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4471" y="225165"/>
            <a:ext cx="2781300" cy="414020"/>
          </a:xfrm>
          <a:prstGeom prst="rect">
            <a:avLst/>
          </a:prstGeom>
          <a:noFill/>
        </p:spPr>
        <p:txBody>
          <a:bodyPr wrap="none" rtlCol="0">
            <a:spAutoFit/>
          </a:bodyPr>
          <a:lstStyle/>
          <a:p>
            <a:pPr>
              <a:lnSpc>
                <a:spcPct val="150000"/>
              </a:lnSpc>
            </a:pP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19.</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工作空间文件夹支持逻辑运算</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harpenSoften amount="25000"/>
                    </a14:imgEffect>
                  </a14:imgLayer>
                </a14:imgProps>
              </a:ext>
            </a:extLst>
          </a:blip>
          <a:stretch>
            <a:fillRect/>
          </a:stretch>
        </p:blipFill>
        <p:spPr>
          <a:xfrm>
            <a:off x="498662" y="754156"/>
            <a:ext cx="1531275" cy="1932677"/>
          </a:xfrm>
          <a:prstGeom prst="rect">
            <a:avLst/>
          </a:prstGeom>
        </p:spPr>
      </p:pic>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76406" y="2850788"/>
            <a:ext cx="1553531" cy="2096884"/>
          </a:xfrm>
          <a:prstGeom prst="rect">
            <a:avLst/>
          </a:prstGeom>
        </p:spPr>
      </p:pic>
      <p:sp>
        <p:nvSpPr>
          <p:cNvPr id="5" name="矩形: 圆角 4"/>
          <p:cNvSpPr/>
          <p:nvPr/>
        </p:nvSpPr>
        <p:spPr>
          <a:xfrm>
            <a:off x="852184" y="2367005"/>
            <a:ext cx="532356" cy="223120"/>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1339241" y="4014085"/>
            <a:ext cx="532356" cy="223120"/>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116562" y="737390"/>
            <a:ext cx="5163142" cy="3458125"/>
          </a:xfrm>
          <a:prstGeom prst="rect">
            <a:avLst/>
          </a:prstGeom>
        </p:spPr>
      </p:pic>
      <p:sp>
        <p:nvSpPr>
          <p:cNvPr id="9" name="矩形: 圆角 8"/>
          <p:cNvSpPr/>
          <p:nvPr/>
        </p:nvSpPr>
        <p:spPr>
          <a:xfrm>
            <a:off x="3862841" y="1187167"/>
            <a:ext cx="563824" cy="211683"/>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右 10"/>
          <p:cNvSpPr/>
          <p:nvPr/>
        </p:nvSpPr>
        <p:spPr>
          <a:xfrm>
            <a:off x="2452530" y="2686833"/>
            <a:ext cx="327004" cy="219869"/>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BEBA8EAE-BF5A-486C-A8C5-ECC9F3942E4B}">
                <a14:imgProps xmlns:a14="http://schemas.microsoft.com/office/drawing/2010/main">
                  <a14:imgLayer r:embed="rId2">
                    <a14:imgEffect>
                      <a14:sharpenSoften amount="25000"/>
                    </a14:imgEffect>
                  </a14:imgLayer>
                </a14:imgProps>
              </a:ext>
            </a:extLst>
          </a:blip>
          <a:stretch>
            <a:fillRect/>
          </a:stretch>
        </p:blipFill>
        <p:spPr>
          <a:xfrm>
            <a:off x="5116682" y="2664144"/>
            <a:ext cx="3736041" cy="2425623"/>
          </a:xfrm>
          <a:prstGeom prst="rect">
            <a:avLst/>
          </a:prstGeom>
        </p:spPr>
      </p:pic>
      <p:sp>
        <p:nvSpPr>
          <p:cNvPr id="3" name="文本框 2"/>
          <p:cNvSpPr txBox="1"/>
          <p:nvPr/>
        </p:nvSpPr>
        <p:spPr>
          <a:xfrm>
            <a:off x="684471" y="225165"/>
            <a:ext cx="3139440" cy="414020"/>
          </a:xfrm>
          <a:prstGeom prst="rect">
            <a:avLst/>
          </a:prstGeom>
          <a:noFill/>
        </p:spPr>
        <p:txBody>
          <a:bodyPr wrap="none" rtlCol="0">
            <a:spAutoFit/>
          </a:bodyPr>
          <a:lstStyle/>
          <a:p>
            <a:pPr>
              <a:lnSpc>
                <a:spcPct val="150000"/>
              </a:lnSpc>
            </a:pP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20.</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检索式精准高亮支持不同颜色展示</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64739" y="1965854"/>
            <a:ext cx="4367982" cy="1157048"/>
          </a:xfrm>
          <a:prstGeom prst="rect">
            <a:avLst/>
          </a:prstGeom>
          <a:noFill/>
        </p:spPr>
        <p:txBody>
          <a:bodyPr wrap="square" rtlCol="0">
            <a:spAutoFit/>
          </a:bodyPr>
          <a:lstStyle/>
          <a:p>
            <a:pPr defTabSz="914400">
              <a:lnSpc>
                <a:spcPct val="1500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更新概览：</a:t>
            </a:r>
            <a:endParaRPr kumimoji="1" lang="zh-CN" altLang="en-US" sz="1200" b="1"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a:t>
            </a:r>
            <a:r>
              <a:rPr kumimoji="1" lang="en-US" altLang="zh-CN" sz="1200" dirty="0">
                <a:latin typeface="宋体" panose="02010600030101010101" pitchFamily="2" charset="-122"/>
                <a:ea typeface="宋体" panose="02010600030101010101" pitchFamily="2" charset="-122"/>
                <a:sym typeface="宋体" panose="02010600030101010101" pitchFamily="2" charset="-122"/>
              </a:rPr>
              <a:t>1</a:t>
            </a:r>
            <a:r>
              <a:rPr kumimoji="1" lang="zh-CN" altLang="en-US" sz="1200" dirty="0">
                <a:latin typeface="宋体" panose="02010600030101010101" pitchFamily="2" charset="-122"/>
                <a:ea typeface="宋体" panose="02010600030101010101" pitchFamily="2" charset="-122"/>
                <a:sym typeface="宋体" panose="02010600030101010101" pitchFamily="2" charset="-122"/>
              </a:rPr>
              <a:t>）将</a:t>
            </a:r>
            <a:r>
              <a:rPr kumimoji="1" lang="zh-CN" altLang="en-US" sz="1200" b="1" dirty="0">
                <a:solidFill>
                  <a:schemeClr val="accent6"/>
                </a:solidFill>
                <a:latin typeface="宋体" panose="02010600030101010101" pitchFamily="2" charset="-122"/>
                <a:ea typeface="宋体" panose="02010600030101010101" pitchFamily="2" charset="-122"/>
                <a:sym typeface="宋体" panose="02010600030101010101" pitchFamily="2" charset="-122"/>
              </a:rPr>
              <a:t>高亮区分为检索式高亮与自定义高亮</a:t>
            </a:r>
            <a:endParaRPr kumimoji="1" lang="en-US" altLang="zh-CN" sz="1200" b="1" dirty="0">
              <a:solidFill>
                <a:schemeClr val="accent6"/>
              </a:solidFill>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a:t>
            </a:r>
            <a:r>
              <a:rPr kumimoji="1" lang="en-US" altLang="zh-CN" sz="1200" dirty="0">
                <a:latin typeface="宋体" panose="02010600030101010101" pitchFamily="2" charset="-122"/>
                <a:ea typeface="宋体" panose="02010600030101010101" pitchFamily="2" charset="-122"/>
                <a:sym typeface="宋体" panose="02010600030101010101" pitchFamily="2" charset="-122"/>
              </a:rPr>
              <a:t>2</a:t>
            </a:r>
            <a:r>
              <a:rPr kumimoji="1" lang="zh-CN" altLang="en-US" sz="1200" dirty="0">
                <a:latin typeface="宋体" panose="02010600030101010101" pitchFamily="2" charset="-122"/>
                <a:ea typeface="宋体" panose="02010600030101010101" pitchFamily="2" charset="-122"/>
                <a:sym typeface="宋体" panose="02010600030101010101" pitchFamily="2" charset="-122"/>
              </a:rPr>
              <a:t>）将原检索式高亮全部以红色字体显示，</a:t>
            </a:r>
            <a:r>
              <a:rPr kumimoji="1" lang="zh-CN" altLang="en-US" sz="1200" b="1" dirty="0">
                <a:solidFill>
                  <a:schemeClr val="accent6"/>
                </a:solidFill>
                <a:latin typeface="宋体" panose="02010600030101010101" pitchFamily="2" charset="-122"/>
                <a:ea typeface="宋体" panose="02010600030101010101" pitchFamily="2" charset="-122"/>
                <a:sym typeface="宋体" panose="02010600030101010101" pitchFamily="2" charset="-122"/>
              </a:rPr>
              <a:t>修改为不同颜色展示，并支持用户选择开启或关闭</a:t>
            </a:r>
            <a:endParaRPr lang="zh-CN" altLang="en-US" sz="1200" b="1" dirty="0">
              <a:solidFill>
                <a:schemeClr val="accent6"/>
              </a:solidFill>
              <a:latin typeface="宋体" panose="02010600030101010101" pitchFamily="2" charset="-122"/>
              <a:ea typeface="宋体" panose="02010600030101010101" pitchFamily="2" charset="-122"/>
              <a:sym typeface="宋体" panose="02010600030101010101" pitchFamily="2" charset="-122"/>
            </a:endParaRPr>
          </a:p>
        </p:txBody>
      </p:sp>
      <p:sp>
        <p:nvSpPr>
          <p:cNvPr id="5" name="文本框 4"/>
          <p:cNvSpPr txBox="1"/>
          <p:nvPr/>
        </p:nvSpPr>
        <p:spPr>
          <a:xfrm>
            <a:off x="64739" y="818122"/>
            <a:ext cx="4422481" cy="1157048"/>
          </a:xfrm>
          <a:prstGeom prst="rect">
            <a:avLst/>
          </a:prstGeom>
          <a:noFill/>
        </p:spPr>
        <p:txBody>
          <a:bodyPr wrap="square" rtlCol="0">
            <a:spAutoFit/>
          </a:bodyPr>
          <a:lstStyle/>
          <a:p>
            <a:pPr defTabSz="914400">
              <a:lnSpc>
                <a:spcPct val="1500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用户痛点：</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目前检索式高亮全部以红色字体显示，用户无法区别不同的关键词在文中出现的位置，同时当用户添加自定义关键词进行高亮时，受到红色字体高亮的影响也无法快速进行浏览。</a:t>
            </a: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p:txBody>
      </p:sp>
      <p:sp>
        <p:nvSpPr>
          <p:cNvPr id="6" name="文本框 5"/>
          <p:cNvSpPr txBox="1"/>
          <p:nvPr/>
        </p:nvSpPr>
        <p:spPr>
          <a:xfrm>
            <a:off x="64740" y="3122218"/>
            <a:ext cx="4894820" cy="880049"/>
          </a:xfrm>
          <a:prstGeom prst="rect">
            <a:avLst/>
          </a:prstGeom>
          <a:noFill/>
        </p:spPr>
        <p:txBody>
          <a:bodyPr wrap="square" rtlCol="0">
            <a:spAutoFit/>
          </a:bodyPr>
          <a:lstStyle/>
          <a:p>
            <a:pPr defTabSz="914400">
              <a:lnSpc>
                <a:spcPct val="150000"/>
              </a:lnSpc>
            </a:pPr>
            <a:r>
              <a:rPr kumimoji="1" lang="zh-CN" altLang="en-US" sz="1200" b="1" dirty="0">
                <a:latin typeface="宋体" panose="02010600030101010101" pitchFamily="2" charset="-122"/>
                <a:ea typeface="宋体" panose="02010600030101010101" pitchFamily="2" charset="-122"/>
                <a:sym typeface="宋体" panose="02010600030101010101" pitchFamily="2" charset="-122"/>
              </a:rPr>
              <a:t>商业价值：</a:t>
            </a:r>
            <a:endParaRPr kumimoji="1" lang="en-US" altLang="zh-CN" sz="1200" b="1"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kumimoji="1" lang="zh-CN" altLang="en-US" sz="1200" dirty="0">
                <a:latin typeface="宋体" panose="02010600030101010101" pitchFamily="2" charset="-122"/>
                <a:ea typeface="宋体" panose="02010600030101010101" pitchFamily="2" charset="-122"/>
                <a:sym typeface="宋体" panose="02010600030101010101" pitchFamily="2" charset="-122"/>
              </a:rPr>
              <a:t>（</a:t>
            </a:r>
            <a:r>
              <a:rPr kumimoji="1" lang="en-US" altLang="zh-CN" sz="1200" dirty="0">
                <a:latin typeface="宋体" panose="02010600030101010101" pitchFamily="2" charset="-122"/>
                <a:ea typeface="宋体" panose="02010600030101010101" pitchFamily="2" charset="-122"/>
                <a:sym typeface="宋体" panose="02010600030101010101" pitchFamily="2" charset="-122"/>
              </a:rPr>
              <a:t>1</a:t>
            </a:r>
            <a:r>
              <a:rPr kumimoji="1" lang="zh-CN" altLang="en-US" sz="1200" dirty="0">
                <a:latin typeface="宋体" panose="02010600030101010101" pitchFamily="2" charset="-122"/>
                <a:ea typeface="宋体" panose="02010600030101010101" pitchFamily="2" charset="-122"/>
                <a:sym typeface="宋体" panose="02010600030101010101" pitchFamily="2" charset="-122"/>
              </a:rPr>
              <a:t>）检索式高亮为精准高亮，精准展示根据检索条件在专利文本中的命中情况，帮助用户快速提升阅读浏览专利效率</a:t>
            </a:r>
            <a:endParaRPr kumimoji="1" lang="en-US" altLang="zh-CN" sz="1200" dirty="0">
              <a:latin typeface="宋体" panose="02010600030101010101" pitchFamily="2" charset="-122"/>
              <a:ea typeface="宋体" panose="02010600030101010101" pitchFamily="2" charset="-122"/>
              <a:sym typeface="宋体" panose="02010600030101010101" pitchFamily="2" charset="-122"/>
            </a:endParaRPr>
          </a:p>
        </p:txBody>
      </p:sp>
      <p:pic>
        <p:nvPicPr>
          <p:cNvPr id="7" name="图片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116682" y="52527"/>
            <a:ext cx="3736041" cy="2426830"/>
          </a:xfrm>
          <a:prstGeom prst="rect">
            <a:avLst/>
          </a:prstGeom>
        </p:spPr>
      </p:pic>
      <p:sp>
        <p:nvSpPr>
          <p:cNvPr id="8" name="文本框 7"/>
          <p:cNvSpPr txBox="1"/>
          <p:nvPr/>
        </p:nvSpPr>
        <p:spPr>
          <a:xfrm>
            <a:off x="5933036" y="2436656"/>
            <a:ext cx="2103331" cy="215444"/>
          </a:xfrm>
          <a:prstGeom prst="rect">
            <a:avLst/>
          </a:prstGeom>
          <a:noFill/>
        </p:spPr>
        <p:txBody>
          <a:bodyPr wrap="square" rtlCol="0">
            <a:spAutoFit/>
          </a:bodyPr>
          <a:lstStyle/>
          <a:p>
            <a:r>
              <a:rPr lang="zh-CN" altLang="en-US" sz="800" i="1" dirty="0">
                <a:solidFill>
                  <a:schemeClr val="tx1">
                    <a:lumMod val="65000"/>
                    <a:lumOff val="35000"/>
                  </a:schemeClr>
                </a:solidFill>
                <a:latin typeface="宋体" panose="02010600030101010101" pitchFamily="2" charset="-122"/>
                <a:ea typeface="宋体" panose="02010600030101010101" pitchFamily="2" charset="-122"/>
              </a:rPr>
              <a:t>▲ 部分检索式高亮的用户需求反馈</a:t>
            </a:r>
            <a:endParaRPr lang="zh-CN" altLang="en-US" sz="800" i="1" dirty="0">
              <a:latin typeface="宋体" panose="02010600030101010101" pitchFamily="2" charset="-122"/>
              <a:ea typeface="宋体" panose="02010600030101010101" pitchFamily="2" charset="-122"/>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BEBA8EAE-BF5A-486C-A8C5-ECC9F3942E4B}">
                <a14:imgProps xmlns:a14="http://schemas.microsoft.com/office/drawing/2010/main">
                  <a14:imgLayer r:embed="rId2">
                    <a14:imgEffect>
                      <a14:sharpenSoften amount="25000"/>
                    </a14:imgEffect>
                  </a14:imgLayer>
                </a14:imgProps>
              </a:ext>
            </a:extLst>
          </a:blip>
          <a:stretch>
            <a:fillRect/>
          </a:stretch>
        </p:blipFill>
        <p:spPr>
          <a:xfrm>
            <a:off x="599507" y="642333"/>
            <a:ext cx="8266205" cy="4276002"/>
          </a:xfrm>
          <a:prstGeom prst="rect">
            <a:avLst/>
          </a:prstGeom>
        </p:spPr>
      </p:pic>
      <p:sp>
        <p:nvSpPr>
          <p:cNvPr id="2" name="文本框 1"/>
          <p:cNvSpPr txBox="1"/>
          <p:nvPr/>
        </p:nvSpPr>
        <p:spPr>
          <a:xfrm>
            <a:off x="684471" y="225165"/>
            <a:ext cx="3139440" cy="414020"/>
          </a:xfrm>
          <a:prstGeom prst="rect">
            <a:avLst/>
          </a:prstGeom>
          <a:noFill/>
        </p:spPr>
        <p:txBody>
          <a:bodyPr wrap="none" rtlCol="0">
            <a:spAutoFit/>
          </a:bodyPr>
          <a:lstStyle/>
          <a:p>
            <a:pPr>
              <a:lnSpc>
                <a:spcPct val="150000"/>
              </a:lnSpc>
            </a:pP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20.</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检索式精准高亮支持不同颜色展示</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5" name="矩形: 圆角 4"/>
          <p:cNvSpPr/>
          <p:nvPr/>
        </p:nvSpPr>
        <p:spPr>
          <a:xfrm>
            <a:off x="7338780" y="1374893"/>
            <a:ext cx="479045" cy="187461"/>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8653858" y="698771"/>
            <a:ext cx="193607" cy="217741"/>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本框 1"/>
          <p:cNvSpPr txBox="1"/>
          <p:nvPr/>
        </p:nvSpPr>
        <p:spPr>
          <a:xfrm>
            <a:off x="684471" y="225165"/>
            <a:ext cx="3139440" cy="414020"/>
          </a:xfrm>
          <a:prstGeom prst="rect">
            <a:avLst/>
          </a:prstGeom>
          <a:noFill/>
        </p:spPr>
        <p:txBody>
          <a:bodyPr wrap="none" rtlCol="0">
            <a:spAutoFit/>
          </a:bodyPr>
          <a:lstStyle/>
          <a:p>
            <a:pPr>
              <a:lnSpc>
                <a:spcPct val="150000"/>
              </a:lnSpc>
            </a:pPr>
            <a:r>
              <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20.</a:t>
            </a:r>
            <a:r>
              <a:rPr kumimoji="1" lang="zh-CN" altLang="en-US"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检索式精准高亮支持不同颜色展示</a:t>
            </a:r>
            <a:endParaRPr kumimoji="1" lang="en-US" altLang="zh-CN" sz="14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6" name="组合 5"/>
          <p:cNvGrpSpPr/>
          <p:nvPr/>
        </p:nvGrpSpPr>
        <p:grpSpPr>
          <a:xfrm>
            <a:off x="1404722" y="590200"/>
            <a:ext cx="6001312" cy="2716173"/>
            <a:chOff x="659879" y="688111"/>
            <a:chExt cx="7799650" cy="3451018"/>
          </a:xfrm>
        </p:grpSpPr>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sharpenSoften amount="25000"/>
                      </a14:imgEffect>
                    </a14:imgLayer>
                  </a14:imgProps>
                </a:ext>
              </a:extLst>
            </a:blip>
            <a:stretch>
              <a:fillRect/>
            </a:stretch>
          </p:blipFill>
          <p:spPr>
            <a:xfrm>
              <a:off x="659879" y="688111"/>
              <a:ext cx="7799650" cy="3451018"/>
            </a:xfrm>
            <a:prstGeom prst="rect">
              <a:avLst/>
            </a:prstGeom>
          </p:spPr>
        </p:pic>
        <p:sp>
          <p:nvSpPr>
            <p:cNvPr id="4" name="矩形: 圆角 3"/>
            <p:cNvSpPr/>
            <p:nvPr/>
          </p:nvSpPr>
          <p:spPr>
            <a:xfrm>
              <a:off x="6109486" y="2471963"/>
              <a:ext cx="1017988" cy="115535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1513265" y="780574"/>
              <a:ext cx="3373628" cy="205629"/>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300038" y="3065631"/>
            <a:ext cx="8673926" cy="1988045"/>
          </a:xfrm>
          <a:prstGeom prst="rect">
            <a:avLst/>
          </a:prstGeom>
          <a:noFill/>
        </p:spPr>
        <p:txBody>
          <a:bodyPr wrap="square" rtlCol="0">
            <a:spAutoFit/>
          </a:bodyPr>
          <a:lstStyle/>
          <a:p>
            <a:pPr defTabSz="914400">
              <a:lnSpc>
                <a:spcPct val="150000"/>
              </a:lnSpc>
            </a:pPr>
            <a:r>
              <a:rPr lang="zh-CN" altLang="en-US" sz="1200" dirty="0">
                <a:latin typeface="宋体" panose="02010600030101010101" pitchFamily="2" charset="-122"/>
                <a:ea typeface="宋体" panose="02010600030101010101" pitchFamily="2" charset="-122"/>
                <a:sym typeface="宋体" panose="02010600030101010101" pitchFamily="2" charset="-122"/>
              </a:rPr>
              <a:t>详细规则：</a:t>
            </a:r>
            <a:endParaRPr lang="en-US" altLang="zh-CN" sz="1200"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lang="zh-CN" altLang="en-US" sz="1200" dirty="0">
                <a:latin typeface="宋体" panose="02010600030101010101" pitchFamily="2" charset="-122"/>
                <a:ea typeface="宋体" panose="02010600030101010101" pitchFamily="2" charset="-122"/>
                <a:sym typeface="宋体" panose="02010600030101010101" pitchFamily="2" charset="-122"/>
              </a:rPr>
              <a:t>（</a:t>
            </a:r>
            <a:r>
              <a:rPr lang="en-US" altLang="zh-CN" sz="1200" dirty="0">
                <a:latin typeface="宋体" panose="02010600030101010101" pitchFamily="2" charset="-122"/>
                <a:ea typeface="宋体" panose="02010600030101010101" pitchFamily="2" charset="-122"/>
                <a:sym typeface="宋体" panose="02010600030101010101" pitchFamily="2" charset="-122"/>
              </a:rPr>
              <a:t>1</a:t>
            </a:r>
            <a:r>
              <a:rPr lang="zh-CN" altLang="en-US" sz="1200" dirty="0">
                <a:latin typeface="宋体" panose="02010600030101010101" pitchFamily="2" charset="-122"/>
                <a:ea typeface="宋体" panose="02010600030101010101" pitchFamily="2" charset="-122"/>
                <a:sym typeface="宋体" panose="02010600030101010101" pitchFamily="2" charset="-122"/>
              </a:rPr>
              <a:t>）</a:t>
            </a:r>
            <a:r>
              <a:rPr lang="en-US" altLang="zh-CN" sz="1200" dirty="0">
                <a:latin typeface="宋体" panose="02010600030101010101" pitchFamily="2" charset="-122"/>
                <a:ea typeface="宋体" panose="02010600030101010101" pitchFamily="2" charset="-122"/>
                <a:sym typeface="宋体" panose="02010600030101010101" pitchFamily="2" charset="-122"/>
              </a:rPr>
              <a:t>TTL/ABST</a:t>
            </a:r>
            <a:r>
              <a:rPr lang="zh-CN" altLang="en-US" sz="1200" dirty="0">
                <a:latin typeface="宋体" panose="02010600030101010101" pitchFamily="2" charset="-122"/>
                <a:ea typeface="宋体" panose="02010600030101010101" pitchFamily="2" charset="-122"/>
                <a:sym typeface="宋体" panose="02010600030101010101" pitchFamily="2" charset="-122"/>
              </a:rPr>
              <a:t>及其对应的机翻字段优先级最高，</a:t>
            </a:r>
            <a:r>
              <a:rPr lang="en-US" altLang="zh-CN" sz="1200" dirty="0">
                <a:latin typeface="宋体" panose="02010600030101010101" pitchFamily="2" charset="-122"/>
                <a:ea typeface="宋体" panose="02010600030101010101" pitchFamily="2" charset="-122"/>
                <a:sym typeface="宋体" panose="02010600030101010101" pitchFamily="2" charset="-122"/>
              </a:rPr>
              <a:t>TTL&gt;ABST</a:t>
            </a:r>
            <a:endParaRPr lang="en-US" altLang="zh-CN" sz="1200"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lang="zh-CN" altLang="en-US" sz="1200" dirty="0">
                <a:latin typeface="宋体" panose="02010600030101010101" pitchFamily="2" charset="-122"/>
                <a:ea typeface="宋体" panose="02010600030101010101" pitchFamily="2" charset="-122"/>
                <a:sym typeface="宋体" panose="02010600030101010101" pitchFamily="2" charset="-122"/>
              </a:rPr>
              <a:t>（</a:t>
            </a:r>
            <a:r>
              <a:rPr lang="en-US" altLang="zh-CN" sz="1200" dirty="0">
                <a:latin typeface="宋体" panose="02010600030101010101" pitchFamily="2" charset="-122"/>
                <a:ea typeface="宋体" panose="02010600030101010101" pitchFamily="2" charset="-122"/>
                <a:sym typeface="宋体" panose="02010600030101010101" pitchFamily="2" charset="-122"/>
              </a:rPr>
              <a:t>2</a:t>
            </a:r>
            <a:r>
              <a:rPr lang="zh-CN" altLang="en-US" sz="1200" dirty="0">
                <a:latin typeface="宋体" panose="02010600030101010101" pitchFamily="2" charset="-122"/>
                <a:ea typeface="宋体" panose="02010600030101010101" pitchFamily="2" charset="-122"/>
                <a:sym typeface="宋体" panose="02010600030101010101" pitchFamily="2" charset="-122"/>
              </a:rPr>
              <a:t>）自定义高亮设置的关键词与检索式高亮设置关键词重复时，则优先以自定义高亮的颜色为准</a:t>
            </a:r>
            <a:endParaRPr lang="zh-CN" altLang="en-US" sz="1200"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lang="zh-CN" altLang="en-US" sz="1200" dirty="0">
                <a:latin typeface="宋体" panose="02010600030101010101" pitchFamily="2" charset="-122"/>
                <a:ea typeface="宋体" panose="02010600030101010101" pitchFamily="2" charset="-122"/>
                <a:sym typeface="宋体" panose="02010600030101010101" pitchFamily="2" charset="-122"/>
              </a:rPr>
              <a:t>（</a:t>
            </a:r>
            <a:r>
              <a:rPr lang="en-US" altLang="zh-CN" sz="1200" dirty="0">
                <a:latin typeface="宋体" panose="02010600030101010101" pitchFamily="2" charset="-122"/>
                <a:ea typeface="宋体" panose="02010600030101010101" pitchFamily="2" charset="-122"/>
                <a:sym typeface="宋体" panose="02010600030101010101" pitchFamily="2" charset="-122"/>
              </a:rPr>
              <a:t>3</a:t>
            </a:r>
            <a:r>
              <a:rPr lang="zh-CN" altLang="en-US" sz="1200" dirty="0">
                <a:latin typeface="宋体" panose="02010600030101010101" pitchFamily="2" charset="-122"/>
                <a:ea typeface="宋体" panose="02010600030101010101" pitchFamily="2" charset="-122"/>
                <a:sym typeface="宋体" panose="02010600030101010101" pitchFamily="2" charset="-122"/>
              </a:rPr>
              <a:t>）当开启截词，同时当前检索结果中拥有该关键词开启截词后的形式命中的，则显示叹号：相关截词扩展也会按该颜色高亮</a:t>
            </a:r>
            <a:endParaRPr lang="zh-CN" altLang="en-US" sz="1200"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lang="zh-CN" altLang="en-US" sz="1200" dirty="0">
                <a:latin typeface="宋体" panose="02010600030101010101" pitchFamily="2" charset="-122"/>
                <a:ea typeface="宋体" panose="02010600030101010101" pitchFamily="2" charset="-122"/>
                <a:sym typeface="宋体" panose="02010600030101010101" pitchFamily="2" charset="-122"/>
              </a:rPr>
              <a:t>（</a:t>
            </a:r>
            <a:r>
              <a:rPr lang="en-US" altLang="zh-CN" sz="1200" dirty="0">
                <a:latin typeface="宋体" panose="02010600030101010101" pitchFamily="2" charset="-122"/>
                <a:ea typeface="宋体" panose="02010600030101010101" pitchFamily="2" charset="-122"/>
                <a:sym typeface="宋体" panose="02010600030101010101" pitchFamily="2" charset="-122"/>
              </a:rPr>
              <a:t>4</a:t>
            </a:r>
            <a:r>
              <a:rPr lang="zh-CN" altLang="en-US" sz="1200" dirty="0">
                <a:latin typeface="宋体" panose="02010600030101010101" pitchFamily="2" charset="-122"/>
                <a:ea typeface="宋体" panose="02010600030101010101" pitchFamily="2" charset="-122"/>
                <a:sym typeface="宋体" panose="02010600030101010101" pitchFamily="2" charset="-122"/>
              </a:rPr>
              <a:t>）双引号的英文词，高亮时整体使用同一个颜色，最多支持</a:t>
            </a:r>
            <a:r>
              <a:rPr lang="en-US" altLang="zh-CN" sz="1200" dirty="0">
                <a:latin typeface="宋体" panose="02010600030101010101" pitchFamily="2" charset="-122"/>
                <a:ea typeface="宋体" panose="02010600030101010101" pitchFamily="2" charset="-122"/>
                <a:sym typeface="宋体" panose="02010600030101010101" pitchFamily="2" charset="-122"/>
              </a:rPr>
              <a:t>5</a:t>
            </a:r>
            <a:r>
              <a:rPr lang="zh-CN" altLang="en-US" sz="1200" dirty="0">
                <a:latin typeface="宋体" panose="02010600030101010101" pitchFamily="2" charset="-122"/>
                <a:ea typeface="宋体" panose="02010600030101010101" pitchFamily="2" charset="-122"/>
                <a:sym typeface="宋体" panose="02010600030101010101" pitchFamily="2" charset="-122"/>
              </a:rPr>
              <a:t>个单词；超过</a:t>
            </a:r>
            <a:r>
              <a:rPr lang="en-US" altLang="zh-CN" sz="1200" dirty="0">
                <a:latin typeface="宋体" panose="02010600030101010101" pitchFamily="2" charset="-122"/>
                <a:ea typeface="宋体" panose="02010600030101010101" pitchFamily="2" charset="-122"/>
                <a:sym typeface="宋体" panose="02010600030101010101" pitchFamily="2" charset="-122"/>
              </a:rPr>
              <a:t>5</a:t>
            </a:r>
            <a:r>
              <a:rPr lang="zh-CN" altLang="en-US" sz="1200" dirty="0">
                <a:latin typeface="宋体" panose="02010600030101010101" pitchFamily="2" charset="-122"/>
                <a:ea typeface="宋体" panose="02010600030101010101" pitchFamily="2" charset="-122"/>
                <a:sym typeface="宋体" panose="02010600030101010101" pitchFamily="2" charset="-122"/>
              </a:rPr>
              <a:t>个词的不单独高亮；双引号中如果有停顿词的，也不单独高亮</a:t>
            </a:r>
            <a:endParaRPr lang="zh-CN" altLang="en-US" sz="1200" dirty="0">
              <a:latin typeface="宋体" panose="02010600030101010101" pitchFamily="2" charset="-122"/>
              <a:ea typeface="宋体" panose="02010600030101010101" pitchFamily="2" charset="-122"/>
              <a:sym typeface="宋体" panose="02010600030101010101" pitchFamily="2" charset="-122"/>
            </a:endParaRPr>
          </a:p>
          <a:p>
            <a:pPr defTabSz="914400">
              <a:lnSpc>
                <a:spcPct val="150000"/>
              </a:lnSpc>
            </a:pPr>
            <a:r>
              <a:rPr lang="zh-CN" altLang="en-US" sz="1200" dirty="0">
                <a:latin typeface="宋体" panose="02010600030101010101" pitchFamily="2" charset="-122"/>
                <a:ea typeface="宋体" panose="02010600030101010101" pitchFamily="2" charset="-122"/>
                <a:sym typeface="宋体" panose="02010600030101010101" pitchFamily="2" charset="-122"/>
              </a:rPr>
              <a:t>（</a:t>
            </a:r>
            <a:r>
              <a:rPr lang="en-US" altLang="zh-CN" sz="1200" dirty="0">
                <a:latin typeface="宋体" panose="02010600030101010101" pitchFamily="2" charset="-122"/>
                <a:ea typeface="宋体" panose="02010600030101010101" pitchFamily="2" charset="-122"/>
                <a:sym typeface="宋体" panose="02010600030101010101" pitchFamily="2" charset="-122"/>
              </a:rPr>
              <a:t>5</a:t>
            </a:r>
            <a:r>
              <a:rPr lang="zh-CN" altLang="en-US" sz="1200" dirty="0">
                <a:latin typeface="宋体" panose="02010600030101010101" pitchFamily="2" charset="-122"/>
                <a:ea typeface="宋体" panose="02010600030101010101" pitchFamily="2" charset="-122"/>
                <a:sym typeface="宋体" panose="02010600030101010101" pitchFamily="2" charset="-122"/>
              </a:rPr>
              <a:t>）中英文混合的不单独高亮（例如：当检索“</a:t>
            </a:r>
            <a:r>
              <a:rPr lang="en-US" altLang="zh-CN" sz="1200" dirty="0">
                <a:latin typeface="宋体" panose="02010600030101010101" pitchFamily="2" charset="-122"/>
                <a:ea typeface="宋体" panose="02010600030101010101" pitchFamily="2" charset="-122"/>
                <a:sym typeface="宋体" panose="02010600030101010101" pitchFamily="2" charset="-122"/>
              </a:rPr>
              <a:t>T</a:t>
            </a:r>
            <a:r>
              <a:rPr lang="zh-CN" altLang="en-US" sz="1200" dirty="0">
                <a:latin typeface="宋体" panose="02010600030101010101" pitchFamily="2" charset="-122"/>
                <a:ea typeface="宋体" panose="02010600030101010101" pitchFamily="2" charset="-122"/>
                <a:sym typeface="宋体" panose="02010600030101010101" pitchFamily="2" charset="-122"/>
              </a:rPr>
              <a:t>细胞”时，系统会以其他进行高亮，同时数字会作为英文对待）</a:t>
            </a:r>
            <a:endParaRPr lang="zh-CN" altLang="en-US" sz="1200"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222" y="358343"/>
            <a:ext cx="5010150" cy="228600"/>
          </a:xfrm>
          <a:prstGeom prst="rect">
            <a:avLst/>
          </a:prstGeom>
        </p:spPr>
        <p:txBody>
          <a:bodyPr vert="horz" wrap="square" lIns="0" tIns="13335" rIns="0" bIns="0" rtlCol="0">
            <a:spAutoFit/>
          </a:bodyPr>
          <a:lstStyle/>
          <a:p>
            <a:pPr marL="12700">
              <a:lnSpc>
                <a:spcPct val="100000"/>
              </a:lnSpc>
              <a:spcBef>
                <a:spcPts val="105"/>
              </a:spcBef>
            </a:pPr>
            <a:r>
              <a:rPr lang="en-US" sz="1400" b="1" spc="5" dirty="0">
                <a:solidFill>
                  <a:srgbClr val="538235"/>
                </a:solidFill>
                <a:latin typeface="宋体" panose="02010600030101010101" pitchFamily="2" charset="-122"/>
                <a:cs typeface="宋体" panose="02010600030101010101" pitchFamily="2" charset="-122"/>
              </a:rPr>
              <a:t>21</a:t>
            </a:r>
            <a:r>
              <a:rPr sz="1400" b="1" spc="10" dirty="0">
                <a:solidFill>
                  <a:srgbClr val="538235"/>
                </a:solidFill>
                <a:latin typeface="宋体" panose="02010600030101010101" pitchFamily="2" charset="-122"/>
                <a:cs typeface="宋体" panose="02010600030101010101" pitchFamily="2" charset="-122"/>
              </a:rPr>
              <a:t>.</a:t>
            </a:r>
            <a:r>
              <a:rPr sz="1400" b="1" spc="-110" dirty="0">
                <a:solidFill>
                  <a:srgbClr val="538235"/>
                </a:solidFill>
                <a:latin typeface="宋体" panose="02010600030101010101" pitchFamily="2" charset="-122"/>
                <a:cs typeface="宋体" panose="02010600030101010101" pitchFamily="2" charset="-122"/>
              </a:rPr>
              <a:t> </a:t>
            </a:r>
            <a:r>
              <a:rPr sz="1400" b="1" spc="5" dirty="0">
                <a:solidFill>
                  <a:srgbClr val="538235"/>
                </a:solidFill>
                <a:latin typeface="宋体" panose="02010600030101010101" pitchFamily="2" charset="-122"/>
                <a:cs typeface="宋体" panose="02010600030101010101" pitchFamily="2" charset="-122"/>
              </a:rPr>
              <a:t>检索</a:t>
            </a:r>
            <a:r>
              <a:rPr sz="1400" b="1" dirty="0">
                <a:solidFill>
                  <a:srgbClr val="538235"/>
                </a:solidFill>
                <a:latin typeface="宋体" panose="02010600030101010101" pitchFamily="2" charset="-122"/>
                <a:cs typeface="宋体" panose="02010600030101010101" pitchFamily="2" charset="-122"/>
              </a:rPr>
              <a:t>结</a:t>
            </a:r>
            <a:r>
              <a:rPr sz="1400" b="1" spc="-5" dirty="0">
                <a:solidFill>
                  <a:srgbClr val="538235"/>
                </a:solidFill>
                <a:latin typeface="宋体" panose="02010600030101010101" pitchFamily="2" charset="-122"/>
                <a:cs typeface="宋体" panose="02010600030101010101" pitchFamily="2" charset="-122"/>
              </a:rPr>
              <a:t>果</a:t>
            </a:r>
            <a:r>
              <a:rPr sz="1400" b="1" dirty="0">
                <a:solidFill>
                  <a:srgbClr val="538235"/>
                </a:solidFill>
                <a:latin typeface="宋体" panose="02010600030101010101" pitchFamily="2" charset="-122"/>
                <a:cs typeface="宋体" panose="02010600030101010101" pitchFamily="2" charset="-122"/>
              </a:rPr>
              <a:t>页</a:t>
            </a:r>
            <a:r>
              <a:rPr sz="1400" b="1" spc="-20" dirty="0">
                <a:solidFill>
                  <a:srgbClr val="538235"/>
                </a:solidFill>
                <a:latin typeface="宋体" panose="02010600030101010101" pitchFamily="2" charset="-122"/>
                <a:cs typeface="宋体" panose="02010600030101010101" pitchFamily="2" charset="-122"/>
              </a:rPr>
              <a:t>面</a:t>
            </a:r>
            <a:r>
              <a:rPr sz="1400" b="1" dirty="0">
                <a:solidFill>
                  <a:srgbClr val="538235"/>
                </a:solidFill>
                <a:latin typeface="宋体" panose="02010600030101010101" pitchFamily="2" charset="-122"/>
                <a:cs typeface="宋体" panose="02010600030101010101" pitchFamily="2" charset="-122"/>
              </a:rPr>
              <a:t>过</a:t>
            </a:r>
            <a:r>
              <a:rPr sz="1400" b="1" spc="-5" dirty="0">
                <a:solidFill>
                  <a:srgbClr val="538235"/>
                </a:solidFill>
                <a:latin typeface="宋体" panose="02010600030101010101" pitchFamily="2" charset="-122"/>
                <a:cs typeface="宋体" panose="02010600030101010101" pitchFamily="2" charset="-122"/>
              </a:rPr>
              <a:t>滤</a:t>
            </a:r>
            <a:r>
              <a:rPr sz="1400" b="1" spc="-15" dirty="0">
                <a:solidFill>
                  <a:srgbClr val="538235"/>
                </a:solidFill>
                <a:latin typeface="宋体" panose="02010600030101010101" pitchFamily="2" charset="-122"/>
                <a:cs typeface="宋体" panose="02010600030101010101" pitchFamily="2" charset="-122"/>
              </a:rPr>
              <a:t>支</a:t>
            </a:r>
            <a:r>
              <a:rPr sz="1400" b="1" dirty="0">
                <a:solidFill>
                  <a:srgbClr val="538235"/>
                </a:solidFill>
                <a:latin typeface="宋体" panose="02010600030101010101" pitchFamily="2" charset="-122"/>
                <a:cs typeface="宋体" panose="02010600030101010101" pitchFamily="2" charset="-122"/>
              </a:rPr>
              <a:t>持</a:t>
            </a:r>
            <a:r>
              <a:rPr sz="1400" b="1" spc="-5" dirty="0">
                <a:solidFill>
                  <a:srgbClr val="538235"/>
                </a:solidFill>
                <a:latin typeface="宋体" panose="02010600030101010101" pitchFamily="2" charset="-122"/>
                <a:cs typeface="宋体" panose="02010600030101010101" pitchFamily="2" charset="-122"/>
              </a:rPr>
              <a:t>高</a:t>
            </a:r>
            <a:r>
              <a:rPr sz="1400" b="1" spc="-15" dirty="0">
                <a:solidFill>
                  <a:srgbClr val="538235"/>
                </a:solidFill>
                <a:latin typeface="宋体" panose="02010600030101010101" pitchFamily="2" charset="-122"/>
                <a:cs typeface="宋体" panose="02010600030101010101" pitchFamily="2" charset="-122"/>
              </a:rPr>
              <a:t>级</a:t>
            </a:r>
            <a:r>
              <a:rPr sz="1400" b="1" dirty="0">
                <a:solidFill>
                  <a:srgbClr val="538235"/>
                </a:solidFill>
                <a:latin typeface="宋体" panose="02010600030101010101" pitchFamily="2" charset="-122"/>
                <a:cs typeface="宋体" panose="02010600030101010101" pitchFamily="2" charset="-122"/>
              </a:rPr>
              <a:t>搜</a:t>
            </a:r>
            <a:r>
              <a:rPr sz="1400" b="1" spc="-5" dirty="0">
                <a:solidFill>
                  <a:srgbClr val="538235"/>
                </a:solidFill>
                <a:latin typeface="宋体" panose="02010600030101010101" pitchFamily="2" charset="-122"/>
                <a:cs typeface="宋体" panose="02010600030101010101" pitchFamily="2" charset="-122"/>
              </a:rPr>
              <a:t>索</a:t>
            </a:r>
            <a:r>
              <a:rPr sz="1400" b="1" spc="-15" dirty="0">
                <a:solidFill>
                  <a:srgbClr val="538235"/>
                </a:solidFill>
                <a:latin typeface="宋体" panose="02010600030101010101" pitchFamily="2" charset="-122"/>
                <a:cs typeface="宋体" panose="02010600030101010101" pitchFamily="2" charset="-122"/>
              </a:rPr>
              <a:t>表</a:t>
            </a:r>
            <a:r>
              <a:rPr sz="1400" b="1" dirty="0">
                <a:solidFill>
                  <a:srgbClr val="538235"/>
                </a:solidFill>
                <a:latin typeface="宋体" panose="02010600030101010101" pitchFamily="2" charset="-122"/>
                <a:cs typeface="宋体" panose="02010600030101010101" pitchFamily="2" charset="-122"/>
              </a:rPr>
              <a:t>格</a:t>
            </a:r>
            <a:r>
              <a:rPr sz="1400" b="1" spc="-5" dirty="0">
                <a:solidFill>
                  <a:srgbClr val="538235"/>
                </a:solidFill>
                <a:latin typeface="宋体" panose="02010600030101010101" pitchFamily="2" charset="-122"/>
                <a:cs typeface="宋体" panose="02010600030101010101" pitchFamily="2" charset="-122"/>
              </a:rPr>
              <a:t>形</a:t>
            </a:r>
            <a:r>
              <a:rPr sz="1400" b="1" spc="-15" dirty="0">
                <a:solidFill>
                  <a:srgbClr val="538235"/>
                </a:solidFill>
                <a:latin typeface="宋体" panose="02010600030101010101" pitchFamily="2" charset="-122"/>
                <a:cs typeface="宋体" panose="02010600030101010101" pitchFamily="2" charset="-122"/>
              </a:rPr>
              <a:t>式</a:t>
            </a:r>
            <a:r>
              <a:rPr sz="1400" b="1" dirty="0">
                <a:solidFill>
                  <a:srgbClr val="538235"/>
                </a:solidFill>
                <a:latin typeface="宋体" panose="02010600030101010101" pitchFamily="2" charset="-122"/>
                <a:cs typeface="宋体" panose="02010600030101010101" pitchFamily="2" charset="-122"/>
              </a:rPr>
              <a:t>，</a:t>
            </a:r>
            <a:r>
              <a:rPr sz="1400" b="1" spc="-5" dirty="0">
                <a:solidFill>
                  <a:srgbClr val="538235"/>
                </a:solidFill>
                <a:latin typeface="宋体" panose="02010600030101010101" pitchFamily="2" charset="-122"/>
                <a:cs typeface="宋体" panose="02010600030101010101" pitchFamily="2" charset="-122"/>
              </a:rPr>
              <a:t>用</a:t>
            </a:r>
            <a:r>
              <a:rPr sz="1400" b="1" spc="-15" dirty="0">
                <a:solidFill>
                  <a:srgbClr val="538235"/>
                </a:solidFill>
                <a:latin typeface="宋体" panose="02010600030101010101" pitchFamily="2" charset="-122"/>
                <a:cs typeface="宋体" panose="02010600030101010101" pitchFamily="2" charset="-122"/>
              </a:rPr>
              <a:t>户</a:t>
            </a:r>
            <a:r>
              <a:rPr sz="1400" b="1" dirty="0">
                <a:solidFill>
                  <a:srgbClr val="538235"/>
                </a:solidFill>
                <a:latin typeface="宋体" panose="02010600030101010101" pitchFamily="2" charset="-122"/>
                <a:cs typeface="宋体" panose="02010600030101010101" pitchFamily="2" charset="-122"/>
              </a:rPr>
              <a:t>操</a:t>
            </a:r>
            <a:r>
              <a:rPr sz="1400" b="1" spc="-5" dirty="0">
                <a:solidFill>
                  <a:srgbClr val="538235"/>
                </a:solidFill>
                <a:latin typeface="宋体" panose="02010600030101010101" pitchFamily="2" charset="-122"/>
                <a:cs typeface="宋体" panose="02010600030101010101" pitchFamily="2" charset="-122"/>
              </a:rPr>
              <a:t>作</a:t>
            </a:r>
            <a:r>
              <a:rPr sz="1400" b="1" spc="-15" dirty="0">
                <a:solidFill>
                  <a:srgbClr val="538235"/>
                </a:solidFill>
                <a:latin typeface="宋体" panose="02010600030101010101" pitchFamily="2" charset="-122"/>
                <a:cs typeface="宋体" panose="02010600030101010101" pitchFamily="2" charset="-122"/>
              </a:rPr>
              <a:t>更</a:t>
            </a:r>
            <a:r>
              <a:rPr sz="1400" b="1" dirty="0">
                <a:solidFill>
                  <a:srgbClr val="538235"/>
                </a:solidFill>
                <a:latin typeface="宋体" panose="02010600030101010101" pitchFamily="2" charset="-122"/>
                <a:cs typeface="宋体" panose="02010600030101010101" pitchFamily="2" charset="-122"/>
              </a:rPr>
              <a:t>简单</a:t>
            </a:r>
            <a:endParaRPr sz="1400">
              <a:latin typeface="宋体" panose="02010600030101010101" pitchFamily="2" charset="-122"/>
              <a:cs typeface="宋体" panose="02010600030101010101" pitchFamily="2" charset="-122"/>
            </a:endParaRPr>
          </a:p>
        </p:txBody>
      </p:sp>
      <p:grpSp>
        <p:nvGrpSpPr>
          <p:cNvPr id="3" name="object 3"/>
          <p:cNvGrpSpPr/>
          <p:nvPr/>
        </p:nvGrpSpPr>
        <p:grpSpPr>
          <a:xfrm>
            <a:off x="3380232" y="1213103"/>
            <a:ext cx="5661660" cy="2717800"/>
            <a:chOff x="3380232" y="1213103"/>
            <a:chExt cx="5661660" cy="2717800"/>
          </a:xfrm>
        </p:grpSpPr>
        <p:pic>
          <p:nvPicPr>
            <p:cNvPr id="4" name="object 4"/>
            <p:cNvPicPr/>
            <p:nvPr/>
          </p:nvPicPr>
          <p:blipFill>
            <a:blip r:embed="rId1" cstate="print"/>
            <a:stretch>
              <a:fillRect/>
            </a:stretch>
          </p:blipFill>
          <p:spPr>
            <a:xfrm>
              <a:off x="3380232" y="1213103"/>
              <a:ext cx="5661660" cy="2717292"/>
            </a:xfrm>
            <a:prstGeom prst="rect">
              <a:avLst/>
            </a:prstGeom>
          </p:spPr>
        </p:pic>
        <p:pic>
          <p:nvPicPr>
            <p:cNvPr id="5" name="object 5"/>
            <p:cNvPicPr/>
            <p:nvPr/>
          </p:nvPicPr>
          <p:blipFill>
            <a:blip r:embed="rId2" cstate="print"/>
            <a:stretch>
              <a:fillRect/>
            </a:stretch>
          </p:blipFill>
          <p:spPr>
            <a:xfrm>
              <a:off x="4495546" y="1490217"/>
              <a:ext cx="203200" cy="213868"/>
            </a:xfrm>
            <a:prstGeom prst="rect">
              <a:avLst/>
            </a:prstGeom>
          </p:spPr>
        </p:pic>
        <p:pic>
          <p:nvPicPr>
            <p:cNvPr id="6" name="object 6"/>
            <p:cNvPicPr/>
            <p:nvPr/>
          </p:nvPicPr>
          <p:blipFill>
            <a:blip r:embed="rId3" cstate="print"/>
            <a:stretch>
              <a:fillRect/>
            </a:stretch>
          </p:blipFill>
          <p:spPr>
            <a:xfrm>
              <a:off x="4999990" y="1994661"/>
              <a:ext cx="241300" cy="192531"/>
            </a:xfrm>
            <a:prstGeom prst="rect">
              <a:avLst/>
            </a:prstGeom>
          </p:spPr>
        </p:pic>
      </p:grpSp>
      <p:sp>
        <p:nvSpPr>
          <p:cNvPr id="7" name="object 7"/>
          <p:cNvSpPr txBox="1"/>
          <p:nvPr/>
        </p:nvSpPr>
        <p:spPr>
          <a:xfrm>
            <a:off x="125069" y="813794"/>
            <a:ext cx="3225800" cy="3507740"/>
          </a:xfrm>
          <a:prstGeom prst="rect">
            <a:avLst/>
          </a:prstGeom>
        </p:spPr>
        <p:txBody>
          <a:bodyPr vert="horz" wrap="square" lIns="0" tIns="103505" rIns="0" bIns="0" rtlCol="0">
            <a:spAutoFit/>
          </a:bodyPr>
          <a:lstStyle/>
          <a:p>
            <a:pPr marL="31115">
              <a:lnSpc>
                <a:spcPct val="100000"/>
              </a:lnSpc>
              <a:spcBef>
                <a:spcPts val="815"/>
              </a:spcBef>
            </a:pPr>
            <a:r>
              <a:rPr sz="1200" b="1" spc="5" dirty="0">
                <a:latin typeface="宋体" panose="02010600030101010101" pitchFamily="2" charset="-122"/>
                <a:cs typeface="宋体" panose="02010600030101010101" pitchFamily="2" charset="-122"/>
              </a:rPr>
              <a:t>用户痛</a:t>
            </a:r>
            <a:r>
              <a:rPr sz="1200" b="1" spc="-5" dirty="0">
                <a:latin typeface="宋体" panose="02010600030101010101" pitchFamily="2" charset="-122"/>
                <a:cs typeface="宋体" panose="02010600030101010101" pitchFamily="2" charset="-122"/>
              </a:rPr>
              <a:t>点：</a:t>
            </a:r>
            <a:endParaRPr sz="1200">
              <a:latin typeface="宋体" panose="02010600030101010101" pitchFamily="2" charset="-122"/>
              <a:cs typeface="宋体" panose="02010600030101010101" pitchFamily="2" charset="-122"/>
            </a:endParaRPr>
          </a:p>
          <a:p>
            <a:pPr marL="31115">
              <a:lnSpc>
                <a:spcPct val="100000"/>
              </a:lnSpc>
              <a:spcBef>
                <a:spcPts val="720"/>
              </a:spcBef>
            </a:pPr>
            <a:r>
              <a:rPr sz="1200" spc="-5" dirty="0">
                <a:latin typeface="宋体" panose="02010600030101010101" pitchFamily="2" charset="-122"/>
                <a:cs typeface="宋体" panose="02010600030101010101" pitchFamily="2" charset="-122"/>
              </a:rPr>
              <a:t>用户无法记住所有检索语法，从而编辑检索条</a:t>
            </a:r>
            <a:endParaRPr sz="1200">
              <a:latin typeface="宋体" panose="02010600030101010101" pitchFamily="2" charset="-122"/>
              <a:cs typeface="宋体" panose="02010600030101010101" pitchFamily="2" charset="-122"/>
            </a:endParaRPr>
          </a:p>
          <a:p>
            <a:pPr marL="31115">
              <a:lnSpc>
                <a:spcPct val="100000"/>
              </a:lnSpc>
              <a:spcBef>
                <a:spcPts val="720"/>
              </a:spcBef>
            </a:pPr>
            <a:r>
              <a:rPr sz="1200" dirty="0">
                <a:latin typeface="宋体" panose="02010600030101010101" pitchFamily="2" charset="-122"/>
                <a:cs typeface="宋体" panose="02010600030101010101" pitchFamily="2" charset="-122"/>
              </a:rPr>
              <a:t>件进行二次过滤，使用复杂，学习成本较高</a:t>
            </a:r>
            <a:endParaRPr sz="1200">
              <a:latin typeface="宋体" panose="02010600030101010101" pitchFamily="2" charset="-122"/>
              <a:cs typeface="宋体" panose="02010600030101010101" pitchFamily="2" charset="-122"/>
            </a:endParaRPr>
          </a:p>
          <a:p>
            <a:pPr>
              <a:lnSpc>
                <a:spcPct val="100000"/>
              </a:lnSpc>
              <a:spcBef>
                <a:spcPts val="15"/>
              </a:spcBef>
            </a:pPr>
            <a:endParaRPr sz="900">
              <a:latin typeface="宋体" panose="02010600030101010101" pitchFamily="2" charset="-122"/>
              <a:cs typeface="宋体" panose="02010600030101010101" pitchFamily="2" charset="-122"/>
            </a:endParaRPr>
          </a:p>
          <a:p>
            <a:pPr marL="12700">
              <a:lnSpc>
                <a:spcPct val="100000"/>
              </a:lnSpc>
              <a:spcBef>
                <a:spcPts val="5"/>
              </a:spcBef>
            </a:pPr>
            <a:r>
              <a:rPr sz="1200" b="1" spc="5" dirty="0">
                <a:latin typeface="宋体" panose="02010600030101010101" pitchFamily="2" charset="-122"/>
                <a:cs typeface="宋体" panose="02010600030101010101" pitchFamily="2" charset="-122"/>
              </a:rPr>
              <a:t>更新概</a:t>
            </a:r>
            <a:r>
              <a:rPr sz="1200" b="1" spc="-5" dirty="0">
                <a:latin typeface="宋体" panose="02010600030101010101" pitchFamily="2" charset="-122"/>
                <a:cs typeface="宋体" panose="02010600030101010101" pitchFamily="2" charset="-122"/>
              </a:rPr>
              <a:t>览：</a:t>
            </a:r>
            <a:endParaRPr sz="1200">
              <a:latin typeface="宋体" panose="02010600030101010101" pitchFamily="2" charset="-122"/>
              <a:cs typeface="宋体" panose="02010600030101010101" pitchFamily="2" charset="-122"/>
            </a:endParaRPr>
          </a:p>
          <a:p>
            <a:pPr marL="12700">
              <a:lnSpc>
                <a:spcPct val="100000"/>
              </a:lnSpc>
              <a:spcBef>
                <a:spcPts val="720"/>
              </a:spcBef>
            </a:pPr>
            <a:r>
              <a:rPr sz="1200" spc="-5" dirty="0">
                <a:latin typeface="宋体" panose="02010600030101010101" pitchFamily="2" charset="-122"/>
                <a:cs typeface="宋体" panose="02010600030101010101" pitchFamily="2" charset="-122"/>
              </a:rPr>
              <a:t>检索结果页面支持类似高级搜索表格形式过滤，</a:t>
            </a:r>
            <a:endParaRPr sz="1200">
              <a:latin typeface="宋体" panose="02010600030101010101" pitchFamily="2" charset="-122"/>
              <a:cs typeface="宋体" panose="02010600030101010101" pitchFamily="2" charset="-122"/>
            </a:endParaRPr>
          </a:p>
          <a:p>
            <a:pPr marL="12700" marR="157480">
              <a:lnSpc>
                <a:spcPct val="150000"/>
              </a:lnSpc>
            </a:pPr>
            <a:r>
              <a:rPr sz="1200" dirty="0">
                <a:latin typeface="宋体" panose="02010600030101010101" pitchFamily="2" charset="-122"/>
                <a:cs typeface="宋体" panose="02010600030101010101" pitchFamily="2" charset="-122"/>
              </a:rPr>
              <a:t>方便用户快捷进行检索式二次编辑来进行数据 处理或去噪</a:t>
            </a:r>
            <a:endParaRPr sz="1200">
              <a:latin typeface="宋体" panose="02010600030101010101" pitchFamily="2" charset="-122"/>
              <a:cs typeface="宋体" panose="02010600030101010101" pitchFamily="2" charset="-122"/>
            </a:endParaRPr>
          </a:p>
          <a:p>
            <a:pPr>
              <a:lnSpc>
                <a:spcPct val="100000"/>
              </a:lnSpc>
            </a:pPr>
            <a:endParaRPr sz="1000">
              <a:latin typeface="宋体" panose="02010600030101010101" pitchFamily="2" charset="-122"/>
              <a:cs typeface="宋体" panose="02010600030101010101" pitchFamily="2" charset="-122"/>
            </a:endParaRPr>
          </a:p>
          <a:p>
            <a:pPr marL="12700">
              <a:lnSpc>
                <a:spcPct val="100000"/>
              </a:lnSpc>
              <a:spcBef>
                <a:spcPts val="5"/>
              </a:spcBef>
            </a:pPr>
            <a:r>
              <a:rPr sz="1200" b="1" spc="5" dirty="0">
                <a:latin typeface="宋体" panose="02010600030101010101" pitchFamily="2" charset="-122"/>
                <a:cs typeface="宋体" panose="02010600030101010101" pitchFamily="2" charset="-122"/>
              </a:rPr>
              <a:t>商业价</a:t>
            </a:r>
            <a:r>
              <a:rPr sz="1200" b="1" spc="-5" dirty="0">
                <a:latin typeface="宋体" panose="02010600030101010101" pitchFamily="2" charset="-122"/>
                <a:cs typeface="宋体" panose="02010600030101010101" pitchFamily="2" charset="-122"/>
              </a:rPr>
              <a:t>值：</a:t>
            </a:r>
            <a:endParaRPr sz="1200">
              <a:latin typeface="宋体" panose="02010600030101010101" pitchFamily="2" charset="-122"/>
              <a:cs typeface="宋体" panose="02010600030101010101" pitchFamily="2" charset="-122"/>
            </a:endParaRPr>
          </a:p>
          <a:p>
            <a:pPr marL="12700" marR="157480" algn="just">
              <a:lnSpc>
                <a:spcPct val="150000"/>
              </a:lnSpc>
            </a:pPr>
            <a:r>
              <a:rPr sz="1200" dirty="0">
                <a:latin typeface="宋体" panose="02010600030101010101" pitchFamily="2" charset="-122"/>
                <a:cs typeface="宋体" panose="02010600030101010101" pitchFamily="2" charset="-122"/>
              </a:rPr>
              <a:t>减少用户平台跳出率，优化用户操作路径，更 加便捷的使用数据库进行检索操作，提升用户 </a:t>
            </a:r>
            <a:r>
              <a:rPr sz="1200" spc="-5" dirty="0">
                <a:latin typeface="宋体" panose="02010600030101010101" pitchFamily="2" charset="-122"/>
                <a:cs typeface="宋体" panose="02010600030101010101" pitchFamily="2" charset="-122"/>
              </a:rPr>
              <a:t>体验及用户产品粘性</a:t>
            </a:r>
            <a:endParaRPr sz="1200">
              <a:latin typeface="宋体" panose="02010600030101010101" pitchFamily="2" charset="-122"/>
              <a:cs typeface="宋体" panose="02010600030101010101" pitchFamily="2" charset="-122"/>
            </a:endParaRPr>
          </a:p>
          <a:p>
            <a:pPr>
              <a:lnSpc>
                <a:spcPct val="100000"/>
              </a:lnSpc>
            </a:pPr>
            <a:endParaRPr sz="1000">
              <a:latin typeface="宋体" panose="02010600030101010101" pitchFamily="2" charset="-122"/>
              <a:cs typeface="宋体" panose="02010600030101010101" pitchFamily="2" charset="-122"/>
            </a:endParaRPr>
          </a:p>
          <a:p>
            <a:pPr marL="31115">
              <a:lnSpc>
                <a:spcPct val="100000"/>
              </a:lnSpc>
            </a:pPr>
            <a:endParaRPr sz="1200">
              <a:latin typeface="宋体" panose="02010600030101010101" pitchFamily="2" charset="-122"/>
              <a:cs typeface="宋体" panose="02010600030101010101" pitchFamily="2" charset="-122"/>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3320" y="320801"/>
            <a:ext cx="3408679" cy="228600"/>
          </a:xfrm>
          <a:prstGeom prst="rect">
            <a:avLst/>
          </a:prstGeom>
        </p:spPr>
        <p:txBody>
          <a:bodyPr vert="horz" wrap="square" lIns="0" tIns="13335" rIns="0" bIns="0" rtlCol="0">
            <a:spAutoFit/>
          </a:bodyPr>
          <a:lstStyle/>
          <a:p>
            <a:pPr marL="12700">
              <a:lnSpc>
                <a:spcPct val="100000"/>
              </a:lnSpc>
              <a:spcBef>
                <a:spcPts val="105"/>
              </a:spcBef>
            </a:pPr>
            <a:r>
              <a:rPr lang="en-US" sz="1400" b="1" spc="5" dirty="0">
                <a:solidFill>
                  <a:srgbClr val="538235"/>
                </a:solidFill>
                <a:latin typeface="宋体" panose="02010600030101010101" pitchFamily="2" charset="-122"/>
                <a:cs typeface="宋体" panose="02010600030101010101" pitchFamily="2" charset="-122"/>
              </a:rPr>
              <a:t>22</a:t>
            </a:r>
            <a:r>
              <a:rPr sz="1400" b="1" spc="10" dirty="0">
                <a:solidFill>
                  <a:srgbClr val="538235"/>
                </a:solidFill>
                <a:latin typeface="宋体" panose="02010600030101010101" pitchFamily="2" charset="-122"/>
                <a:cs typeface="宋体" panose="02010600030101010101" pitchFamily="2" charset="-122"/>
              </a:rPr>
              <a:t>.</a:t>
            </a:r>
            <a:r>
              <a:rPr sz="1400" b="1" spc="-80" dirty="0">
                <a:solidFill>
                  <a:srgbClr val="538235"/>
                </a:solidFill>
                <a:latin typeface="宋体" panose="02010600030101010101" pitchFamily="2" charset="-122"/>
                <a:cs typeface="宋体" panose="02010600030101010101" pitchFamily="2" charset="-122"/>
              </a:rPr>
              <a:t> </a:t>
            </a:r>
            <a:r>
              <a:rPr sz="1400" b="1" spc="5" dirty="0">
                <a:solidFill>
                  <a:srgbClr val="538235"/>
                </a:solidFill>
                <a:latin typeface="宋体" panose="02010600030101010101" pitchFamily="2" charset="-122"/>
                <a:cs typeface="宋体" panose="02010600030101010101" pitchFamily="2" charset="-122"/>
              </a:rPr>
              <a:t>调整</a:t>
            </a:r>
            <a:r>
              <a:rPr sz="1400" b="1" spc="-5" dirty="0">
                <a:solidFill>
                  <a:srgbClr val="538235"/>
                </a:solidFill>
                <a:latin typeface="宋体" panose="02010600030101010101" pitchFamily="2" charset="-122"/>
                <a:cs typeface="宋体" panose="02010600030101010101" pitchFamily="2" charset="-122"/>
              </a:rPr>
              <a:t>用户中</a:t>
            </a:r>
            <a:r>
              <a:rPr sz="1400" b="1" spc="-20" dirty="0">
                <a:solidFill>
                  <a:srgbClr val="538235"/>
                </a:solidFill>
                <a:latin typeface="宋体" panose="02010600030101010101" pitchFamily="2" charset="-122"/>
                <a:cs typeface="宋体" panose="02010600030101010101" pitchFamily="2" charset="-122"/>
              </a:rPr>
              <a:t>心</a:t>
            </a:r>
            <a:r>
              <a:rPr sz="1400" b="1" spc="-5" dirty="0">
                <a:solidFill>
                  <a:srgbClr val="538235"/>
                </a:solidFill>
                <a:latin typeface="宋体" panose="02010600030101010101" pitchFamily="2" charset="-122"/>
                <a:cs typeface="宋体" panose="02010600030101010101" pitchFamily="2" charset="-122"/>
              </a:rPr>
              <a:t>菜单</a:t>
            </a:r>
            <a:r>
              <a:rPr sz="1400" b="1" spc="-20" dirty="0">
                <a:solidFill>
                  <a:srgbClr val="538235"/>
                </a:solidFill>
                <a:latin typeface="宋体" panose="02010600030101010101" pitchFamily="2" charset="-122"/>
                <a:cs typeface="宋体" panose="02010600030101010101" pitchFamily="2" charset="-122"/>
              </a:rPr>
              <a:t>结</a:t>
            </a:r>
            <a:r>
              <a:rPr sz="1400" b="1" spc="-5" dirty="0">
                <a:solidFill>
                  <a:srgbClr val="538235"/>
                </a:solidFill>
                <a:latin typeface="宋体" panose="02010600030101010101" pitchFamily="2" charset="-122"/>
                <a:cs typeface="宋体" panose="02010600030101010101" pitchFamily="2" charset="-122"/>
              </a:rPr>
              <a:t>构，</a:t>
            </a:r>
            <a:r>
              <a:rPr sz="1400" b="1" spc="-20" dirty="0">
                <a:solidFill>
                  <a:srgbClr val="538235"/>
                </a:solidFill>
                <a:latin typeface="宋体" panose="02010600030101010101" pitchFamily="2" charset="-122"/>
                <a:cs typeface="宋体" panose="02010600030101010101" pitchFamily="2" charset="-122"/>
              </a:rPr>
              <a:t>提</a:t>
            </a:r>
            <a:r>
              <a:rPr sz="1400" b="1" spc="-5" dirty="0">
                <a:solidFill>
                  <a:srgbClr val="538235"/>
                </a:solidFill>
                <a:latin typeface="宋体" panose="02010600030101010101" pitchFamily="2" charset="-122"/>
                <a:cs typeface="宋体" panose="02010600030101010101" pitchFamily="2" charset="-122"/>
              </a:rPr>
              <a:t>升用</a:t>
            </a:r>
            <a:r>
              <a:rPr sz="1400" b="1" spc="-20" dirty="0">
                <a:solidFill>
                  <a:srgbClr val="538235"/>
                </a:solidFill>
                <a:latin typeface="宋体" panose="02010600030101010101" pitchFamily="2" charset="-122"/>
                <a:cs typeface="宋体" panose="02010600030101010101" pitchFamily="2" charset="-122"/>
              </a:rPr>
              <a:t>户</a:t>
            </a:r>
            <a:r>
              <a:rPr sz="1400" b="1" spc="-5" dirty="0">
                <a:solidFill>
                  <a:srgbClr val="538235"/>
                </a:solidFill>
                <a:latin typeface="宋体" panose="02010600030101010101" pitchFamily="2" charset="-122"/>
                <a:cs typeface="宋体" panose="02010600030101010101" pitchFamily="2" charset="-122"/>
              </a:rPr>
              <a:t>体验</a:t>
            </a:r>
            <a:endParaRPr sz="1400">
              <a:latin typeface="宋体" panose="02010600030101010101" pitchFamily="2" charset="-122"/>
              <a:cs typeface="宋体" panose="02010600030101010101" pitchFamily="2" charset="-122"/>
            </a:endParaRPr>
          </a:p>
        </p:txBody>
      </p:sp>
      <p:grpSp>
        <p:nvGrpSpPr>
          <p:cNvPr id="3" name="object 3"/>
          <p:cNvGrpSpPr/>
          <p:nvPr/>
        </p:nvGrpSpPr>
        <p:grpSpPr>
          <a:xfrm>
            <a:off x="684276" y="658368"/>
            <a:ext cx="4239895" cy="4259580"/>
            <a:chOff x="684276" y="658368"/>
            <a:chExt cx="4239895" cy="4259580"/>
          </a:xfrm>
        </p:grpSpPr>
        <p:pic>
          <p:nvPicPr>
            <p:cNvPr id="4" name="object 4"/>
            <p:cNvPicPr/>
            <p:nvPr/>
          </p:nvPicPr>
          <p:blipFill>
            <a:blip r:embed="rId1" cstate="print"/>
            <a:stretch>
              <a:fillRect/>
            </a:stretch>
          </p:blipFill>
          <p:spPr>
            <a:xfrm>
              <a:off x="684276" y="658368"/>
              <a:ext cx="1478280" cy="4259580"/>
            </a:xfrm>
            <a:prstGeom prst="rect">
              <a:avLst/>
            </a:prstGeom>
          </p:spPr>
        </p:pic>
        <p:pic>
          <p:nvPicPr>
            <p:cNvPr id="5" name="object 5"/>
            <p:cNvPicPr/>
            <p:nvPr/>
          </p:nvPicPr>
          <p:blipFill>
            <a:blip r:embed="rId2" cstate="print"/>
            <a:stretch>
              <a:fillRect/>
            </a:stretch>
          </p:blipFill>
          <p:spPr>
            <a:xfrm>
              <a:off x="1105293" y="1882648"/>
              <a:ext cx="200393" cy="174244"/>
            </a:xfrm>
            <a:prstGeom prst="rect">
              <a:avLst/>
            </a:prstGeom>
          </p:spPr>
        </p:pic>
        <p:pic>
          <p:nvPicPr>
            <p:cNvPr id="6" name="object 6"/>
            <p:cNvPicPr/>
            <p:nvPr/>
          </p:nvPicPr>
          <p:blipFill>
            <a:blip r:embed="rId3" cstate="print"/>
            <a:stretch>
              <a:fillRect/>
            </a:stretch>
          </p:blipFill>
          <p:spPr>
            <a:xfrm>
              <a:off x="3003804" y="658368"/>
              <a:ext cx="1920240" cy="2676143"/>
            </a:xfrm>
            <a:prstGeom prst="rect">
              <a:avLst/>
            </a:prstGeom>
          </p:spPr>
        </p:pic>
        <p:sp>
          <p:nvSpPr>
            <p:cNvPr id="7" name="object 7"/>
            <p:cNvSpPr/>
            <p:nvPr/>
          </p:nvSpPr>
          <p:spPr>
            <a:xfrm>
              <a:off x="1534287" y="1606295"/>
              <a:ext cx="1732280" cy="1829435"/>
            </a:xfrm>
            <a:custGeom>
              <a:avLst/>
              <a:gdLst/>
              <a:ahLst/>
              <a:cxnLst/>
              <a:rect l="l" t="t" r="r" b="b"/>
              <a:pathLst>
                <a:path w="1732279" h="1829435">
                  <a:moveTo>
                    <a:pt x="1671955" y="0"/>
                  </a:moveTo>
                  <a:lnTo>
                    <a:pt x="1587373" y="9779"/>
                  </a:lnTo>
                  <a:lnTo>
                    <a:pt x="1604746" y="36372"/>
                  </a:lnTo>
                  <a:lnTo>
                    <a:pt x="0" y="1085342"/>
                  </a:lnTo>
                  <a:lnTo>
                    <a:pt x="6858" y="1096010"/>
                  </a:lnTo>
                  <a:lnTo>
                    <a:pt x="1611655" y="46964"/>
                  </a:lnTo>
                  <a:lnTo>
                    <a:pt x="1629029" y="73533"/>
                  </a:lnTo>
                  <a:lnTo>
                    <a:pt x="1654746" y="29464"/>
                  </a:lnTo>
                  <a:lnTo>
                    <a:pt x="1671955" y="0"/>
                  </a:lnTo>
                  <a:close/>
                </a:path>
                <a:path w="1732279" h="1829435">
                  <a:moveTo>
                    <a:pt x="1731899" y="275844"/>
                  </a:moveTo>
                  <a:lnTo>
                    <a:pt x="1651508" y="304038"/>
                  </a:lnTo>
                  <a:lnTo>
                    <a:pt x="1674241" y="326148"/>
                  </a:lnTo>
                  <a:lnTo>
                    <a:pt x="224409" y="1820291"/>
                  </a:lnTo>
                  <a:lnTo>
                    <a:pt x="233553" y="1829181"/>
                  </a:lnTo>
                  <a:lnTo>
                    <a:pt x="1683321" y="334975"/>
                  </a:lnTo>
                  <a:lnTo>
                    <a:pt x="1706118" y="357124"/>
                  </a:lnTo>
                  <a:lnTo>
                    <a:pt x="1718843" y="316992"/>
                  </a:lnTo>
                  <a:lnTo>
                    <a:pt x="1731899" y="275844"/>
                  </a:lnTo>
                  <a:close/>
                </a:path>
              </a:pathLst>
            </a:custGeom>
            <a:solidFill>
              <a:srgbClr val="FF0000"/>
            </a:solidFill>
          </p:spPr>
          <p:txBody>
            <a:bodyPr wrap="square" lIns="0" tIns="0" rIns="0" bIns="0" rtlCol="0"/>
            <a:lstStyle/>
            <a:p/>
          </p:txBody>
        </p:sp>
        <p:sp>
          <p:nvSpPr>
            <p:cNvPr id="8" name="object 8"/>
            <p:cNvSpPr/>
            <p:nvPr/>
          </p:nvSpPr>
          <p:spPr>
            <a:xfrm>
              <a:off x="772668" y="1517904"/>
              <a:ext cx="3298190" cy="2001520"/>
            </a:xfrm>
            <a:custGeom>
              <a:avLst/>
              <a:gdLst/>
              <a:ahLst/>
              <a:cxnLst/>
              <a:rect l="l" t="t" r="r" b="b"/>
              <a:pathLst>
                <a:path w="3298190" h="2001520">
                  <a:moveTo>
                    <a:pt x="33527" y="1120140"/>
                  </a:moveTo>
                  <a:lnTo>
                    <a:pt x="35803" y="1108864"/>
                  </a:lnTo>
                  <a:lnTo>
                    <a:pt x="42010" y="1099661"/>
                  </a:lnTo>
                  <a:lnTo>
                    <a:pt x="51214" y="1093458"/>
                  </a:lnTo>
                  <a:lnTo>
                    <a:pt x="62484" y="1091184"/>
                  </a:lnTo>
                  <a:lnTo>
                    <a:pt x="675132" y="1091184"/>
                  </a:lnTo>
                  <a:lnTo>
                    <a:pt x="686407" y="1093458"/>
                  </a:lnTo>
                  <a:lnTo>
                    <a:pt x="695610" y="1099661"/>
                  </a:lnTo>
                  <a:lnTo>
                    <a:pt x="701813" y="1108864"/>
                  </a:lnTo>
                  <a:lnTo>
                    <a:pt x="704088" y="1120140"/>
                  </a:lnTo>
                  <a:lnTo>
                    <a:pt x="704088" y="1235964"/>
                  </a:lnTo>
                  <a:lnTo>
                    <a:pt x="701813" y="1247239"/>
                  </a:lnTo>
                  <a:lnTo>
                    <a:pt x="695610" y="1256442"/>
                  </a:lnTo>
                  <a:lnTo>
                    <a:pt x="686407" y="1262645"/>
                  </a:lnTo>
                  <a:lnTo>
                    <a:pt x="675132" y="1264920"/>
                  </a:lnTo>
                  <a:lnTo>
                    <a:pt x="62484" y="1264920"/>
                  </a:lnTo>
                  <a:lnTo>
                    <a:pt x="51214" y="1262645"/>
                  </a:lnTo>
                  <a:lnTo>
                    <a:pt x="42010" y="1256442"/>
                  </a:lnTo>
                  <a:lnTo>
                    <a:pt x="35803" y="1247239"/>
                  </a:lnTo>
                  <a:lnTo>
                    <a:pt x="33527" y="1235964"/>
                  </a:lnTo>
                  <a:lnTo>
                    <a:pt x="33527" y="1120140"/>
                  </a:lnTo>
                  <a:close/>
                </a:path>
                <a:path w="3298190" h="2001520">
                  <a:moveTo>
                    <a:pt x="0" y="1854962"/>
                  </a:moveTo>
                  <a:lnTo>
                    <a:pt x="2295" y="1843593"/>
                  </a:lnTo>
                  <a:lnTo>
                    <a:pt x="8556" y="1834308"/>
                  </a:lnTo>
                  <a:lnTo>
                    <a:pt x="17841" y="1828047"/>
                  </a:lnTo>
                  <a:lnTo>
                    <a:pt x="29209" y="1825752"/>
                  </a:lnTo>
                  <a:lnTo>
                    <a:pt x="927862" y="1825752"/>
                  </a:lnTo>
                  <a:lnTo>
                    <a:pt x="939230" y="1828047"/>
                  </a:lnTo>
                  <a:lnTo>
                    <a:pt x="948515" y="1834308"/>
                  </a:lnTo>
                  <a:lnTo>
                    <a:pt x="954776" y="1843593"/>
                  </a:lnTo>
                  <a:lnTo>
                    <a:pt x="957071" y="1854962"/>
                  </a:lnTo>
                  <a:lnTo>
                    <a:pt x="957071" y="1971802"/>
                  </a:lnTo>
                  <a:lnTo>
                    <a:pt x="954776" y="1983170"/>
                  </a:lnTo>
                  <a:lnTo>
                    <a:pt x="948515" y="1992455"/>
                  </a:lnTo>
                  <a:lnTo>
                    <a:pt x="939230" y="1998716"/>
                  </a:lnTo>
                  <a:lnTo>
                    <a:pt x="927862" y="2001012"/>
                  </a:lnTo>
                  <a:lnTo>
                    <a:pt x="29209" y="2001012"/>
                  </a:lnTo>
                  <a:lnTo>
                    <a:pt x="17841" y="1998716"/>
                  </a:lnTo>
                  <a:lnTo>
                    <a:pt x="8556" y="1992455"/>
                  </a:lnTo>
                  <a:lnTo>
                    <a:pt x="2295" y="1983170"/>
                  </a:lnTo>
                  <a:lnTo>
                    <a:pt x="0" y="1971802"/>
                  </a:lnTo>
                  <a:lnTo>
                    <a:pt x="0" y="1854962"/>
                  </a:lnTo>
                  <a:close/>
                </a:path>
                <a:path w="3298190" h="2001520">
                  <a:moveTo>
                    <a:pt x="2513076" y="306324"/>
                  </a:moveTo>
                  <a:lnTo>
                    <a:pt x="2515350" y="295048"/>
                  </a:lnTo>
                  <a:lnTo>
                    <a:pt x="2521553" y="285845"/>
                  </a:lnTo>
                  <a:lnTo>
                    <a:pt x="2530756" y="279642"/>
                  </a:lnTo>
                  <a:lnTo>
                    <a:pt x="2542032" y="277368"/>
                  </a:lnTo>
                  <a:lnTo>
                    <a:pt x="3268979" y="277368"/>
                  </a:lnTo>
                  <a:lnTo>
                    <a:pt x="3280255" y="279642"/>
                  </a:lnTo>
                  <a:lnTo>
                    <a:pt x="3289458" y="285845"/>
                  </a:lnTo>
                  <a:lnTo>
                    <a:pt x="3295661" y="295048"/>
                  </a:lnTo>
                  <a:lnTo>
                    <a:pt x="3297935" y="306324"/>
                  </a:lnTo>
                  <a:lnTo>
                    <a:pt x="3297935" y="422148"/>
                  </a:lnTo>
                  <a:lnTo>
                    <a:pt x="3295661" y="433423"/>
                  </a:lnTo>
                  <a:lnTo>
                    <a:pt x="3289458" y="442626"/>
                  </a:lnTo>
                  <a:lnTo>
                    <a:pt x="3280255" y="448829"/>
                  </a:lnTo>
                  <a:lnTo>
                    <a:pt x="3268979" y="451104"/>
                  </a:lnTo>
                  <a:lnTo>
                    <a:pt x="2542032" y="451104"/>
                  </a:lnTo>
                  <a:lnTo>
                    <a:pt x="2530756" y="448829"/>
                  </a:lnTo>
                  <a:lnTo>
                    <a:pt x="2521553" y="442626"/>
                  </a:lnTo>
                  <a:lnTo>
                    <a:pt x="2515350" y="433423"/>
                  </a:lnTo>
                  <a:lnTo>
                    <a:pt x="2513076" y="422148"/>
                  </a:lnTo>
                  <a:lnTo>
                    <a:pt x="2513076" y="306324"/>
                  </a:lnTo>
                  <a:close/>
                </a:path>
                <a:path w="3298190" h="2001520">
                  <a:moveTo>
                    <a:pt x="2500884" y="29210"/>
                  </a:moveTo>
                  <a:lnTo>
                    <a:pt x="2503179" y="17841"/>
                  </a:lnTo>
                  <a:lnTo>
                    <a:pt x="2509440" y="8556"/>
                  </a:lnTo>
                  <a:lnTo>
                    <a:pt x="2518725" y="2295"/>
                  </a:lnTo>
                  <a:lnTo>
                    <a:pt x="2530094" y="0"/>
                  </a:lnTo>
                  <a:lnTo>
                    <a:pt x="2986785" y="0"/>
                  </a:lnTo>
                  <a:lnTo>
                    <a:pt x="2998154" y="2295"/>
                  </a:lnTo>
                  <a:lnTo>
                    <a:pt x="3007439" y="8556"/>
                  </a:lnTo>
                  <a:lnTo>
                    <a:pt x="3013700" y="17841"/>
                  </a:lnTo>
                  <a:lnTo>
                    <a:pt x="3015996" y="29210"/>
                  </a:lnTo>
                  <a:lnTo>
                    <a:pt x="3015996" y="146050"/>
                  </a:lnTo>
                  <a:lnTo>
                    <a:pt x="3013700" y="157418"/>
                  </a:lnTo>
                  <a:lnTo>
                    <a:pt x="3007439" y="166703"/>
                  </a:lnTo>
                  <a:lnTo>
                    <a:pt x="2998154" y="172964"/>
                  </a:lnTo>
                  <a:lnTo>
                    <a:pt x="2986785" y="175260"/>
                  </a:lnTo>
                  <a:lnTo>
                    <a:pt x="2530094" y="175260"/>
                  </a:lnTo>
                  <a:lnTo>
                    <a:pt x="2518725" y="172964"/>
                  </a:lnTo>
                  <a:lnTo>
                    <a:pt x="2509440" y="166703"/>
                  </a:lnTo>
                  <a:lnTo>
                    <a:pt x="2503179" y="157418"/>
                  </a:lnTo>
                  <a:lnTo>
                    <a:pt x="2500884" y="146050"/>
                  </a:lnTo>
                  <a:lnTo>
                    <a:pt x="2500884" y="29210"/>
                  </a:lnTo>
                  <a:close/>
                </a:path>
              </a:pathLst>
            </a:custGeom>
            <a:ln w="12700">
              <a:solidFill>
                <a:srgbClr val="FF0000"/>
              </a:solidFill>
            </a:ln>
          </p:spPr>
          <p:txBody>
            <a:bodyPr wrap="square" lIns="0" tIns="0" rIns="0" bIns="0" rtlCol="0"/>
            <a:lstStyle/>
            <a:p/>
          </p:txBody>
        </p:sp>
        <p:pic>
          <p:nvPicPr>
            <p:cNvPr id="9" name="object 9"/>
            <p:cNvPicPr/>
            <p:nvPr/>
          </p:nvPicPr>
          <p:blipFill>
            <a:blip r:embed="rId4" cstate="print"/>
            <a:stretch>
              <a:fillRect/>
            </a:stretch>
          </p:blipFill>
          <p:spPr>
            <a:xfrm>
              <a:off x="3003804" y="2639568"/>
              <a:ext cx="1659636" cy="2214372"/>
            </a:xfrm>
            <a:prstGeom prst="rect">
              <a:avLst/>
            </a:prstGeom>
          </p:spPr>
        </p:pic>
        <p:sp>
          <p:nvSpPr>
            <p:cNvPr id="10" name="object 10"/>
            <p:cNvSpPr/>
            <p:nvPr/>
          </p:nvSpPr>
          <p:spPr>
            <a:xfrm>
              <a:off x="772668" y="3995927"/>
              <a:ext cx="3005455" cy="746760"/>
            </a:xfrm>
            <a:custGeom>
              <a:avLst/>
              <a:gdLst/>
              <a:ahLst/>
              <a:cxnLst/>
              <a:rect l="l" t="t" r="r" b="b"/>
              <a:pathLst>
                <a:path w="3005454" h="746760">
                  <a:moveTo>
                    <a:pt x="0" y="74422"/>
                  </a:moveTo>
                  <a:lnTo>
                    <a:pt x="5369" y="47828"/>
                  </a:lnTo>
                  <a:lnTo>
                    <a:pt x="20013" y="26109"/>
                  </a:lnTo>
                  <a:lnTo>
                    <a:pt x="41732" y="11465"/>
                  </a:lnTo>
                  <a:lnTo>
                    <a:pt x="68325" y="6096"/>
                  </a:lnTo>
                  <a:lnTo>
                    <a:pt x="635762" y="6096"/>
                  </a:lnTo>
                  <a:lnTo>
                    <a:pt x="662350" y="11465"/>
                  </a:lnTo>
                  <a:lnTo>
                    <a:pt x="684069" y="26109"/>
                  </a:lnTo>
                  <a:lnTo>
                    <a:pt x="698716" y="47828"/>
                  </a:lnTo>
                  <a:lnTo>
                    <a:pt x="704088" y="74422"/>
                  </a:lnTo>
                  <a:lnTo>
                    <a:pt x="704088" y="347726"/>
                  </a:lnTo>
                  <a:lnTo>
                    <a:pt x="698716" y="374319"/>
                  </a:lnTo>
                  <a:lnTo>
                    <a:pt x="684069" y="396038"/>
                  </a:lnTo>
                  <a:lnTo>
                    <a:pt x="662350" y="410682"/>
                  </a:lnTo>
                  <a:lnTo>
                    <a:pt x="635762" y="416052"/>
                  </a:lnTo>
                  <a:lnTo>
                    <a:pt x="68325" y="416052"/>
                  </a:lnTo>
                  <a:lnTo>
                    <a:pt x="41732" y="410682"/>
                  </a:lnTo>
                  <a:lnTo>
                    <a:pt x="20013" y="396038"/>
                  </a:lnTo>
                  <a:lnTo>
                    <a:pt x="5369" y="374319"/>
                  </a:lnTo>
                  <a:lnTo>
                    <a:pt x="0" y="347726"/>
                  </a:lnTo>
                  <a:lnTo>
                    <a:pt x="0" y="74422"/>
                  </a:lnTo>
                  <a:close/>
                </a:path>
                <a:path w="3005454" h="746760">
                  <a:moveTo>
                    <a:pt x="2301240" y="340360"/>
                  </a:moveTo>
                  <a:lnTo>
                    <a:pt x="2307635" y="308720"/>
                  </a:lnTo>
                  <a:lnTo>
                    <a:pt x="2325068" y="282884"/>
                  </a:lnTo>
                  <a:lnTo>
                    <a:pt x="2350906" y="265466"/>
                  </a:lnTo>
                  <a:lnTo>
                    <a:pt x="2382520" y="259080"/>
                  </a:lnTo>
                  <a:lnTo>
                    <a:pt x="2924047" y="259080"/>
                  </a:lnTo>
                  <a:lnTo>
                    <a:pt x="2955661" y="265466"/>
                  </a:lnTo>
                  <a:lnTo>
                    <a:pt x="2981499" y="282884"/>
                  </a:lnTo>
                  <a:lnTo>
                    <a:pt x="2998932" y="308720"/>
                  </a:lnTo>
                  <a:lnTo>
                    <a:pt x="3005328" y="340360"/>
                  </a:lnTo>
                  <a:lnTo>
                    <a:pt x="3005328" y="665480"/>
                  </a:lnTo>
                  <a:lnTo>
                    <a:pt x="2998932" y="697119"/>
                  </a:lnTo>
                  <a:lnTo>
                    <a:pt x="2981499" y="722955"/>
                  </a:lnTo>
                  <a:lnTo>
                    <a:pt x="2955661" y="740373"/>
                  </a:lnTo>
                  <a:lnTo>
                    <a:pt x="2924047" y="746760"/>
                  </a:lnTo>
                  <a:lnTo>
                    <a:pt x="2382520" y="746760"/>
                  </a:lnTo>
                  <a:lnTo>
                    <a:pt x="2350906" y="740373"/>
                  </a:lnTo>
                  <a:lnTo>
                    <a:pt x="2325068" y="722955"/>
                  </a:lnTo>
                  <a:lnTo>
                    <a:pt x="2307635" y="697119"/>
                  </a:lnTo>
                  <a:lnTo>
                    <a:pt x="2301240" y="665480"/>
                  </a:lnTo>
                  <a:lnTo>
                    <a:pt x="2301240" y="340360"/>
                  </a:lnTo>
                  <a:close/>
                </a:path>
                <a:path w="3005454" h="746760">
                  <a:moveTo>
                    <a:pt x="2318004" y="28956"/>
                  </a:moveTo>
                  <a:lnTo>
                    <a:pt x="2320278" y="17686"/>
                  </a:lnTo>
                  <a:lnTo>
                    <a:pt x="2326481" y="8482"/>
                  </a:lnTo>
                  <a:lnTo>
                    <a:pt x="2335684" y="2275"/>
                  </a:lnTo>
                  <a:lnTo>
                    <a:pt x="2346960" y="0"/>
                  </a:lnTo>
                  <a:lnTo>
                    <a:pt x="2959608" y="0"/>
                  </a:lnTo>
                  <a:lnTo>
                    <a:pt x="2970883" y="2275"/>
                  </a:lnTo>
                  <a:lnTo>
                    <a:pt x="2980086" y="8482"/>
                  </a:lnTo>
                  <a:lnTo>
                    <a:pt x="2986289" y="17686"/>
                  </a:lnTo>
                  <a:lnTo>
                    <a:pt x="2988564" y="28956"/>
                  </a:lnTo>
                  <a:lnTo>
                    <a:pt x="2988564" y="144780"/>
                  </a:lnTo>
                  <a:lnTo>
                    <a:pt x="2986289" y="156049"/>
                  </a:lnTo>
                  <a:lnTo>
                    <a:pt x="2980086" y="165253"/>
                  </a:lnTo>
                  <a:lnTo>
                    <a:pt x="2970883" y="171460"/>
                  </a:lnTo>
                  <a:lnTo>
                    <a:pt x="2959608" y="173736"/>
                  </a:lnTo>
                  <a:lnTo>
                    <a:pt x="2346960" y="173736"/>
                  </a:lnTo>
                  <a:lnTo>
                    <a:pt x="2335684" y="171460"/>
                  </a:lnTo>
                  <a:lnTo>
                    <a:pt x="2326481" y="165253"/>
                  </a:lnTo>
                  <a:lnTo>
                    <a:pt x="2320278" y="156049"/>
                  </a:lnTo>
                  <a:lnTo>
                    <a:pt x="2318004" y="144780"/>
                  </a:lnTo>
                  <a:lnTo>
                    <a:pt x="2318004" y="28956"/>
                  </a:lnTo>
                  <a:close/>
                </a:path>
              </a:pathLst>
            </a:custGeom>
            <a:ln w="12700">
              <a:solidFill>
                <a:srgbClr val="FF0000"/>
              </a:solidFill>
            </a:ln>
          </p:spPr>
          <p:txBody>
            <a:bodyPr wrap="square" lIns="0" tIns="0" rIns="0" bIns="0" rtlCol="0"/>
            <a:lstStyle/>
            <a:p/>
          </p:txBody>
        </p:sp>
      </p:grpSp>
      <p:sp>
        <p:nvSpPr>
          <p:cNvPr id="11" name="object 11"/>
          <p:cNvSpPr txBox="1">
            <a:spLocks noGrp="1"/>
          </p:cNvSpPr>
          <p:nvPr>
            <p:ph type="body" idx="1"/>
          </p:nvPr>
        </p:nvSpPr>
        <p:spPr>
          <a:prstGeom prst="rect">
            <a:avLst/>
          </a:prstGeom>
        </p:spPr>
        <p:txBody>
          <a:bodyPr vert="horz" wrap="square" lIns="0" tIns="12700" rIns="0" bIns="0" rtlCol="0">
            <a:spAutoFit/>
          </a:bodyPr>
          <a:lstStyle/>
          <a:p>
            <a:pPr marL="4047490">
              <a:lnSpc>
                <a:spcPct val="100000"/>
              </a:lnSpc>
              <a:spcBef>
                <a:spcPts val="100"/>
              </a:spcBef>
            </a:pPr>
            <a:r>
              <a:rPr dirty="0"/>
              <a:t>工作空</a:t>
            </a:r>
            <a:r>
              <a:rPr spc="-5" dirty="0"/>
              <a:t>间</a:t>
            </a:r>
            <a:r>
              <a:rPr spc="-10" dirty="0"/>
              <a:t>首</a:t>
            </a:r>
            <a:r>
              <a:rPr spc="-5" dirty="0"/>
              <a:t>页</a:t>
            </a:r>
            <a:endParaRPr spc="-5" dirty="0"/>
          </a:p>
          <a:p>
            <a:pPr marL="3903980">
              <a:lnSpc>
                <a:spcPct val="100000"/>
              </a:lnSpc>
            </a:pPr>
          </a:p>
          <a:p>
            <a:pPr marL="3903980">
              <a:lnSpc>
                <a:spcPct val="100000"/>
              </a:lnSpc>
              <a:spcBef>
                <a:spcPts val="50"/>
              </a:spcBef>
            </a:pPr>
            <a:endParaRPr sz="1400"/>
          </a:p>
          <a:p>
            <a:pPr marL="5232400">
              <a:lnSpc>
                <a:spcPct val="100000"/>
              </a:lnSpc>
            </a:pPr>
            <a:r>
              <a:rPr dirty="0">
                <a:solidFill>
                  <a:srgbClr val="000000"/>
                </a:solidFill>
              </a:rPr>
              <a:t>更新概</a:t>
            </a:r>
            <a:r>
              <a:rPr spc="-5" dirty="0">
                <a:solidFill>
                  <a:srgbClr val="000000"/>
                </a:solidFill>
              </a:rPr>
              <a:t>览：</a:t>
            </a:r>
            <a:endParaRPr spc="-5" dirty="0">
              <a:solidFill>
                <a:srgbClr val="000000"/>
              </a:solidFill>
            </a:endParaRPr>
          </a:p>
          <a:p>
            <a:pPr marL="5614035" indent="-382270">
              <a:lnSpc>
                <a:spcPct val="100000"/>
              </a:lnSpc>
              <a:spcBef>
                <a:spcPts val="720"/>
              </a:spcBef>
              <a:buSzPct val="92000"/>
              <a:buAutoNum type="arabicPlain"/>
              <a:tabLst>
                <a:tab pos="5615305" algn="l"/>
              </a:tabLst>
            </a:pPr>
            <a:r>
              <a:rPr b="0" dirty="0">
                <a:solidFill>
                  <a:srgbClr val="000000"/>
                </a:solidFill>
                <a:latin typeface="宋体" panose="02010600030101010101" pitchFamily="2" charset="-122"/>
                <a:cs typeface="宋体" panose="02010600030101010101" pitchFamily="2" charset="-122"/>
              </a:rPr>
              <a:t>用户中心删除工作空间入口</a:t>
            </a:r>
            <a:endParaRPr b="0" dirty="0">
              <a:solidFill>
                <a:srgbClr val="000000"/>
              </a:solidFill>
              <a:latin typeface="宋体" panose="02010600030101010101" pitchFamily="2" charset="-122"/>
              <a:cs typeface="宋体" panose="02010600030101010101" pitchFamily="2" charset="-122"/>
            </a:endParaRPr>
          </a:p>
          <a:p>
            <a:pPr marL="5614035" indent="-382270">
              <a:lnSpc>
                <a:spcPct val="100000"/>
              </a:lnSpc>
              <a:spcBef>
                <a:spcPts val="720"/>
              </a:spcBef>
              <a:buSzPct val="92000"/>
              <a:buAutoNum type="arabicPlain"/>
              <a:tabLst>
                <a:tab pos="5615305" algn="l"/>
              </a:tabLst>
            </a:pPr>
            <a:r>
              <a:rPr b="0" dirty="0">
                <a:solidFill>
                  <a:srgbClr val="000000"/>
                </a:solidFill>
                <a:latin typeface="宋体" panose="02010600030101010101" pitchFamily="2" charset="-122"/>
                <a:cs typeface="宋体" panose="02010600030101010101" pitchFamily="2" charset="-122"/>
              </a:rPr>
              <a:t>我的分析、自定义字段移至工作空间首页面</a:t>
            </a:r>
            <a:endParaRPr b="0" dirty="0">
              <a:solidFill>
                <a:srgbClr val="000000"/>
              </a:solidFill>
              <a:latin typeface="宋体" panose="02010600030101010101" pitchFamily="2" charset="-122"/>
              <a:cs typeface="宋体" panose="02010600030101010101" pitchFamily="2" charset="-122"/>
            </a:endParaRPr>
          </a:p>
          <a:p>
            <a:pPr marL="5614035" indent="-382270">
              <a:lnSpc>
                <a:spcPct val="100000"/>
              </a:lnSpc>
              <a:spcBef>
                <a:spcPts val="720"/>
              </a:spcBef>
              <a:buSzPct val="92000"/>
              <a:buAutoNum type="arabicPlain"/>
              <a:tabLst>
                <a:tab pos="5615305" algn="l"/>
              </a:tabLst>
            </a:pPr>
            <a:r>
              <a:rPr b="0" dirty="0">
                <a:solidFill>
                  <a:srgbClr val="000000"/>
                </a:solidFill>
                <a:latin typeface="宋体" panose="02010600030101010101" pitchFamily="2" charset="-122"/>
                <a:cs typeface="宋体" panose="02010600030101010101" pitchFamily="2" charset="-122"/>
              </a:rPr>
              <a:t>更新日志、数据范围移至帮助中心下方</a:t>
            </a:r>
            <a:endParaRPr b="0" dirty="0">
              <a:solidFill>
                <a:srgbClr val="000000"/>
              </a:solidFill>
              <a:latin typeface="宋体" panose="02010600030101010101" pitchFamily="2" charset="-122"/>
              <a:cs typeface="宋体" panose="02010600030101010101" pitchFamily="2" charset="-122"/>
            </a:endParaRPr>
          </a:p>
          <a:p>
            <a:pPr marL="5614670" indent="-382905">
              <a:lnSpc>
                <a:spcPct val="100000"/>
              </a:lnSpc>
              <a:spcBef>
                <a:spcPts val="720"/>
              </a:spcBef>
              <a:buSzPct val="92000"/>
              <a:buAutoNum type="arabicPlain"/>
              <a:tabLst>
                <a:tab pos="5615940" algn="l"/>
              </a:tabLst>
            </a:pPr>
            <a:r>
              <a:rPr b="0" spc="-5" dirty="0">
                <a:solidFill>
                  <a:srgbClr val="000000"/>
                </a:solidFill>
                <a:latin typeface="宋体" panose="02010600030101010101" pitchFamily="2" charset="-122"/>
                <a:cs typeface="宋体" panose="02010600030101010101" pitchFamily="2" charset="-122"/>
              </a:rPr>
              <a:t>帮助中心增加搜索帮助入口</a:t>
            </a:r>
            <a:endParaRPr b="0" spc="-5" dirty="0">
              <a:solidFill>
                <a:srgbClr val="000000"/>
              </a:solidFill>
              <a:latin typeface="宋体" panose="02010600030101010101" pitchFamily="2" charset="-122"/>
              <a:cs typeface="宋体" panose="02010600030101010101" pitchFamily="2" charset="-122"/>
            </a:endParaRPr>
          </a:p>
          <a:p>
            <a:pPr marL="3903980">
              <a:lnSpc>
                <a:spcPct val="100000"/>
              </a:lnSpc>
            </a:pPr>
          </a:p>
          <a:p>
            <a:pPr marL="3903980">
              <a:lnSpc>
                <a:spcPct val="100000"/>
              </a:lnSpc>
              <a:spcBef>
                <a:spcPts val="55"/>
              </a:spcBef>
            </a:pPr>
            <a:endParaRPr sz="1550">
              <a:latin typeface="宋体" panose="02010600030101010101" pitchFamily="2" charset="-122"/>
              <a:cs typeface="宋体" panose="02010600030101010101" pitchFamily="2" charset="-122"/>
            </a:endParaRPr>
          </a:p>
          <a:p>
            <a:pPr marL="3916680">
              <a:lnSpc>
                <a:spcPct val="100000"/>
              </a:lnSpc>
              <a:spcBef>
                <a:spcPts val="5"/>
              </a:spcBef>
            </a:pPr>
            <a:r>
              <a:rPr spc="5" dirty="0"/>
              <a:t>帮助中心</a:t>
            </a:r>
            <a:endParaRPr spc="5" dirty="0"/>
          </a:p>
        </p:txBody>
      </p:sp>
      <p:sp>
        <p:nvSpPr>
          <p:cNvPr id="12" name="object 12"/>
          <p:cNvSpPr/>
          <p:nvPr/>
        </p:nvSpPr>
        <p:spPr>
          <a:xfrm>
            <a:off x="1492503" y="4239602"/>
            <a:ext cx="1557020" cy="297180"/>
          </a:xfrm>
          <a:custGeom>
            <a:avLst/>
            <a:gdLst/>
            <a:ahLst/>
            <a:cxnLst/>
            <a:rect l="l" t="t" r="r" b="b"/>
            <a:pathLst>
              <a:path w="1557020" h="297179">
                <a:moveTo>
                  <a:pt x="1480575" y="265804"/>
                </a:moveTo>
                <a:lnTo>
                  <a:pt x="1475232" y="297091"/>
                </a:lnTo>
                <a:lnTo>
                  <a:pt x="1556766" y="272389"/>
                </a:lnTo>
                <a:lnTo>
                  <a:pt x="1550689" y="267931"/>
                </a:lnTo>
                <a:lnTo>
                  <a:pt x="1493012" y="267931"/>
                </a:lnTo>
                <a:lnTo>
                  <a:pt x="1480575" y="265804"/>
                </a:lnTo>
                <a:close/>
              </a:path>
              <a:path w="1557020" h="297179">
                <a:moveTo>
                  <a:pt x="1482712" y="253291"/>
                </a:moveTo>
                <a:lnTo>
                  <a:pt x="1480575" y="265804"/>
                </a:lnTo>
                <a:lnTo>
                  <a:pt x="1493012" y="267931"/>
                </a:lnTo>
                <a:lnTo>
                  <a:pt x="1495171" y="255422"/>
                </a:lnTo>
                <a:lnTo>
                  <a:pt x="1482712" y="253291"/>
                </a:lnTo>
                <a:close/>
              </a:path>
              <a:path w="1557020" h="297179">
                <a:moveTo>
                  <a:pt x="1488059" y="221983"/>
                </a:moveTo>
                <a:lnTo>
                  <a:pt x="1482712" y="253291"/>
                </a:lnTo>
                <a:lnTo>
                  <a:pt x="1495171" y="255422"/>
                </a:lnTo>
                <a:lnTo>
                  <a:pt x="1493012" y="267931"/>
                </a:lnTo>
                <a:lnTo>
                  <a:pt x="1550689" y="267931"/>
                </a:lnTo>
                <a:lnTo>
                  <a:pt x="1488059" y="221983"/>
                </a:lnTo>
                <a:close/>
              </a:path>
              <a:path w="1557020" h="297179">
                <a:moveTo>
                  <a:pt x="2032" y="0"/>
                </a:moveTo>
                <a:lnTo>
                  <a:pt x="0" y="12522"/>
                </a:lnTo>
                <a:lnTo>
                  <a:pt x="1480575" y="265804"/>
                </a:lnTo>
                <a:lnTo>
                  <a:pt x="1482712" y="253291"/>
                </a:lnTo>
                <a:lnTo>
                  <a:pt x="2032" y="0"/>
                </a:lnTo>
                <a:close/>
              </a:path>
            </a:pathLst>
          </a:custGeom>
          <a:solidFill>
            <a:srgbClr val="FF0000"/>
          </a:solidFill>
        </p:spPr>
        <p:txBody>
          <a:bodyPr wrap="square" lIns="0" tIns="0" rIns="0" bIns="0" rtlCol="0"/>
          <a:lstStyle/>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descr="e7d195523061f1c03367c3891af62ac76630ee6faae52b9c114AB7835CC79CE3C504600DEE06A8D0F18C8517E964A510584106FFF3F3C23C10EFDC60E77DF280FF7F06D13AD26602640676A00EAE79C91F5DD08EAD1BBA2C8D97CB9C417B9161ACA6A964DF3A015C753FAC2410CEAA3E49074127567283AF61ADE6C68B1D1CE70D31298FD9F3540C"/>
          <p:cNvSpPr/>
          <p:nvPr/>
        </p:nvSpPr>
        <p:spPr>
          <a:xfrm>
            <a:off x="967154" y="858007"/>
            <a:ext cx="7385538" cy="1218283"/>
          </a:xfrm>
          <a:prstGeom prst="rect">
            <a:avLst/>
          </a:prstGeom>
          <a:solidFill>
            <a:schemeClr val="bg1"/>
          </a:solidFill>
          <a:ln>
            <a:noFill/>
          </a:ln>
          <a:effectLst>
            <a:outerShdw blurRad="1016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a:spLocks noChangeArrowheads="1"/>
          </p:cNvSpPr>
          <p:nvPr/>
        </p:nvSpPr>
        <p:spPr bwMode="auto">
          <a:xfrm>
            <a:off x="1332912" y="1281814"/>
            <a:ext cx="2171527" cy="547938"/>
          </a:xfrm>
          <a:prstGeom prst="rect">
            <a:avLst/>
          </a:prstGeom>
          <a:solidFill>
            <a:srgbClr val="04A3C2"/>
          </a:solidFill>
          <a:ln>
            <a:noFill/>
          </a:ln>
          <a:effectLst/>
          <a:extLst>
            <a:ext uri="{91240B29-F687-4F45-9708-019B960494DF}">
              <a14:hiddenLine xmlns:a14="http://schemas.microsoft.com/office/drawing/2010/main" w="12700">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indent="-228600">
              <a:lnSpc>
                <a:spcPct val="125000"/>
              </a:lnSpc>
              <a:spcBef>
                <a:spcPts val="5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2pPr>
            <a:lvl3pPr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nSpc>
                <a:spcPct val="100000"/>
              </a:lnSpc>
              <a:spcBef>
                <a:spcPct val="0"/>
              </a:spcBef>
              <a:buFontTx/>
              <a:buNone/>
            </a:pPr>
            <a:r>
              <a:rPr lang="en-US" altLang="zh-CN" sz="32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116</a:t>
            </a:r>
            <a:r>
              <a:rPr lang="zh-CN" altLang="en-US" sz="10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个国家</a:t>
            </a:r>
            <a:r>
              <a:rPr lang="en-US" altLang="zh-CN" sz="10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0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地区专利覆盖</a:t>
            </a:r>
            <a:endParaRPr lang="en-US" altLang="zh-CN" sz="32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矩形 3"/>
          <p:cNvSpPr>
            <a:spLocks noChangeArrowheads="1"/>
          </p:cNvSpPr>
          <p:nvPr/>
        </p:nvSpPr>
        <p:spPr bwMode="auto">
          <a:xfrm>
            <a:off x="3851347" y="1288456"/>
            <a:ext cx="1977475" cy="547937"/>
          </a:xfrm>
          <a:prstGeom prst="rect">
            <a:avLst/>
          </a:prstGeom>
          <a:solidFill>
            <a:srgbClr val="04A3C2"/>
          </a:solidFill>
          <a:ln>
            <a:noFill/>
          </a:ln>
          <a:effectLst/>
          <a:extLst>
            <a:ext uri="{91240B29-F687-4F45-9708-019B960494DF}">
              <a14:hiddenLine xmlns:a14="http://schemas.microsoft.com/office/drawing/2010/main" w="12700">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indent="-228600">
              <a:lnSpc>
                <a:spcPct val="125000"/>
              </a:lnSpc>
              <a:spcBef>
                <a:spcPts val="5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2pPr>
            <a:lvl3pPr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nSpc>
                <a:spcPct val="100000"/>
              </a:lnSpc>
              <a:spcBef>
                <a:spcPct val="0"/>
              </a:spcBef>
              <a:buFontTx/>
              <a:buNone/>
            </a:pPr>
            <a:r>
              <a:rPr lang="en-US" altLang="zh-CN" sz="32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1.4</a:t>
            </a:r>
            <a:r>
              <a:rPr lang="zh-CN" altLang="en-US" sz="32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亿</a:t>
            </a:r>
            <a:r>
              <a:rPr lang="zh-CN" altLang="en-US" sz="10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专利数据</a:t>
            </a:r>
            <a:endParaRPr lang="en-US" altLang="zh-CN" sz="32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矩形 4"/>
          <p:cNvSpPr>
            <a:spLocks noChangeArrowheads="1"/>
          </p:cNvSpPr>
          <p:nvPr/>
        </p:nvSpPr>
        <p:spPr bwMode="auto">
          <a:xfrm>
            <a:off x="6096603" y="1288456"/>
            <a:ext cx="1964606" cy="547937"/>
          </a:xfrm>
          <a:prstGeom prst="rect">
            <a:avLst/>
          </a:prstGeom>
          <a:solidFill>
            <a:srgbClr val="04A3C2"/>
          </a:solidFill>
          <a:ln>
            <a:noFill/>
          </a:ln>
          <a:effectLst/>
          <a:extLst>
            <a:ext uri="{91240B29-F687-4F45-9708-019B960494DF}">
              <a14:hiddenLine xmlns:a14="http://schemas.microsoft.com/office/drawing/2010/main" w="12700">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indent="-228600">
              <a:lnSpc>
                <a:spcPct val="125000"/>
              </a:lnSpc>
              <a:spcBef>
                <a:spcPts val="5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2pPr>
            <a:lvl3pPr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nSpc>
                <a:spcPct val="100000"/>
              </a:lnSpc>
              <a:spcBef>
                <a:spcPct val="0"/>
              </a:spcBef>
              <a:buFontTx/>
              <a:buNone/>
            </a:pPr>
            <a:r>
              <a:rPr lang="en-US" altLang="zh-CN" sz="32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1.7</a:t>
            </a:r>
            <a:r>
              <a:rPr lang="zh-CN" altLang="en-US" sz="32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亿</a:t>
            </a:r>
            <a:r>
              <a:rPr lang="zh-CN" altLang="en-US" sz="10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化学结构数据</a:t>
            </a:r>
            <a:endParaRPr lang="en-US" altLang="zh-CN" sz="32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矩形 5" descr="e7d195523061f1c03367c3891af62ac76630ee6faae52b9c114AB7835CC79CE3C504600DEE06A8D0F18C8517E964A510584106FFF3F3C23C10EFDC60E77DF280FF7F06D13AD26602640676A00EAE79C91F5DD08EAD1BBA2C8D97CB9C417B9161ACA6A964DF3A015C753FAC2410CEAA3E49074127567283AF61ADE6C68B1D1CE70D31298FD9F3540C"/>
          <p:cNvSpPr/>
          <p:nvPr/>
        </p:nvSpPr>
        <p:spPr>
          <a:xfrm>
            <a:off x="975946" y="2267112"/>
            <a:ext cx="7385538" cy="2162344"/>
          </a:xfrm>
          <a:prstGeom prst="rect">
            <a:avLst/>
          </a:prstGeom>
          <a:solidFill>
            <a:schemeClr val="bg1"/>
          </a:solidFill>
          <a:ln>
            <a:noFill/>
          </a:ln>
          <a:effectLst>
            <a:outerShdw blurRad="1016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圆角矩形 89"/>
          <p:cNvSpPr/>
          <p:nvPr/>
        </p:nvSpPr>
        <p:spPr>
          <a:xfrm>
            <a:off x="3204830" y="2758586"/>
            <a:ext cx="1385721" cy="493722"/>
          </a:xfrm>
          <a:prstGeom prst="roundRect">
            <a:avLst>
              <a:gd name="adj" fmla="val 11369"/>
            </a:avLst>
          </a:prstGeom>
          <a:solidFill>
            <a:srgbClr val="75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圆角矩形 90"/>
          <p:cNvSpPr/>
          <p:nvPr/>
        </p:nvSpPr>
        <p:spPr>
          <a:xfrm>
            <a:off x="1661107" y="2758586"/>
            <a:ext cx="1385721" cy="493722"/>
          </a:xfrm>
          <a:prstGeom prst="roundRect">
            <a:avLst>
              <a:gd name="adj" fmla="val 11369"/>
            </a:avLst>
          </a:prstGeom>
          <a:solidFill>
            <a:srgbClr val="75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1711564" y="2852013"/>
            <a:ext cx="1322798" cy="307777"/>
          </a:xfrm>
          <a:prstGeom prst="rect">
            <a:avLst/>
          </a:prstGeom>
          <a:noFill/>
        </p:spPr>
        <p:txBody>
          <a:bodyPr wrap="none" rtlCol="0">
            <a:spAutoFit/>
          </a:bodyPr>
          <a:lstStyle/>
          <a:p>
            <a:r>
              <a:rPr kumimoji="1" lang="en-US" altLang="zh-CN" sz="14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400</a:t>
            </a:r>
            <a:r>
              <a:rPr kumimoji="1" lang="zh-CN" altLang="en-US" sz="14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万</a:t>
            </a:r>
            <a:r>
              <a:rPr kumimoji="1" lang="zh-CN" altLang="en-US" sz="10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篇科技文献</a:t>
            </a:r>
            <a:endParaRPr kumimoji="1" lang="zh-CN" altLang="en-US" sz="10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3208286" y="2838909"/>
            <a:ext cx="1428596" cy="307777"/>
          </a:xfrm>
          <a:prstGeom prst="rect">
            <a:avLst/>
          </a:prstGeom>
          <a:noFill/>
        </p:spPr>
        <p:txBody>
          <a:bodyPr wrap="none" rtlCol="0">
            <a:spAutoFit/>
          </a:bodyPr>
          <a:lstStyle/>
          <a:p>
            <a:r>
              <a:rPr kumimoji="1" lang="en-US" altLang="zh-CN" sz="14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1000</a:t>
            </a:r>
            <a:r>
              <a:rPr kumimoji="1" lang="zh-CN" altLang="en-US" sz="14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万</a:t>
            </a:r>
            <a:r>
              <a:rPr kumimoji="1" lang="zh-CN" altLang="en-US" sz="10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篇财务新闻</a:t>
            </a:r>
            <a:endParaRPr kumimoji="1" lang="zh-CN" altLang="en-US" sz="10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圆角矩形 98"/>
          <p:cNvSpPr/>
          <p:nvPr/>
        </p:nvSpPr>
        <p:spPr>
          <a:xfrm>
            <a:off x="4748552" y="2758585"/>
            <a:ext cx="1385721" cy="493722"/>
          </a:xfrm>
          <a:prstGeom prst="roundRect">
            <a:avLst>
              <a:gd name="adj" fmla="val 11369"/>
            </a:avLst>
          </a:prstGeom>
          <a:solidFill>
            <a:srgbClr val="75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nvSpPr>
        <p:spPr>
          <a:xfrm>
            <a:off x="4884950" y="2882113"/>
            <a:ext cx="1217000" cy="307777"/>
          </a:xfrm>
          <a:prstGeom prst="rect">
            <a:avLst/>
          </a:prstGeom>
          <a:noFill/>
        </p:spPr>
        <p:txBody>
          <a:bodyPr wrap="none" rtlCol="0">
            <a:spAutoFit/>
          </a:bodyPr>
          <a:lstStyle/>
          <a:p>
            <a:r>
              <a:rPr kumimoji="1" lang="en-US" altLang="zh-CN" sz="14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90</a:t>
            </a:r>
            <a:r>
              <a:rPr kumimoji="1" lang="zh-CN" altLang="en-US" sz="14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万</a:t>
            </a:r>
            <a:r>
              <a:rPr kumimoji="1" lang="zh-CN" altLang="en-US" sz="10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篇市场报告</a:t>
            </a:r>
            <a:endParaRPr kumimoji="1" lang="zh-CN" altLang="en-US" sz="10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圆角矩形 100"/>
          <p:cNvSpPr/>
          <p:nvPr/>
        </p:nvSpPr>
        <p:spPr>
          <a:xfrm>
            <a:off x="3204830" y="3647340"/>
            <a:ext cx="1385721" cy="493722"/>
          </a:xfrm>
          <a:prstGeom prst="roundRect">
            <a:avLst>
              <a:gd name="adj" fmla="val 11369"/>
            </a:avLst>
          </a:prstGeom>
          <a:solidFill>
            <a:srgbClr val="73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圆角矩形 101"/>
          <p:cNvSpPr/>
          <p:nvPr/>
        </p:nvSpPr>
        <p:spPr>
          <a:xfrm>
            <a:off x="1661107" y="3647340"/>
            <a:ext cx="1385721" cy="493722"/>
          </a:xfrm>
          <a:prstGeom prst="roundRect">
            <a:avLst>
              <a:gd name="adj" fmla="val 11369"/>
            </a:avLst>
          </a:prstGeom>
          <a:solidFill>
            <a:srgbClr val="73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圆角矩形 102"/>
          <p:cNvSpPr/>
          <p:nvPr/>
        </p:nvSpPr>
        <p:spPr>
          <a:xfrm>
            <a:off x="4748552" y="3647340"/>
            <a:ext cx="1385721" cy="493722"/>
          </a:xfrm>
          <a:prstGeom prst="roundRect">
            <a:avLst>
              <a:gd name="adj" fmla="val 11369"/>
            </a:avLst>
          </a:prstGeom>
          <a:solidFill>
            <a:srgbClr val="73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文本框 15"/>
          <p:cNvSpPr txBox="1"/>
          <p:nvPr/>
        </p:nvSpPr>
        <p:spPr>
          <a:xfrm>
            <a:off x="1640466" y="3760270"/>
            <a:ext cx="1451038" cy="307777"/>
          </a:xfrm>
          <a:prstGeom prst="rect">
            <a:avLst/>
          </a:prstGeom>
          <a:noFill/>
        </p:spPr>
        <p:txBody>
          <a:bodyPr wrap="none" rtlCol="0">
            <a:spAutoFit/>
          </a:bodyPr>
          <a:lstStyle/>
          <a:p>
            <a:r>
              <a:rPr kumimoji="1" lang="en-US" altLang="zh-CN" sz="14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200</a:t>
            </a:r>
            <a:r>
              <a:rPr kumimoji="1" lang="zh-CN" altLang="en-US" sz="14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万</a:t>
            </a:r>
            <a:r>
              <a:rPr kumimoji="1" lang="zh-CN" altLang="en-US" sz="10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科研资助信息</a:t>
            </a:r>
            <a:endParaRPr kumimoji="1" lang="zh-CN" altLang="en-US" sz="10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文本框 16"/>
          <p:cNvSpPr txBox="1"/>
          <p:nvPr/>
        </p:nvSpPr>
        <p:spPr>
          <a:xfrm>
            <a:off x="3256855" y="3740767"/>
            <a:ext cx="1345240" cy="307777"/>
          </a:xfrm>
          <a:prstGeom prst="rect">
            <a:avLst/>
          </a:prstGeom>
          <a:solidFill>
            <a:srgbClr val="73BB00"/>
          </a:solidFill>
        </p:spPr>
        <p:txBody>
          <a:bodyPr wrap="none" rtlCol="0">
            <a:spAutoFit/>
          </a:bodyPr>
          <a:lstStyle/>
          <a:p>
            <a:r>
              <a:rPr kumimoji="1" lang="en-US" altLang="zh-CN" sz="14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25</a:t>
            </a:r>
            <a:r>
              <a:rPr kumimoji="1" lang="zh-CN" altLang="en-US" sz="14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万</a:t>
            </a:r>
            <a:r>
              <a:rPr kumimoji="1" lang="zh-CN" altLang="en-US" sz="10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政府扶持项目</a:t>
            </a:r>
            <a:endParaRPr kumimoji="1" lang="zh-CN" altLang="en-US" sz="10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文本框 17"/>
          <p:cNvSpPr txBox="1"/>
          <p:nvPr/>
        </p:nvSpPr>
        <p:spPr>
          <a:xfrm>
            <a:off x="4884950" y="3741150"/>
            <a:ext cx="1088760" cy="307777"/>
          </a:xfrm>
          <a:prstGeom prst="rect">
            <a:avLst/>
          </a:prstGeom>
          <a:solidFill>
            <a:srgbClr val="73BB00"/>
          </a:solidFill>
        </p:spPr>
        <p:txBody>
          <a:bodyPr wrap="none" rtlCol="0">
            <a:spAutoFit/>
          </a:bodyPr>
          <a:lstStyle/>
          <a:p>
            <a:r>
              <a:rPr kumimoji="1" lang="en-US" altLang="zh-CN" sz="14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86</a:t>
            </a:r>
            <a:r>
              <a:rPr kumimoji="1" lang="zh-CN" altLang="en-US" sz="14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万</a:t>
            </a:r>
            <a:r>
              <a:rPr kumimoji="1" lang="zh-CN" altLang="en-US" sz="10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投资信息</a:t>
            </a:r>
            <a:endParaRPr kumimoji="1" lang="zh-CN" altLang="en-US" sz="10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9" name="组合 136"/>
          <p:cNvGrpSpPr/>
          <p:nvPr/>
        </p:nvGrpSpPr>
        <p:grpSpPr>
          <a:xfrm>
            <a:off x="7233327" y="4376918"/>
            <a:ext cx="1643633" cy="620339"/>
            <a:chOff x="5929095" y="1227513"/>
            <a:chExt cx="1810312" cy="620338"/>
          </a:xfrm>
          <a:solidFill>
            <a:schemeClr val="tx1">
              <a:lumMod val="50000"/>
              <a:lumOff val="50000"/>
            </a:schemeClr>
          </a:solidFill>
        </p:grpSpPr>
        <p:sp>
          <p:nvSpPr>
            <p:cNvPr id="20" name="圆角矩形 51"/>
            <p:cNvSpPr/>
            <p:nvPr/>
          </p:nvSpPr>
          <p:spPr>
            <a:xfrm>
              <a:off x="5937566" y="1321985"/>
              <a:ext cx="1801841" cy="52586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solidFill>
                  <a:prstClr val="white"/>
                </a:solidFill>
                <a:latin typeface="微软雅黑" panose="020B0503020204020204" pitchFamily="34" charset="-122"/>
                <a:ea typeface="微软雅黑" panose="020B0503020204020204" pitchFamily="34" charset="-122"/>
              </a:endParaRPr>
            </a:p>
          </p:txBody>
        </p:sp>
        <p:sp>
          <p:nvSpPr>
            <p:cNvPr id="21" name="直角三角形 20"/>
            <p:cNvSpPr/>
            <p:nvPr/>
          </p:nvSpPr>
          <p:spPr>
            <a:xfrm rot="12923923">
              <a:off x="5929095" y="1227513"/>
              <a:ext cx="265051" cy="19153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50">
                <a:solidFill>
                  <a:prstClr val="white"/>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6418560" y="1474285"/>
              <a:ext cx="1320847" cy="230832"/>
            </a:xfrm>
            <a:prstGeom prst="rect">
              <a:avLst/>
            </a:prstGeom>
            <a:grpFill/>
          </p:spPr>
          <p:txBody>
            <a:bodyPr wrap="square" rtlCol="0">
              <a:spAutoFit/>
            </a:bodyPr>
            <a:lstStyle/>
            <a:p>
              <a:r>
                <a:rPr kumimoji="1" lang="zh-CN" altLang="en-US" sz="900" dirty="0">
                  <a:solidFill>
                    <a:prstClr val="white"/>
                  </a:solidFill>
                  <a:latin typeface="微软雅黑" panose="020B0503020204020204" pitchFamily="34" charset="-122"/>
                  <a:ea typeface="微软雅黑" panose="020B0503020204020204" pitchFamily="34" charset="-122"/>
                </a:rPr>
                <a:t>所有数据每周更新</a:t>
              </a:r>
              <a:endParaRPr kumimoji="1" lang="zh-CN" altLang="en-US" sz="900" dirty="0">
                <a:solidFill>
                  <a:prstClr val="white"/>
                </a:solidFill>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1" cstate="hqprint"/>
            <a:stretch>
              <a:fillRect/>
            </a:stretch>
          </p:blipFill>
          <p:spPr>
            <a:xfrm>
              <a:off x="6050167" y="1390418"/>
              <a:ext cx="391395" cy="391395"/>
            </a:xfrm>
            <a:prstGeom prst="rect">
              <a:avLst/>
            </a:prstGeom>
            <a:grpFill/>
          </p:spPr>
        </p:pic>
      </p:grpSp>
      <p:sp>
        <p:nvSpPr>
          <p:cNvPr id="24" name="文本框 23"/>
          <p:cNvSpPr txBox="1"/>
          <p:nvPr/>
        </p:nvSpPr>
        <p:spPr>
          <a:xfrm>
            <a:off x="4114717" y="922957"/>
            <a:ext cx="1107996" cy="276999"/>
          </a:xfrm>
          <a:prstGeom prst="rect">
            <a:avLst/>
          </a:prstGeom>
          <a:noFill/>
        </p:spPr>
        <p:txBody>
          <a:bodyPr wrap="none" rtlCol="0">
            <a:spAutoFit/>
          </a:bodyPr>
          <a:lstStyle/>
          <a:p>
            <a:r>
              <a:rPr kumimoji="1" lang="en-US" altLang="zh-CN" sz="1200">
                <a:solidFill>
                  <a:srgbClr val="04A3C2"/>
                </a:solidFill>
                <a:latin typeface="微软雅黑 Light"/>
              </a:rPr>
              <a:t>【</a:t>
            </a:r>
            <a:r>
              <a:rPr kumimoji="1" lang="zh-CN" altLang="en-US" sz="1200" dirty="0">
                <a:solidFill>
                  <a:srgbClr val="04A3C2"/>
                </a:solidFill>
                <a:latin typeface="微软雅黑 Light"/>
              </a:rPr>
              <a:t>专利数据</a:t>
            </a:r>
            <a:r>
              <a:rPr kumimoji="1" lang="en-US" altLang="zh-CN" sz="1200" dirty="0">
                <a:solidFill>
                  <a:srgbClr val="04A3C2"/>
                </a:solidFill>
                <a:latin typeface="微软雅黑 Light"/>
              </a:rPr>
              <a:t>】</a:t>
            </a:r>
            <a:endParaRPr kumimoji="1" lang="zh-CN" altLang="en-US" sz="1200" dirty="0">
              <a:solidFill>
                <a:srgbClr val="04A3C2"/>
              </a:solidFill>
              <a:latin typeface="微软雅黑 Light"/>
            </a:endParaRPr>
          </a:p>
        </p:txBody>
      </p:sp>
      <p:sp>
        <p:nvSpPr>
          <p:cNvPr id="25" name="文本框 24"/>
          <p:cNvSpPr txBox="1"/>
          <p:nvPr/>
        </p:nvSpPr>
        <p:spPr>
          <a:xfrm>
            <a:off x="3851347" y="2331692"/>
            <a:ext cx="1569660" cy="276999"/>
          </a:xfrm>
          <a:prstGeom prst="rect">
            <a:avLst/>
          </a:prstGeom>
          <a:noFill/>
        </p:spPr>
        <p:txBody>
          <a:bodyPr wrap="none" rtlCol="0">
            <a:spAutoFit/>
          </a:bodyPr>
          <a:lstStyle/>
          <a:p>
            <a:r>
              <a:rPr kumimoji="1" lang="en-US" altLang="zh-CN" sz="1200" dirty="0">
                <a:solidFill>
                  <a:srgbClr val="73BB00"/>
                </a:solidFill>
                <a:latin typeface="微软雅黑 Light"/>
              </a:rPr>
              <a:t>【</a:t>
            </a:r>
            <a:r>
              <a:rPr kumimoji="1" lang="zh-CN" altLang="en-US" sz="1200" dirty="0">
                <a:solidFill>
                  <a:srgbClr val="73BB00"/>
                </a:solidFill>
                <a:latin typeface="微软雅黑 Light"/>
              </a:rPr>
              <a:t>多维度创新数据</a:t>
            </a:r>
            <a:r>
              <a:rPr kumimoji="1" lang="en-US" altLang="zh-CN" sz="1200" dirty="0">
                <a:solidFill>
                  <a:srgbClr val="73BB00"/>
                </a:solidFill>
                <a:latin typeface="微软雅黑 Light"/>
              </a:rPr>
              <a:t>】</a:t>
            </a:r>
            <a:endParaRPr kumimoji="1" lang="zh-CN" altLang="en-US" sz="1200" dirty="0">
              <a:solidFill>
                <a:srgbClr val="73BB00"/>
              </a:solidFill>
              <a:latin typeface="微软雅黑 Light"/>
            </a:endParaRPr>
          </a:p>
        </p:txBody>
      </p:sp>
      <p:sp>
        <p:nvSpPr>
          <p:cNvPr id="26" name="圆角矩形 27"/>
          <p:cNvSpPr/>
          <p:nvPr/>
        </p:nvSpPr>
        <p:spPr>
          <a:xfrm>
            <a:off x="6292004" y="2758585"/>
            <a:ext cx="1385721" cy="493722"/>
          </a:xfrm>
          <a:prstGeom prst="roundRect">
            <a:avLst>
              <a:gd name="adj" fmla="val 11369"/>
            </a:avLst>
          </a:prstGeom>
          <a:solidFill>
            <a:srgbClr val="75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文本框 26"/>
          <p:cNvSpPr txBox="1"/>
          <p:nvPr/>
        </p:nvSpPr>
        <p:spPr>
          <a:xfrm>
            <a:off x="6379420" y="2883067"/>
            <a:ext cx="1249060" cy="307777"/>
          </a:xfrm>
          <a:prstGeom prst="rect">
            <a:avLst/>
          </a:prstGeom>
          <a:noFill/>
        </p:spPr>
        <p:txBody>
          <a:bodyPr wrap="none" rtlCol="0">
            <a:spAutoFit/>
          </a:bodyPr>
          <a:lstStyle/>
          <a:p>
            <a:r>
              <a:rPr kumimoji="1" lang="en-US" altLang="zh-CN" sz="14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6900</a:t>
            </a:r>
            <a:r>
              <a:rPr kumimoji="1" lang="zh-CN" altLang="en-US" sz="10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篇科技博客</a:t>
            </a:r>
            <a:endParaRPr kumimoji="1" lang="zh-CN" altLang="en-US" sz="10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圆角矩形 29"/>
          <p:cNvSpPr/>
          <p:nvPr/>
        </p:nvSpPr>
        <p:spPr>
          <a:xfrm>
            <a:off x="6292004" y="3647340"/>
            <a:ext cx="1385721" cy="493722"/>
          </a:xfrm>
          <a:prstGeom prst="roundRect">
            <a:avLst>
              <a:gd name="adj" fmla="val 11369"/>
            </a:avLst>
          </a:prstGeom>
          <a:solidFill>
            <a:srgbClr val="73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文本框 28"/>
          <p:cNvSpPr txBox="1"/>
          <p:nvPr/>
        </p:nvSpPr>
        <p:spPr>
          <a:xfrm>
            <a:off x="6357567" y="3749326"/>
            <a:ext cx="1388522" cy="307777"/>
          </a:xfrm>
          <a:prstGeom prst="rect">
            <a:avLst/>
          </a:prstGeom>
          <a:noFill/>
        </p:spPr>
        <p:txBody>
          <a:bodyPr wrap="none" rtlCol="0">
            <a:spAutoFit/>
          </a:bodyPr>
          <a:lstStyle/>
          <a:p>
            <a:r>
              <a:rPr kumimoji="1" lang="en-US" altLang="zh-CN" sz="14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6.8</a:t>
            </a:r>
            <a:r>
              <a:rPr kumimoji="1" lang="zh-CN" altLang="en-US" sz="14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万</a:t>
            </a:r>
            <a:r>
              <a:rPr kumimoji="1" lang="zh-CN" altLang="en-US" sz="10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技术支持信息</a:t>
            </a:r>
            <a:endParaRPr kumimoji="1" lang="zh-CN" altLang="en-US" sz="10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矩形 29"/>
          <p:cNvSpPr/>
          <p:nvPr/>
        </p:nvSpPr>
        <p:spPr>
          <a:xfrm>
            <a:off x="570940" y="266314"/>
            <a:ext cx="4031873" cy="400110"/>
          </a:xfrm>
          <a:prstGeom prst="rect">
            <a:avLst/>
          </a:prstGeom>
        </p:spPr>
        <p:txBody>
          <a:bodyPr wrap="none">
            <a:spAutoFit/>
          </a:bodyPr>
          <a:lstStyle/>
          <a:p>
            <a:r>
              <a:rPr lang="zh-CN" altLang="en-US" sz="2000" b="1" dirty="0">
                <a:solidFill>
                  <a:schemeClr val="tx1">
                    <a:lumMod val="75000"/>
                    <a:lumOff val="25000"/>
                  </a:schemeClr>
                </a:solidFill>
                <a:latin typeface="+mj-ea"/>
                <a:ea typeface="+mj-ea"/>
              </a:rPr>
              <a:t>核心优势一：业内最丰富的数据源</a:t>
            </a:r>
            <a:endParaRPr lang="zh-CN" altLang="en-US" sz="2000" b="1" dirty="0">
              <a:solidFill>
                <a:schemeClr val="tx1">
                  <a:lumMod val="75000"/>
                  <a:lumOff val="25000"/>
                </a:schemeClr>
              </a:solidFill>
              <a:latin typeface="+mj-ea"/>
              <a:ea typeface="+mj-ea"/>
            </a:endParaRPr>
          </a:p>
        </p:txBody>
      </p:sp>
      <p:pic>
        <p:nvPicPr>
          <p:cNvPr id="31" name="图片 30"/>
          <p:cNvPicPr>
            <a:picLocks noChangeAspect="1"/>
          </p:cNvPicPr>
          <p:nvPr/>
        </p:nvPicPr>
        <p:blipFill>
          <a:blip r:embed="rId2"/>
          <a:stretch>
            <a:fillRect/>
          </a:stretch>
        </p:blipFill>
        <p:spPr>
          <a:xfrm>
            <a:off x="6420469" y="191862"/>
            <a:ext cx="2564828" cy="665018"/>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3320" y="320801"/>
            <a:ext cx="3497579" cy="228600"/>
          </a:xfrm>
          <a:prstGeom prst="rect">
            <a:avLst/>
          </a:prstGeom>
        </p:spPr>
        <p:txBody>
          <a:bodyPr vert="horz" wrap="square" lIns="0" tIns="13335" rIns="0" bIns="0" rtlCol="0">
            <a:spAutoFit/>
          </a:bodyPr>
          <a:lstStyle/>
          <a:p>
            <a:pPr marL="12700">
              <a:lnSpc>
                <a:spcPct val="100000"/>
              </a:lnSpc>
              <a:spcBef>
                <a:spcPts val="105"/>
              </a:spcBef>
            </a:pPr>
            <a:r>
              <a:rPr lang="en-US" sz="1400" b="1" spc="5" dirty="0">
                <a:solidFill>
                  <a:srgbClr val="538235"/>
                </a:solidFill>
                <a:latin typeface="宋体" panose="02010600030101010101" pitchFamily="2" charset="-122"/>
                <a:cs typeface="宋体" panose="02010600030101010101" pitchFamily="2" charset="-122"/>
              </a:rPr>
              <a:t>23</a:t>
            </a:r>
            <a:r>
              <a:rPr sz="1400" b="1" spc="10" dirty="0">
                <a:solidFill>
                  <a:srgbClr val="538235"/>
                </a:solidFill>
                <a:latin typeface="宋体" panose="02010600030101010101" pitchFamily="2" charset="-122"/>
                <a:cs typeface="宋体" panose="02010600030101010101" pitchFamily="2" charset="-122"/>
              </a:rPr>
              <a:t>.</a:t>
            </a:r>
            <a:r>
              <a:rPr sz="1400" b="1" spc="-80" dirty="0">
                <a:solidFill>
                  <a:srgbClr val="538235"/>
                </a:solidFill>
                <a:latin typeface="宋体" panose="02010600030101010101" pitchFamily="2" charset="-122"/>
                <a:cs typeface="宋体" panose="02010600030101010101" pitchFamily="2" charset="-122"/>
              </a:rPr>
              <a:t> </a:t>
            </a:r>
            <a:r>
              <a:rPr sz="1400" b="1" spc="5" dirty="0">
                <a:solidFill>
                  <a:srgbClr val="538235"/>
                </a:solidFill>
                <a:latin typeface="宋体" panose="02010600030101010101" pitchFamily="2" charset="-122"/>
                <a:cs typeface="宋体" panose="02010600030101010101" pitchFamily="2" charset="-122"/>
              </a:rPr>
              <a:t>其它</a:t>
            </a:r>
            <a:r>
              <a:rPr sz="1400" b="1" spc="-5" dirty="0">
                <a:solidFill>
                  <a:srgbClr val="538235"/>
                </a:solidFill>
                <a:latin typeface="宋体" panose="02010600030101010101" pitchFamily="2" charset="-122"/>
                <a:cs typeface="宋体" panose="02010600030101010101" pitchFamily="2" charset="-122"/>
              </a:rPr>
              <a:t>功能优</a:t>
            </a:r>
            <a:r>
              <a:rPr sz="1400" b="1" spc="-20" dirty="0">
                <a:solidFill>
                  <a:srgbClr val="538235"/>
                </a:solidFill>
                <a:latin typeface="宋体" panose="02010600030101010101" pitchFamily="2" charset="-122"/>
                <a:cs typeface="宋体" panose="02010600030101010101" pitchFamily="2" charset="-122"/>
              </a:rPr>
              <a:t>化</a:t>
            </a:r>
            <a:r>
              <a:rPr sz="1400" b="1" spc="-5" dirty="0">
                <a:solidFill>
                  <a:srgbClr val="538235"/>
                </a:solidFill>
                <a:latin typeface="宋体" panose="02010600030101010101" pitchFamily="2" charset="-122"/>
                <a:cs typeface="宋体" panose="02010600030101010101" pitchFamily="2" charset="-122"/>
              </a:rPr>
              <a:t>，提</a:t>
            </a:r>
            <a:r>
              <a:rPr sz="1400" b="1" spc="-20" dirty="0">
                <a:solidFill>
                  <a:srgbClr val="538235"/>
                </a:solidFill>
                <a:latin typeface="宋体" panose="02010600030101010101" pitchFamily="2" charset="-122"/>
                <a:cs typeface="宋体" panose="02010600030101010101" pitchFamily="2" charset="-122"/>
              </a:rPr>
              <a:t>升</a:t>
            </a:r>
            <a:r>
              <a:rPr sz="1400" b="1" spc="-5" dirty="0">
                <a:solidFill>
                  <a:srgbClr val="538235"/>
                </a:solidFill>
                <a:latin typeface="宋体" panose="02010600030101010101" pitchFamily="2" charset="-122"/>
                <a:cs typeface="宋体" panose="02010600030101010101" pitchFamily="2" charset="-122"/>
              </a:rPr>
              <a:t>用户</a:t>
            </a:r>
            <a:r>
              <a:rPr sz="1400" b="1" spc="-20" dirty="0">
                <a:solidFill>
                  <a:srgbClr val="538235"/>
                </a:solidFill>
                <a:latin typeface="宋体" panose="02010600030101010101" pitchFamily="2" charset="-122"/>
                <a:cs typeface="宋体" panose="02010600030101010101" pitchFamily="2" charset="-122"/>
              </a:rPr>
              <a:t>体</a:t>
            </a:r>
            <a:r>
              <a:rPr sz="1400" b="1" dirty="0">
                <a:solidFill>
                  <a:srgbClr val="538235"/>
                </a:solidFill>
                <a:latin typeface="宋体" panose="02010600030101010101" pitchFamily="2" charset="-122"/>
                <a:cs typeface="宋体" panose="02010600030101010101" pitchFamily="2" charset="-122"/>
              </a:rPr>
              <a:t>验</a:t>
            </a:r>
            <a:r>
              <a:rPr sz="1400" b="1" spc="-10" dirty="0">
                <a:solidFill>
                  <a:srgbClr val="538235"/>
                </a:solidFill>
                <a:latin typeface="宋体" panose="02010600030101010101" pitchFamily="2" charset="-122"/>
                <a:cs typeface="宋体" panose="02010600030101010101" pitchFamily="2" charset="-122"/>
              </a:rPr>
              <a:t>-</a:t>
            </a:r>
            <a:r>
              <a:rPr sz="1400" b="1" spc="-5" dirty="0">
                <a:solidFill>
                  <a:srgbClr val="538235"/>
                </a:solidFill>
                <a:latin typeface="宋体" panose="02010600030101010101" pitchFamily="2" charset="-122"/>
                <a:cs typeface="宋体" panose="02010600030101010101" pitchFamily="2" charset="-122"/>
              </a:rPr>
              <a:t>工作</a:t>
            </a:r>
            <a:r>
              <a:rPr sz="1400" b="1" spc="-20" dirty="0">
                <a:solidFill>
                  <a:srgbClr val="538235"/>
                </a:solidFill>
                <a:latin typeface="宋体" panose="02010600030101010101" pitchFamily="2" charset="-122"/>
                <a:cs typeface="宋体" panose="02010600030101010101" pitchFamily="2" charset="-122"/>
              </a:rPr>
              <a:t>空</a:t>
            </a:r>
            <a:r>
              <a:rPr sz="1400" b="1" spc="-5" dirty="0">
                <a:solidFill>
                  <a:srgbClr val="538235"/>
                </a:solidFill>
                <a:latin typeface="宋体" panose="02010600030101010101" pitchFamily="2" charset="-122"/>
                <a:cs typeface="宋体" panose="02010600030101010101" pitchFamily="2" charset="-122"/>
              </a:rPr>
              <a:t>间</a:t>
            </a:r>
            <a:endParaRPr sz="1400">
              <a:latin typeface="宋体" panose="02010600030101010101" pitchFamily="2" charset="-122"/>
              <a:cs typeface="宋体" panose="02010600030101010101" pitchFamily="2" charset="-122"/>
            </a:endParaRPr>
          </a:p>
        </p:txBody>
      </p:sp>
      <p:sp>
        <p:nvSpPr>
          <p:cNvPr id="3" name="object 3"/>
          <p:cNvSpPr txBox="1"/>
          <p:nvPr/>
        </p:nvSpPr>
        <p:spPr>
          <a:xfrm>
            <a:off x="538683" y="716025"/>
            <a:ext cx="3954145" cy="1946275"/>
          </a:xfrm>
          <a:prstGeom prst="rect">
            <a:avLst/>
          </a:prstGeom>
        </p:spPr>
        <p:txBody>
          <a:bodyPr vert="horz" wrap="square" lIns="0" tIns="104139" rIns="0" bIns="0" rtlCol="0">
            <a:spAutoFit/>
          </a:bodyPr>
          <a:lstStyle/>
          <a:p>
            <a:pPr marL="355600" indent="-342900">
              <a:lnSpc>
                <a:spcPct val="100000"/>
              </a:lnSpc>
              <a:spcBef>
                <a:spcPts val="820"/>
              </a:spcBef>
              <a:buAutoNum type="arabicPeriod"/>
              <a:tabLst>
                <a:tab pos="354965" algn="l"/>
                <a:tab pos="355600" algn="l"/>
              </a:tabLst>
            </a:pPr>
            <a:r>
              <a:rPr sz="1200" dirty="0">
                <a:latin typeface="宋体" panose="02010600030101010101" pitchFamily="2" charset="-122"/>
                <a:cs typeface="宋体" panose="02010600030101010101" pitchFamily="2" charset="-122"/>
              </a:rPr>
              <a:t>工作空间设置项中</a:t>
            </a:r>
            <a:r>
              <a:rPr sz="1200" b="1" spc="5" dirty="0">
                <a:latin typeface="宋体" panose="02010600030101010101" pitchFamily="2" charset="-122"/>
                <a:cs typeface="宋体" panose="02010600030101010101" pitchFamily="2" charset="-122"/>
              </a:rPr>
              <a:t>截词开</a:t>
            </a:r>
            <a:r>
              <a:rPr sz="1200" b="1" spc="-5" dirty="0">
                <a:latin typeface="宋体" panose="02010600030101010101" pitchFamily="2" charset="-122"/>
                <a:cs typeface="宋体" panose="02010600030101010101" pitchFamily="2" charset="-122"/>
              </a:rPr>
              <a:t>关增加文案描述</a:t>
            </a:r>
            <a:endParaRPr sz="1200">
              <a:latin typeface="宋体" panose="02010600030101010101" pitchFamily="2" charset="-122"/>
              <a:cs typeface="宋体" panose="02010600030101010101" pitchFamily="2" charset="-122"/>
            </a:endParaRPr>
          </a:p>
          <a:p>
            <a:pPr marL="355600" indent="-342900">
              <a:lnSpc>
                <a:spcPct val="100000"/>
              </a:lnSpc>
              <a:spcBef>
                <a:spcPts val="720"/>
              </a:spcBef>
              <a:buAutoNum type="arabicPeriod"/>
              <a:tabLst>
                <a:tab pos="354965" algn="l"/>
                <a:tab pos="355600" algn="l"/>
              </a:tabLst>
            </a:pPr>
            <a:r>
              <a:rPr sz="1200" dirty="0">
                <a:latin typeface="宋体" panose="02010600030101010101" pitchFamily="2" charset="-122"/>
                <a:cs typeface="宋体" panose="02010600030101010101" pitchFamily="2" charset="-122"/>
              </a:rPr>
              <a:t>工作空间</a:t>
            </a:r>
            <a:r>
              <a:rPr sz="1200" b="1" spc="5" dirty="0">
                <a:latin typeface="宋体" panose="02010600030101010101" pitchFamily="2" charset="-122"/>
                <a:cs typeface="宋体" panose="02010600030101010101" pitchFamily="2" charset="-122"/>
              </a:rPr>
              <a:t>层级标</a:t>
            </a:r>
            <a:r>
              <a:rPr sz="1200" b="1" spc="-5" dirty="0">
                <a:latin typeface="宋体" panose="02010600030101010101" pitchFamily="2" charset="-122"/>
                <a:cs typeface="宋体" panose="02010600030101010101" pitchFamily="2" charset="-122"/>
              </a:rPr>
              <a:t>引导出优</a:t>
            </a:r>
            <a:r>
              <a:rPr sz="1200" b="1" dirty="0">
                <a:latin typeface="宋体" panose="02010600030101010101" pitchFamily="2" charset="-122"/>
                <a:cs typeface="宋体" panose="02010600030101010101" pitchFamily="2" charset="-122"/>
              </a:rPr>
              <a:t>化</a:t>
            </a:r>
            <a:r>
              <a:rPr sz="1200" dirty="0">
                <a:latin typeface="宋体" panose="02010600030101010101" pitchFamily="2" charset="-122"/>
                <a:cs typeface="宋体" panose="02010600030101010101" pitchFamily="2" charset="-122"/>
              </a:rPr>
              <a:t>，导出文件中添加每个层</a:t>
            </a:r>
            <a:endParaRPr sz="1200">
              <a:latin typeface="宋体" panose="02010600030101010101" pitchFamily="2" charset="-122"/>
              <a:cs typeface="宋体" panose="02010600030101010101" pitchFamily="2" charset="-122"/>
            </a:endParaRPr>
          </a:p>
          <a:p>
            <a:pPr marL="355600" marR="85090">
              <a:lnSpc>
                <a:spcPct val="150000"/>
              </a:lnSpc>
            </a:pPr>
            <a:r>
              <a:rPr sz="1200" dirty="0">
                <a:latin typeface="宋体" panose="02010600030101010101" pitchFamily="2" charset="-122"/>
                <a:cs typeface="宋体" panose="02010600030101010101" pitchFamily="2" charset="-122"/>
              </a:rPr>
              <a:t>级对应的列，且列中展示该层级对应的标引值，便于 用户后续进行数据处理及分析</a:t>
            </a:r>
            <a:endParaRPr sz="1200">
              <a:latin typeface="宋体" panose="02010600030101010101" pitchFamily="2" charset="-122"/>
              <a:cs typeface="宋体" panose="02010600030101010101" pitchFamily="2" charset="-122"/>
            </a:endParaRPr>
          </a:p>
          <a:p>
            <a:pPr marL="355600" indent="-342900">
              <a:lnSpc>
                <a:spcPct val="100000"/>
              </a:lnSpc>
              <a:spcBef>
                <a:spcPts val="720"/>
              </a:spcBef>
              <a:buAutoNum type="arabicPeriod" startAt="3"/>
              <a:tabLst>
                <a:tab pos="354965" algn="l"/>
                <a:tab pos="355600" algn="l"/>
              </a:tabLst>
            </a:pPr>
            <a:r>
              <a:rPr sz="1200" dirty="0">
                <a:latin typeface="宋体" panose="02010600030101010101" pitchFamily="2" charset="-122"/>
                <a:cs typeface="宋体" panose="02010600030101010101" pitchFamily="2" charset="-122"/>
              </a:rPr>
              <a:t>工作空间</a:t>
            </a:r>
            <a:r>
              <a:rPr sz="1200" b="1" spc="5" dirty="0">
                <a:latin typeface="宋体" panose="02010600030101010101" pitchFamily="2" charset="-122"/>
                <a:cs typeface="宋体" panose="02010600030101010101" pitchFamily="2" charset="-122"/>
              </a:rPr>
              <a:t>鼠标悬</a:t>
            </a:r>
            <a:r>
              <a:rPr sz="1200" b="1" spc="-5" dirty="0">
                <a:latin typeface="宋体" panose="02010600030101010101" pitchFamily="2" charset="-122"/>
                <a:cs typeface="宋体" panose="02010600030101010101" pitchFamily="2" charset="-122"/>
              </a:rPr>
              <a:t>浮时，对应行的数字转变为选择框</a:t>
            </a:r>
            <a:endParaRPr sz="1200">
              <a:latin typeface="宋体" panose="02010600030101010101" pitchFamily="2" charset="-122"/>
              <a:cs typeface="宋体" panose="02010600030101010101" pitchFamily="2" charset="-122"/>
            </a:endParaRPr>
          </a:p>
          <a:p>
            <a:pPr marL="355600" marR="5080" indent="-342900">
              <a:lnSpc>
                <a:spcPts val="2160"/>
              </a:lnSpc>
              <a:spcBef>
                <a:spcPts val="195"/>
              </a:spcBef>
              <a:buAutoNum type="arabicPeriod" startAt="3"/>
              <a:tabLst>
                <a:tab pos="354965" algn="l"/>
                <a:tab pos="355600" algn="l"/>
              </a:tabLst>
            </a:pPr>
            <a:r>
              <a:rPr sz="1200" dirty="0">
                <a:latin typeface="宋体" panose="02010600030101010101" pitchFamily="2" charset="-122"/>
                <a:cs typeface="宋体" panose="02010600030101010101" pitchFamily="2" charset="-122"/>
              </a:rPr>
              <a:t>工作空间图文视图/全文附图模式下，</a:t>
            </a:r>
            <a:r>
              <a:rPr sz="1200" b="1" spc="5" dirty="0">
                <a:latin typeface="宋体" panose="02010600030101010101" pitchFamily="2" charset="-122"/>
                <a:cs typeface="宋体" panose="02010600030101010101" pitchFamily="2" charset="-122"/>
              </a:rPr>
              <a:t>调整自</a:t>
            </a:r>
            <a:r>
              <a:rPr sz="1200" b="1" spc="-5" dirty="0">
                <a:latin typeface="宋体" panose="02010600030101010101" pitchFamily="2" charset="-122"/>
                <a:cs typeface="宋体" panose="02010600030101010101" pitchFamily="2" charset="-122"/>
              </a:rPr>
              <a:t>定义字段 </a:t>
            </a:r>
            <a:r>
              <a:rPr sz="1200" b="1" spc="5" dirty="0">
                <a:latin typeface="宋体" panose="02010600030101010101" pitchFamily="2" charset="-122"/>
                <a:cs typeface="宋体" panose="02010600030101010101" pitchFamily="2" charset="-122"/>
              </a:rPr>
              <a:t>及注释</a:t>
            </a:r>
            <a:r>
              <a:rPr sz="1200" b="1" spc="-5" dirty="0">
                <a:latin typeface="宋体" panose="02010600030101010101" pitchFamily="2" charset="-122"/>
                <a:cs typeface="宋体" panose="02010600030101010101" pitchFamily="2" charset="-122"/>
              </a:rPr>
              <a:t>顺序，并设置注释字段为默认项</a:t>
            </a:r>
            <a:endParaRPr sz="1200">
              <a:latin typeface="宋体" panose="02010600030101010101" pitchFamily="2" charset="-122"/>
              <a:cs typeface="宋体" panose="02010600030101010101" pitchFamily="2" charset="-122"/>
            </a:endParaRPr>
          </a:p>
        </p:txBody>
      </p:sp>
      <p:graphicFrame>
        <p:nvGraphicFramePr>
          <p:cNvPr id="4" name="object 4"/>
          <p:cNvGraphicFramePr>
            <a:graphicFrameLocks noGrp="1"/>
          </p:cNvGraphicFramePr>
          <p:nvPr/>
        </p:nvGraphicFramePr>
        <p:xfrm>
          <a:off x="4770120" y="720813"/>
          <a:ext cx="3917950" cy="1648460"/>
        </p:xfrm>
        <a:graphic>
          <a:graphicData uri="http://schemas.openxmlformats.org/drawingml/2006/table">
            <a:tbl>
              <a:tblPr firstRow="1" bandRow="1">
                <a:tableStyleId>{2D5ABB26-0587-4C30-8999-92F81FD0307C}</a:tableStyleId>
              </a:tblPr>
              <a:tblGrid>
                <a:gridCol w="1870710"/>
                <a:gridCol w="504825"/>
                <a:gridCol w="1056005"/>
                <a:gridCol w="471804"/>
              </a:tblGrid>
              <a:tr h="220324">
                <a:tc>
                  <a:txBody>
                    <a:bodyPr/>
                    <a:lstStyle/>
                    <a:p>
                      <a:pPr marL="501015">
                        <a:lnSpc>
                          <a:spcPct val="100000"/>
                        </a:lnSpc>
                        <a:spcBef>
                          <a:spcPts val="120"/>
                        </a:spcBef>
                      </a:pPr>
                      <a:r>
                        <a:rPr sz="1200" dirty="0">
                          <a:latin typeface="微软雅黑" panose="020B0503020204020204" pitchFamily="34" charset="-122"/>
                          <a:cs typeface="微软雅黑" panose="020B0503020204020204" pitchFamily="34" charset="-122"/>
                        </a:rPr>
                        <a:t>公开</a:t>
                      </a:r>
                      <a:r>
                        <a:rPr sz="1200" spc="-30" dirty="0">
                          <a:latin typeface="微软雅黑" panose="020B0503020204020204" pitchFamily="34" charset="-122"/>
                          <a:cs typeface="微软雅黑" panose="020B0503020204020204" pitchFamily="34" charset="-122"/>
                        </a:rPr>
                        <a:t>(</a:t>
                      </a:r>
                      <a:r>
                        <a:rPr sz="1200" dirty="0">
                          <a:latin typeface="微软雅黑" panose="020B0503020204020204" pitchFamily="34" charset="-122"/>
                          <a:cs typeface="微软雅黑" panose="020B0503020204020204" pitchFamily="34" charset="-122"/>
                        </a:rPr>
                        <a:t>公告</a:t>
                      </a:r>
                      <a:r>
                        <a:rPr sz="1200" spc="-30" dirty="0">
                          <a:latin typeface="微软雅黑" panose="020B0503020204020204" pitchFamily="34" charset="-122"/>
                          <a:cs typeface="微软雅黑" panose="020B0503020204020204" pitchFamily="34" charset="-122"/>
                        </a:rPr>
                        <a:t>)</a:t>
                      </a:r>
                      <a:r>
                        <a:rPr sz="1200" spc="5" dirty="0">
                          <a:latin typeface="微软雅黑" panose="020B0503020204020204" pitchFamily="34" charset="-122"/>
                          <a:cs typeface="微软雅黑" panose="020B0503020204020204" pitchFamily="34" charset="-122"/>
                        </a:rPr>
                        <a:t>号</a:t>
                      </a:r>
                      <a:endParaRPr sz="1200">
                        <a:latin typeface="微软雅黑" panose="020B0503020204020204" pitchFamily="34" charset="-122"/>
                        <a:cs typeface="微软雅黑" panose="020B0503020204020204" pitchFamily="34" charset="-122"/>
                      </a:endParaRPr>
                    </a:p>
                  </a:txBody>
                  <a:tcPr marL="0" marR="0" marT="15240" marB="0">
                    <a:lnL w="952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99CC00"/>
                    </a:solidFill>
                  </a:tcPr>
                </a:tc>
                <a:tc>
                  <a:txBody>
                    <a:bodyPr/>
                    <a:lstStyle/>
                    <a:p>
                      <a:pPr>
                        <a:lnSpc>
                          <a:spcPct val="100000"/>
                        </a:lnSpc>
                      </a:pPr>
                      <a:endParaRPr sz="1000">
                        <a:latin typeface="Times New Roman" panose="02020603050405020304"/>
                        <a:cs typeface="Times New Roman" panose="02020603050405020304"/>
                      </a:endParaRPr>
                    </a:p>
                  </a:txBody>
                  <a:tcPr marL="0" marR="0" marT="0" marB="0">
                    <a:lnL w="12700">
                      <a:solidFill>
                        <a:srgbClr val="000000"/>
                      </a:solidFill>
                      <a:prstDash val="solid"/>
                    </a:lnL>
                    <a:lnR w="28575">
                      <a:solidFill>
                        <a:srgbClr val="FF0000"/>
                      </a:solidFill>
                      <a:prstDash val="solid"/>
                    </a:lnR>
                    <a:lnT w="12700">
                      <a:solidFill>
                        <a:srgbClr val="000000"/>
                      </a:solidFill>
                      <a:prstDash val="solid"/>
                    </a:lnT>
                    <a:lnB w="12700">
                      <a:solidFill>
                        <a:srgbClr val="000000"/>
                      </a:solidFill>
                      <a:prstDash val="solid"/>
                    </a:lnB>
                    <a:solidFill>
                      <a:srgbClr val="99CC00"/>
                    </a:solidFill>
                  </a:tcPr>
                </a:tc>
                <a:tc>
                  <a:txBody>
                    <a:bodyPr/>
                    <a:lstStyle/>
                    <a:p>
                      <a:pPr marL="91440">
                        <a:lnSpc>
                          <a:spcPct val="100000"/>
                        </a:lnSpc>
                        <a:spcBef>
                          <a:spcPts val="120"/>
                        </a:spcBef>
                      </a:pPr>
                      <a:r>
                        <a:rPr sz="1200" dirty="0">
                          <a:latin typeface="微软雅黑" panose="020B0503020204020204" pitchFamily="34" charset="-122"/>
                          <a:cs typeface="微软雅黑" panose="020B0503020204020204" pitchFamily="34" charset="-122"/>
                        </a:rPr>
                        <a:t>区块链-技</a:t>
                      </a:r>
                      <a:r>
                        <a:rPr sz="1200" spc="5" dirty="0">
                          <a:latin typeface="微软雅黑" panose="020B0503020204020204" pitchFamily="34" charset="-122"/>
                          <a:cs typeface="微软雅黑" panose="020B0503020204020204" pitchFamily="34" charset="-122"/>
                        </a:rPr>
                        <a:t>术</a:t>
                      </a:r>
                      <a:endParaRPr sz="1200">
                        <a:latin typeface="微软雅黑" panose="020B0503020204020204" pitchFamily="34" charset="-122"/>
                        <a:cs typeface="微软雅黑" panose="020B0503020204020204" pitchFamily="34" charset="-122"/>
                      </a:endParaRPr>
                    </a:p>
                  </a:txBody>
                  <a:tcPr marL="0" marR="0" marT="15240" marB="0">
                    <a:lnL w="28575">
                      <a:solidFill>
                        <a:srgbClr val="FF0000"/>
                      </a:solidFill>
                      <a:prstDash val="solid"/>
                    </a:lnL>
                    <a:lnR w="28575">
                      <a:solidFill>
                        <a:srgbClr val="FF0000"/>
                      </a:solidFill>
                      <a:prstDash val="solid"/>
                    </a:lnR>
                    <a:lnT w="12700">
                      <a:solidFill>
                        <a:srgbClr val="000000"/>
                      </a:solidFill>
                      <a:prstDash val="solid"/>
                    </a:lnT>
                    <a:lnB w="12700">
                      <a:solidFill>
                        <a:srgbClr val="FF0000"/>
                      </a:solidFill>
                      <a:prstDash val="solid"/>
                    </a:lnB>
                    <a:solidFill>
                      <a:srgbClr val="99CC00"/>
                    </a:solidFill>
                  </a:tcPr>
                </a:tc>
                <a:tc>
                  <a:txBody>
                    <a:bodyPr/>
                    <a:lstStyle/>
                    <a:p>
                      <a:pPr>
                        <a:lnSpc>
                          <a:spcPct val="100000"/>
                        </a:lnSpc>
                      </a:pPr>
                      <a:endParaRPr sz="1000">
                        <a:latin typeface="Times New Roman" panose="02020603050405020304"/>
                        <a:cs typeface="Times New Roman" panose="02020603050405020304"/>
                      </a:endParaRPr>
                    </a:p>
                  </a:txBody>
                  <a:tcPr marL="0" marR="0" marT="0" marB="0">
                    <a:lnL w="28575">
                      <a:solidFill>
                        <a:srgbClr val="FF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99CC00"/>
                    </a:solidFill>
                  </a:tcPr>
                </a:tc>
              </a:tr>
              <a:tr h="354595">
                <a:tc>
                  <a:txBody>
                    <a:bodyPr/>
                    <a:lstStyle/>
                    <a:p>
                      <a:pPr marL="23495">
                        <a:lnSpc>
                          <a:spcPct val="100000"/>
                        </a:lnSpc>
                        <a:spcBef>
                          <a:spcPts val="820"/>
                        </a:spcBef>
                      </a:pPr>
                      <a:r>
                        <a:rPr sz="950" u="sng" spc="5" dirty="0">
                          <a:solidFill>
                            <a:srgbClr val="0000FF"/>
                          </a:solidFill>
                          <a:uFill>
                            <a:solidFill>
                              <a:srgbClr val="0000FF"/>
                            </a:solidFill>
                          </a:uFill>
                          <a:latin typeface="Arial" panose="020B0604020202020204"/>
                          <a:cs typeface="Arial" panose="020B0604020202020204"/>
                        </a:rPr>
                        <a:t>WO2018032371A1</a:t>
                      </a:r>
                      <a:endParaRPr sz="950">
                        <a:latin typeface="Arial" panose="020B0604020202020204"/>
                        <a:cs typeface="Arial" panose="020B0604020202020204"/>
                      </a:endParaRPr>
                    </a:p>
                  </a:txBody>
                  <a:tcPr marL="0" marR="0" marT="104139" marB="0">
                    <a:lnL w="9525">
                      <a:solidFill>
                        <a:srgbClr val="000000"/>
                      </a:solidFill>
                      <a:prstDash val="solid"/>
                    </a:lnL>
                    <a:lnR w="12700">
                      <a:solidFill>
                        <a:srgbClr val="000000"/>
                      </a:solidFill>
                      <a:prstDash val="solid"/>
                    </a:lnR>
                    <a:lnT w="12700">
                      <a:solidFill>
                        <a:srgbClr val="000000"/>
                      </a:solidFill>
                      <a:prstDash val="solid"/>
                    </a:lnT>
                    <a:lnB w="9525">
                      <a:solidFill>
                        <a:srgbClr val="000000"/>
                      </a:solidFill>
                      <a:prstDash val="solid"/>
                    </a:lnB>
                  </a:tcPr>
                </a:tc>
                <a:tc gridSpan="3">
                  <a:txBody>
                    <a:bodyPr/>
                    <a:lstStyle/>
                    <a:p>
                      <a:pPr marL="23495">
                        <a:lnSpc>
                          <a:spcPct val="100000"/>
                        </a:lnSpc>
                        <a:spcBef>
                          <a:spcPts val="70"/>
                        </a:spcBef>
                      </a:pPr>
                      <a:r>
                        <a:rPr sz="950" spc="45" dirty="0">
                          <a:latin typeface="Arial" panose="020B0604020202020204"/>
                          <a:cs typeface="Arial" panose="020B0604020202020204"/>
                        </a:rPr>
                        <a:t>&gt;</a:t>
                      </a:r>
                      <a:r>
                        <a:rPr sz="950" spc="20" dirty="0">
                          <a:latin typeface="微软雅黑" panose="020B0503020204020204" pitchFamily="34" charset="-122"/>
                          <a:cs typeface="微软雅黑" panose="020B0503020204020204" pitchFamily="34" charset="-122"/>
                        </a:rPr>
                        <a:t>底层</a:t>
                      </a:r>
                      <a:r>
                        <a:rPr sz="950" spc="30" dirty="0">
                          <a:latin typeface="Arial" panose="020B0604020202020204"/>
                          <a:cs typeface="Arial" panose="020B0604020202020204"/>
                        </a:rPr>
                        <a:t>\</a:t>
                      </a:r>
                      <a:r>
                        <a:rPr sz="950" spc="20" dirty="0">
                          <a:latin typeface="微软雅黑" panose="020B0503020204020204" pitchFamily="34" charset="-122"/>
                          <a:cs typeface="微软雅黑" panose="020B0503020204020204" pitchFamily="34" charset="-122"/>
                        </a:rPr>
                        <a:t>共识层</a:t>
                      </a:r>
                      <a:r>
                        <a:rPr sz="950" spc="20" dirty="0">
                          <a:latin typeface="Arial" panose="020B0604020202020204"/>
                          <a:cs typeface="Arial" panose="020B0604020202020204"/>
                        </a:rPr>
                        <a:t>\Pow</a:t>
                      </a:r>
                      <a:endParaRPr sz="950">
                        <a:latin typeface="Arial" panose="020B0604020202020204"/>
                        <a:cs typeface="Arial" panose="020B0604020202020204"/>
                      </a:endParaRPr>
                    </a:p>
                  </a:txBody>
                  <a:tcPr marL="0" marR="0" marT="8890" marB="0">
                    <a:lnL w="12700">
                      <a:solidFill>
                        <a:srgbClr val="000000"/>
                      </a:solidFill>
                      <a:prstDash val="solid"/>
                    </a:lnL>
                    <a:lnR w="12700">
                      <a:solidFill>
                        <a:srgbClr val="000000"/>
                      </a:solidFill>
                      <a:prstDash val="solid"/>
                    </a:lnR>
                    <a:lnT w="12700">
                      <a:solidFill>
                        <a:srgbClr val="FF0000"/>
                      </a:solidFill>
                      <a:prstDash val="solid"/>
                    </a:lnT>
                    <a:lnB w="9525">
                      <a:solidFill>
                        <a:srgbClr val="000000"/>
                      </a:solidFill>
                      <a:prstDash val="solid"/>
                    </a:lnB>
                  </a:tcPr>
                </a:tc>
                <a:tc hMerge="1">
                  <a:tcPr marL="0" marR="0" marT="0" marB="0"/>
                </a:tc>
                <a:tc hMerge="1">
                  <a:tcPr marL="0" marR="0" marT="0" marB="0"/>
                </a:tc>
              </a:tr>
              <a:tr h="354297">
                <a:tc>
                  <a:txBody>
                    <a:bodyPr/>
                    <a:lstStyle/>
                    <a:p>
                      <a:pPr marL="23495">
                        <a:lnSpc>
                          <a:spcPct val="100000"/>
                        </a:lnSpc>
                        <a:spcBef>
                          <a:spcPts val="820"/>
                        </a:spcBef>
                      </a:pPr>
                      <a:r>
                        <a:rPr sz="950" u="sng" spc="5" dirty="0">
                          <a:solidFill>
                            <a:srgbClr val="0000FF"/>
                          </a:solidFill>
                          <a:uFill>
                            <a:solidFill>
                              <a:srgbClr val="0000FF"/>
                            </a:solidFill>
                          </a:uFill>
                          <a:latin typeface="Arial" panose="020B0604020202020204"/>
                          <a:cs typeface="Arial" panose="020B0604020202020204"/>
                        </a:rPr>
                        <a:t>WO2018036441A1</a:t>
                      </a:r>
                      <a:endParaRPr sz="950">
                        <a:latin typeface="Arial" panose="020B0604020202020204"/>
                        <a:cs typeface="Arial" panose="020B0604020202020204"/>
                      </a:endParaRPr>
                    </a:p>
                  </a:txBody>
                  <a:tcPr marL="0" marR="0" marT="104139" marB="0">
                    <a:lnL w="9525">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gridSpan="3">
                  <a:txBody>
                    <a:bodyPr/>
                    <a:lstStyle/>
                    <a:p>
                      <a:pPr marL="23495">
                        <a:lnSpc>
                          <a:spcPct val="100000"/>
                        </a:lnSpc>
                        <a:spcBef>
                          <a:spcPts val="65"/>
                        </a:spcBef>
                      </a:pPr>
                      <a:r>
                        <a:rPr sz="950" spc="45" dirty="0">
                          <a:latin typeface="Arial" panose="020B0604020202020204"/>
                          <a:cs typeface="Arial" panose="020B0604020202020204"/>
                        </a:rPr>
                        <a:t>&gt;</a:t>
                      </a:r>
                      <a:r>
                        <a:rPr sz="950" spc="20" dirty="0">
                          <a:latin typeface="微软雅黑" panose="020B0503020204020204" pitchFamily="34" charset="-122"/>
                          <a:cs typeface="微软雅黑" panose="020B0503020204020204" pitchFamily="34" charset="-122"/>
                        </a:rPr>
                        <a:t>底层</a:t>
                      </a:r>
                      <a:r>
                        <a:rPr sz="950" spc="30" dirty="0">
                          <a:latin typeface="Arial" panose="020B0604020202020204"/>
                          <a:cs typeface="Arial" panose="020B0604020202020204"/>
                        </a:rPr>
                        <a:t>\</a:t>
                      </a:r>
                      <a:r>
                        <a:rPr sz="950" spc="20" dirty="0">
                          <a:latin typeface="微软雅黑" panose="020B0503020204020204" pitchFamily="34" charset="-122"/>
                          <a:cs typeface="微软雅黑" panose="020B0503020204020204" pitchFamily="34" charset="-122"/>
                        </a:rPr>
                        <a:t>数据层</a:t>
                      </a:r>
                      <a:r>
                        <a:rPr sz="950" spc="30" dirty="0">
                          <a:latin typeface="Arial" panose="020B0604020202020204"/>
                          <a:cs typeface="Arial" panose="020B0604020202020204"/>
                        </a:rPr>
                        <a:t>\</a:t>
                      </a:r>
                      <a:r>
                        <a:rPr sz="950" spc="20" dirty="0">
                          <a:latin typeface="微软雅黑" panose="020B0503020204020204" pitchFamily="34" charset="-122"/>
                          <a:cs typeface="微软雅黑" panose="020B0503020204020204" pitchFamily="34" charset="-122"/>
                        </a:rPr>
                        <a:t>数据存储</a:t>
                      </a:r>
                      <a:endParaRPr sz="950">
                        <a:latin typeface="微软雅黑" panose="020B0503020204020204" pitchFamily="34" charset="-122"/>
                        <a:cs typeface="微软雅黑" panose="020B0503020204020204" pitchFamily="34" charset="-122"/>
                      </a:endParaRPr>
                    </a:p>
                  </a:txBody>
                  <a:tcPr marL="0" marR="0" marT="825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hMerge="1">
                  <a:tcPr marL="0" marR="0" marT="0" marB="0"/>
                </a:tc>
                <a:tc hMerge="1">
                  <a:tcPr marL="0" marR="0" marT="0" marB="0"/>
                </a:tc>
              </a:tr>
              <a:tr h="354614">
                <a:tc>
                  <a:txBody>
                    <a:bodyPr/>
                    <a:lstStyle/>
                    <a:p>
                      <a:pPr marL="23495">
                        <a:lnSpc>
                          <a:spcPct val="100000"/>
                        </a:lnSpc>
                        <a:spcBef>
                          <a:spcPts val="825"/>
                        </a:spcBef>
                      </a:pPr>
                      <a:r>
                        <a:rPr sz="950" u="sng" spc="5" dirty="0">
                          <a:solidFill>
                            <a:srgbClr val="0000FF"/>
                          </a:solidFill>
                          <a:uFill>
                            <a:solidFill>
                              <a:srgbClr val="0000FF"/>
                            </a:solidFill>
                          </a:uFill>
                          <a:latin typeface="Arial" panose="020B0604020202020204"/>
                          <a:cs typeface="Arial" panose="020B0604020202020204"/>
                        </a:rPr>
                        <a:t>WO2018032377A1</a:t>
                      </a:r>
                      <a:endParaRPr sz="950">
                        <a:latin typeface="Arial" panose="020B0604020202020204"/>
                        <a:cs typeface="Arial" panose="020B0604020202020204"/>
                      </a:endParaRPr>
                    </a:p>
                  </a:txBody>
                  <a:tcPr marL="0" marR="0" marT="104775" marB="0">
                    <a:lnL w="9525">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gridSpan="3">
                  <a:txBody>
                    <a:bodyPr/>
                    <a:lstStyle/>
                    <a:p>
                      <a:pPr marL="23495">
                        <a:lnSpc>
                          <a:spcPct val="100000"/>
                        </a:lnSpc>
                        <a:spcBef>
                          <a:spcPts val="70"/>
                        </a:spcBef>
                      </a:pPr>
                      <a:r>
                        <a:rPr sz="950" spc="45" dirty="0">
                          <a:latin typeface="Arial" panose="020B0604020202020204"/>
                          <a:cs typeface="Arial" panose="020B0604020202020204"/>
                        </a:rPr>
                        <a:t>&gt;</a:t>
                      </a:r>
                      <a:r>
                        <a:rPr sz="950" spc="20" dirty="0">
                          <a:latin typeface="微软雅黑" panose="020B0503020204020204" pitchFamily="34" charset="-122"/>
                          <a:cs typeface="微软雅黑" panose="020B0503020204020204" pitchFamily="34" charset="-122"/>
                        </a:rPr>
                        <a:t>底层</a:t>
                      </a:r>
                      <a:r>
                        <a:rPr sz="950" spc="30" dirty="0">
                          <a:latin typeface="Arial" panose="020B0604020202020204"/>
                          <a:cs typeface="Arial" panose="020B0604020202020204"/>
                        </a:rPr>
                        <a:t>\</a:t>
                      </a:r>
                      <a:r>
                        <a:rPr sz="950" spc="20" dirty="0">
                          <a:latin typeface="微软雅黑" panose="020B0503020204020204" pitchFamily="34" charset="-122"/>
                          <a:cs typeface="微软雅黑" panose="020B0503020204020204" pitchFamily="34" charset="-122"/>
                        </a:rPr>
                        <a:t>数据层</a:t>
                      </a:r>
                      <a:r>
                        <a:rPr sz="950" spc="30" dirty="0">
                          <a:latin typeface="Arial" panose="020B0604020202020204"/>
                          <a:cs typeface="Arial" panose="020B0604020202020204"/>
                        </a:rPr>
                        <a:t>\</a:t>
                      </a:r>
                      <a:r>
                        <a:rPr sz="950" spc="20" dirty="0">
                          <a:latin typeface="微软雅黑" panose="020B0503020204020204" pitchFamily="34" charset="-122"/>
                          <a:cs typeface="微软雅黑" panose="020B0503020204020204" pitchFamily="34" charset="-122"/>
                        </a:rPr>
                        <a:t>数据存储</a:t>
                      </a:r>
                      <a:endParaRPr sz="950">
                        <a:latin typeface="微软雅黑" panose="020B0503020204020204" pitchFamily="34" charset="-122"/>
                        <a:cs typeface="微软雅黑" panose="020B0503020204020204" pitchFamily="34" charset="-122"/>
                      </a:endParaRPr>
                    </a:p>
                  </a:txBody>
                  <a:tcPr marL="0" marR="0" marT="889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hMerge="1">
                  <a:tcPr marL="0" marR="0" marT="0" marB="0"/>
                </a:tc>
                <a:tc hMerge="1">
                  <a:tcPr marL="0" marR="0" marT="0" marB="0"/>
                </a:tc>
              </a:tr>
              <a:tr h="354455">
                <a:tc>
                  <a:txBody>
                    <a:bodyPr/>
                    <a:lstStyle/>
                    <a:p>
                      <a:pPr marL="23495">
                        <a:lnSpc>
                          <a:spcPct val="100000"/>
                        </a:lnSpc>
                        <a:spcBef>
                          <a:spcPts val="820"/>
                        </a:spcBef>
                      </a:pPr>
                      <a:r>
                        <a:rPr sz="950" u="sng" spc="5" dirty="0">
                          <a:solidFill>
                            <a:srgbClr val="0000FF"/>
                          </a:solidFill>
                          <a:uFill>
                            <a:solidFill>
                              <a:srgbClr val="0000FF"/>
                            </a:solidFill>
                          </a:uFill>
                          <a:latin typeface="Arial" panose="020B0604020202020204"/>
                          <a:cs typeface="Arial" panose="020B0604020202020204"/>
                        </a:rPr>
                        <a:t>WO2018032372A1</a:t>
                      </a:r>
                      <a:endParaRPr sz="950">
                        <a:latin typeface="Arial" panose="020B0604020202020204"/>
                        <a:cs typeface="Arial" panose="020B0604020202020204"/>
                      </a:endParaRPr>
                    </a:p>
                  </a:txBody>
                  <a:tcPr marL="0" marR="0" marT="104139" marB="0">
                    <a:lnL w="9525">
                      <a:solidFill>
                        <a:srgbClr val="000000"/>
                      </a:solidFill>
                      <a:prstDash val="solid"/>
                    </a:lnL>
                    <a:lnR w="12700">
                      <a:solidFill>
                        <a:srgbClr val="000000"/>
                      </a:solidFill>
                      <a:prstDash val="solid"/>
                    </a:lnR>
                    <a:lnT w="9525">
                      <a:solidFill>
                        <a:srgbClr val="000000"/>
                      </a:solidFill>
                      <a:prstDash val="solid"/>
                    </a:lnT>
                    <a:lnB w="12700">
                      <a:solidFill>
                        <a:srgbClr val="000000"/>
                      </a:solidFill>
                      <a:prstDash val="solid"/>
                    </a:lnB>
                  </a:tcPr>
                </a:tc>
                <a:tc gridSpan="3">
                  <a:txBody>
                    <a:bodyPr/>
                    <a:lstStyle/>
                    <a:p>
                      <a:pPr marL="23495">
                        <a:lnSpc>
                          <a:spcPct val="100000"/>
                        </a:lnSpc>
                        <a:spcBef>
                          <a:spcPts val="65"/>
                        </a:spcBef>
                      </a:pPr>
                      <a:r>
                        <a:rPr sz="950" spc="45" dirty="0">
                          <a:latin typeface="Arial" panose="020B0604020202020204"/>
                          <a:cs typeface="Arial" panose="020B0604020202020204"/>
                        </a:rPr>
                        <a:t>&gt;</a:t>
                      </a:r>
                      <a:r>
                        <a:rPr sz="950" spc="20" dirty="0">
                          <a:latin typeface="微软雅黑" panose="020B0503020204020204" pitchFamily="34" charset="-122"/>
                          <a:cs typeface="微软雅黑" panose="020B0503020204020204" pitchFamily="34" charset="-122"/>
                        </a:rPr>
                        <a:t>应用层</a:t>
                      </a:r>
                      <a:r>
                        <a:rPr sz="950" spc="30" dirty="0">
                          <a:latin typeface="Arial" panose="020B0604020202020204"/>
                          <a:cs typeface="Arial" panose="020B0604020202020204"/>
                        </a:rPr>
                        <a:t>\</a:t>
                      </a:r>
                      <a:r>
                        <a:rPr sz="950" spc="20" dirty="0">
                          <a:latin typeface="微软雅黑" panose="020B0503020204020204" pitchFamily="34" charset="-122"/>
                          <a:cs typeface="微软雅黑" panose="020B0503020204020204" pitchFamily="34" charset="-122"/>
                        </a:rPr>
                        <a:t>征信</a:t>
                      </a:r>
                      <a:endParaRPr sz="950">
                        <a:latin typeface="微软雅黑" panose="020B0503020204020204" pitchFamily="34" charset="-122"/>
                        <a:cs typeface="微软雅黑" panose="020B0503020204020204" pitchFamily="34" charset="-122"/>
                      </a:endParaRPr>
                    </a:p>
                  </a:txBody>
                  <a:tcPr marL="0" marR="0" marT="8255" marB="0">
                    <a:lnL w="12700">
                      <a:solidFill>
                        <a:srgbClr val="000000"/>
                      </a:solidFill>
                      <a:prstDash val="solid"/>
                    </a:lnL>
                    <a:lnR w="12700">
                      <a:solidFill>
                        <a:srgbClr val="000000"/>
                      </a:solidFill>
                      <a:prstDash val="solid"/>
                    </a:lnR>
                    <a:lnT w="9525">
                      <a:solidFill>
                        <a:srgbClr val="000000"/>
                      </a:solidFill>
                      <a:prstDash val="solid"/>
                    </a:lnT>
                    <a:lnB w="12700">
                      <a:solidFill>
                        <a:srgbClr val="000000"/>
                      </a:solidFill>
                      <a:prstDash val="solid"/>
                    </a:lnB>
                  </a:tcPr>
                </a:tc>
                <a:tc hMerge="1">
                  <a:tcPr marL="0" marR="0" marT="0" marB="0"/>
                </a:tc>
                <a:tc hMerge="1">
                  <a:tcPr marL="0" marR="0" marT="0" marB="0"/>
                </a:tc>
              </a:tr>
            </a:tbl>
          </a:graphicData>
        </a:graphic>
      </p:graphicFrame>
      <p:graphicFrame>
        <p:nvGraphicFramePr>
          <p:cNvPr id="5" name="object 5"/>
          <p:cNvGraphicFramePr>
            <a:graphicFrameLocks noGrp="1"/>
          </p:cNvGraphicFramePr>
          <p:nvPr/>
        </p:nvGraphicFramePr>
        <p:xfrm>
          <a:off x="460248" y="3213345"/>
          <a:ext cx="8523605" cy="1508760"/>
        </p:xfrm>
        <a:graphic>
          <a:graphicData uri="http://schemas.openxmlformats.org/drawingml/2006/table">
            <a:tbl>
              <a:tblPr firstRow="1" bandRow="1">
                <a:tableStyleId>{2D5ABB26-0587-4C30-8999-92F81FD0307C}</a:tableStyleId>
              </a:tblPr>
              <a:tblGrid>
                <a:gridCol w="1702435"/>
                <a:gridCol w="73660"/>
                <a:gridCol w="1628775"/>
                <a:gridCol w="1702435"/>
                <a:gridCol w="1702435"/>
                <a:gridCol w="1520825"/>
                <a:gridCol w="182245"/>
              </a:tblGrid>
              <a:tr h="200201">
                <a:tc>
                  <a:txBody>
                    <a:bodyPr/>
                    <a:lstStyle/>
                    <a:p>
                      <a:pPr marL="455930">
                        <a:lnSpc>
                          <a:spcPct val="100000"/>
                        </a:lnSpc>
                        <a:spcBef>
                          <a:spcPts val="125"/>
                        </a:spcBef>
                      </a:pPr>
                      <a:r>
                        <a:rPr sz="1100" spc="-15" dirty="0">
                          <a:latin typeface="微软雅黑" panose="020B0503020204020204" pitchFamily="34" charset="-122"/>
                          <a:cs typeface="微软雅黑" panose="020B0503020204020204" pitchFamily="34" charset="-122"/>
                        </a:rPr>
                        <a:t>公开</a:t>
                      </a:r>
                      <a:r>
                        <a:rPr sz="1100" spc="-35" dirty="0">
                          <a:latin typeface="微软雅黑" panose="020B0503020204020204" pitchFamily="34" charset="-122"/>
                          <a:cs typeface="微软雅黑" panose="020B0503020204020204" pitchFamily="34" charset="-122"/>
                        </a:rPr>
                        <a:t>(</a:t>
                      </a:r>
                      <a:r>
                        <a:rPr sz="1100" spc="-15" dirty="0">
                          <a:latin typeface="微软雅黑" panose="020B0503020204020204" pitchFamily="34" charset="-122"/>
                          <a:cs typeface="微软雅黑" panose="020B0503020204020204" pitchFamily="34" charset="-122"/>
                        </a:rPr>
                        <a:t>公告</a:t>
                      </a:r>
                      <a:r>
                        <a:rPr sz="1100" spc="-35" dirty="0">
                          <a:latin typeface="微软雅黑" panose="020B0503020204020204" pitchFamily="34" charset="-122"/>
                          <a:cs typeface="微软雅黑" panose="020B0503020204020204" pitchFamily="34" charset="-122"/>
                        </a:rPr>
                        <a:t>)</a:t>
                      </a:r>
                      <a:r>
                        <a:rPr sz="1100" spc="-5" dirty="0">
                          <a:latin typeface="微软雅黑" panose="020B0503020204020204" pitchFamily="34" charset="-122"/>
                          <a:cs typeface="微软雅黑" panose="020B0503020204020204" pitchFamily="34" charset="-122"/>
                        </a:rPr>
                        <a:t>号</a:t>
                      </a:r>
                      <a:endParaRPr sz="1100">
                        <a:latin typeface="微软雅黑" panose="020B0503020204020204" pitchFamily="34" charset="-122"/>
                        <a:cs typeface="微软雅黑" panose="020B0503020204020204" pitchFamily="34" charset="-122"/>
                      </a:endParaRPr>
                    </a:p>
                  </a:txBody>
                  <a:tcPr marL="0" marR="0" marT="158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99CC00"/>
                    </a:solidFill>
                  </a:tcPr>
                </a:tc>
                <a:tc>
                  <a:txBody>
                    <a:bodyPr/>
                    <a:lstStyle/>
                    <a:p>
                      <a:pPr>
                        <a:lnSpc>
                          <a:spcPct val="100000"/>
                        </a:lnSpc>
                      </a:pPr>
                      <a:endParaRPr sz="1000">
                        <a:latin typeface="Times New Roman" panose="02020603050405020304"/>
                        <a:cs typeface="Times New Roman" panose="02020603050405020304"/>
                      </a:endParaRPr>
                    </a:p>
                  </a:txBody>
                  <a:tcPr marL="0" marR="0" marT="0" marB="0">
                    <a:lnL w="9525">
                      <a:solidFill>
                        <a:srgbClr val="000000"/>
                      </a:solidFill>
                      <a:prstDash val="solid"/>
                    </a:lnL>
                    <a:lnR w="28575">
                      <a:solidFill>
                        <a:srgbClr val="FF0000"/>
                      </a:solidFill>
                      <a:prstDash val="solid"/>
                    </a:lnR>
                    <a:lnT w="9525">
                      <a:solidFill>
                        <a:srgbClr val="000000"/>
                      </a:solidFill>
                      <a:prstDash val="solid"/>
                    </a:lnT>
                    <a:lnB w="9525">
                      <a:solidFill>
                        <a:srgbClr val="000000"/>
                      </a:solidFill>
                      <a:prstDash val="solid"/>
                    </a:lnB>
                    <a:solidFill>
                      <a:srgbClr val="99CC00"/>
                    </a:solidFill>
                  </a:tcPr>
                </a:tc>
                <a:tc>
                  <a:txBody>
                    <a:bodyPr/>
                    <a:lstStyle/>
                    <a:p>
                      <a:pPr marL="399415">
                        <a:lnSpc>
                          <a:spcPct val="100000"/>
                        </a:lnSpc>
                        <a:spcBef>
                          <a:spcPts val="125"/>
                        </a:spcBef>
                      </a:pPr>
                      <a:r>
                        <a:rPr sz="1100" spc="-15" dirty="0">
                          <a:latin typeface="微软雅黑" panose="020B0503020204020204" pitchFamily="34" charset="-122"/>
                          <a:cs typeface="微软雅黑" panose="020B0503020204020204" pitchFamily="34" charset="-122"/>
                        </a:rPr>
                        <a:t>区块链</a:t>
                      </a:r>
                      <a:r>
                        <a:rPr sz="1100" spc="-5" dirty="0">
                          <a:latin typeface="微软雅黑" panose="020B0503020204020204" pitchFamily="34" charset="-122"/>
                          <a:cs typeface="微软雅黑" panose="020B0503020204020204" pitchFamily="34" charset="-122"/>
                        </a:rPr>
                        <a:t>-</a:t>
                      </a:r>
                      <a:r>
                        <a:rPr sz="1100" spc="-10" dirty="0">
                          <a:latin typeface="微软雅黑" panose="020B0503020204020204" pitchFamily="34" charset="-122"/>
                          <a:cs typeface="微软雅黑" panose="020B0503020204020204" pitchFamily="34" charset="-122"/>
                        </a:rPr>
                        <a:t>技</a:t>
                      </a:r>
                      <a:r>
                        <a:rPr sz="1100" spc="-5" dirty="0">
                          <a:latin typeface="微软雅黑" panose="020B0503020204020204" pitchFamily="34" charset="-122"/>
                          <a:cs typeface="微软雅黑" panose="020B0503020204020204" pitchFamily="34" charset="-122"/>
                        </a:rPr>
                        <a:t>术</a:t>
                      </a:r>
                      <a:endParaRPr sz="1100">
                        <a:latin typeface="微软雅黑" panose="020B0503020204020204" pitchFamily="34" charset="-122"/>
                        <a:cs typeface="微软雅黑" panose="020B0503020204020204" pitchFamily="34" charset="-122"/>
                      </a:endParaRPr>
                    </a:p>
                  </a:txBody>
                  <a:tcPr marL="0" marR="0" marT="15875" marB="0">
                    <a:lnL w="28575">
                      <a:solidFill>
                        <a:srgbClr val="FF0000"/>
                      </a:solidFill>
                      <a:prstDash val="solid"/>
                    </a:lnL>
                    <a:lnR w="9525">
                      <a:solidFill>
                        <a:srgbClr val="000000"/>
                      </a:solidFill>
                      <a:prstDash val="solid"/>
                    </a:lnR>
                    <a:lnT w="19050">
                      <a:solidFill>
                        <a:srgbClr val="FF0000"/>
                      </a:solidFill>
                      <a:prstDash val="solid"/>
                    </a:lnT>
                    <a:lnB w="28575">
                      <a:solidFill>
                        <a:srgbClr val="FF0000"/>
                      </a:solidFill>
                      <a:prstDash val="solid"/>
                    </a:lnB>
                    <a:solidFill>
                      <a:srgbClr val="99CC00"/>
                    </a:solidFill>
                  </a:tcPr>
                </a:tc>
                <a:tc>
                  <a:txBody>
                    <a:bodyPr/>
                    <a:lstStyle/>
                    <a:p>
                      <a:pPr marL="403225">
                        <a:lnSpc>
                          <a:spcPct val="100000"/>
                        </a:lnSpc>
                        <a:spcBef>
                          <a:spcPts val="125"/>
                        </a:spcBef>
                      </a:pPr>
                      <a:r>
                        <a:rPr sz="1100" spc="-15" dirty="0">
                          <a:latin typeface="微软雅黑" panose="020B0503020204020204" pitchFamily="34" charset="-122"/>
                          <a:cs typeface="微软雅黑" panose="020B0503020204020204" pitchFamily="34" charset="-122"/>
                        </a:rPr>
                        <a:t>区块链</a:t>
                      </a:r>
                      <a:r>
                        <a:rPr sz="1100" spc="-5" dirty="0">
                          <a:latin typeface="微软雅黑" panose="020B0503020204020204" pitchFamily="34" charset="-122"/>
                          <a:cs typeface="微软雅黑" panose="020B0503020204020204" pitchFamily="34" charset="-122"/>
                        </a:rPr>
                        <a:t>-</a:t>
                      </a:r>
                      <a:r>
                        <a:rPr sz="1100" spc="-10" dirty="0">
                          <a:latin typeface="微软雅黑" panose="020B0503020204020204" pitchFamily="34" charset="-122"/>
                          <a:cs typeface="微软雅黑" panose="020B0503020204020204" pitchFamily="34" charset="-122"/>
                        </a:rPr>
                        <a:t>技</a:t>
                      </a:r>
                      <a:r>
                        <a:rPr sz="1100" spc="-15" dirty="0">
                          <a:latin typeface="微软雅黑" panose="020B0503020204020204" pitchFamily="34" charset="-122"/>
                          <a:cs typeface="微软雅黑" panose="020B0503020204020204" pitchFamily="34" charset="-122"/>
                        </a:rPr>
                        <a:t>术</a:t>
                      </a:r>
                      <a:r>
                        <a:rPr sz="1100" spc="-5" dirty="0">
                          <a:latin typeface="微软雅黑" panose="020B0503020204020204" pitchFamily="34" charset="-122"/>
                          <a:cs typeface="微软雅黑" panose="020B0503020204020204" pitchFamily="34" charset="-122"/>
                        </a:rPr>
                        <a:t>-1</a:t>
                      </a:r>
                      <a:endParaRPr sz="1100">
                        <a:latin typeface="微软雅黑" panose="020B0503020204020204" pitchFamily="34" charset="-122"/>
                        <a:cs typeface="微软雅黑" panose="020B0503020204020204" pitchFamily="34" charset="-122"/>
                      </a:endParaRPr>
                    </a:p>
                  </a:txBody>
                  <a:tcPr marL="0" marR="0" marT="15875" marB="0">
                    <a:lnL w="9525">
                      <a:solidFill>
                        <a:srgbClr val="000000"/>
                      </a:solidFill>
                      <a:prstDash val="solid"/>
                    </a:lnL>
                    <a:lnR w="9525">
                      <a:solidFill>
                        <a:srgbClr val="000000"/>
                      </a:solidFill>
                      <a:prstDash val="solid"/>
                    </a:lnR>
                    <a:lnT w="19050">
                      <a:solidFill>
                        <a:srgbClr val="FF0000"/>
                      </a:solidFill>
                      <a:prstDash val="solid"/>
                    </a:lnT>
                    <a:lnB w="28575">
                      <a:solidFill>
                        <a:srgbClr val="FF0000"/>
                      </a:solidFill>
                      <a:prstDash val="solid"/>
                    </a:lnB>
                    <a:solidFill>
                      <a:srgbClr val="99CC00"/>
                    </a:solidFill>
                  </a:tcPr>
                </a:tc>
                <a:tc>
                  <a:txBody>
                    <a:bodyPr/>
                    <a:lstStyle/>
                    <a:p>
                      <a:pPr marL="403225">
                        <a:lnSpc>
                          <a:spcPct val="100000"/>
                        </a:lnSpc>
                        <a:spcBef>
                          <a:spcPts val="125"/>
                        </a:spcBef>
                      </a:pPr>
                      <a:r>
                        <a:rPr sz="1100" spc="-15" dirty="0">
                          <a:latin typeface="微软雅黑" panose="020B0503020204020204" pitchFamily="34" charset="-122"/>
                          <a:cs typeface="微软雅黑" panose="020B0503020204020204" pitchFamily="34" charset="-122"/>
                        </a:rPr>
                        <a:t>区块链</a:t>
                      </a:r>
                      <a:r>
                        <a:rPr sz="1100" spc="-5" dirty="0">
                          <a:latin typeface="微软雅黑" panose="020B0503020204020204" pitchFamily="34" charset="-122"/>
                          <a:cs typeface="微软雅黑" panose="020B0503020204020204" pitchFamily="34" charset="-122"/>
                        </a:rPr>
                        <a:t>-</a:t>
                      </a:r>
                      <a:r>
                        <a:rPr sz="1100" spc="-10" dirty="0">
                          <a:latin typeface="微软雅黑" panose="020B0503020204020204" pitchFamily="34" charset="-122"/>
                          <a:cs typeface="微软雅黑" panose="020B0503020204020204" pitchFamily="34" charset="-122"/>
                        </a:rPr>
                        <a:t>技</a:t>
                      </a:r>
                      <a:r>
                        <a:rPr sz="1100" spc="-15" dirty="0">
                          <a:latin typeface="微软雅黑" panose="020B0503020204020204" pitchFamily="34" charset="-122"/>
                          <a:cs typeface="微软雅黑" panose="020B0503020204020204" pitchFamily="34" charset="-122"/>
                        </a:rPr>
                        <a:t>术</a:t>
                      </a:r>
                      <a:r>
                        <a:rPr sz="1100" spc="-5" dirty="0">
                          <a:latin typeface="微软雅黑" panose="020B0503020204020204" pitchFamily="34" charset="-122"/>
                          <a:cs typeface="微软雅黑" panose="020B0503020204020204" pitchFamily="34" charset="-122"/>
                        </a:rPr>
                        <a:t>-2</a:t>
                      </a:r>
                      <a:endParaRPr sz="1100">
                        <a:latin typeface="微软雅黑" panose="020B0503020204020204" pitchFamily="34" charset="-122"/>
                        <a:cs typeface="微软雅黑" panose="020B0503020204020204" pitchFamily="34" charset="-122"/>
                      </a:endParaRPr>
                    </a:p>
                  </a:txBody>
                  <a:tcPr marL="0" marR="0" marT="15875" marB="0">
                    <a:lnL w="9525">
                      <a:solidFill>
                        <a:srgbClr val="000000"/>
                      </a:solidFill>
                      <a:prstDash val="solid"/>
                    </a:lnL>
                    <a:lnR w="9525">
                      <a:solidFill>
                        <a:srgbClr val="000000"/>
                      </a:solidFill>
                      <a:prstDash val="solid"/>
                    </a:lnR>
                    <a:lnT w="19050">
                      <a:solidFill>
                        <a:srgbClr val="FF0000"/>
                      </a:solidFill>
                      <a:prstDash val="solid"/>
                    </a:lnT>
                    <a:lnB w="28575">
                      <a:solidFill>
                        <a:srgbClr val="FF0000"/>
                      </a:solidFill>
                      <a:prstDash val="solid"/>
                    </a:lnB>
                    <a:solidFill>
                      <a:srgbClr val="99CC00"/>
                    </a:solidFill>
                  </a:tcPr>
                </a:tc>
                <a:tc>
                  <a:txBody>
                    <a:bodyPr/>
                    <a:lstStyle/>
                    <a:p>
                      <a:pPr marL="403225">
                        <a:lnSpc>
                          <a:spcPct val="100000"/>
                        </a:lnSpc>
                        <a:spcBef>
                          <a:spcPts val="125"/>
                        </a:spcBef>
                      </a:pPr>
                      <a:r>
                        <a:rPr sz="1100" spc="-15" dirty="0">
                          <a:latin typeface="微软雅黑" panose="020B0503020204020204" pitchFamily="34" charset="-122"/>
                          <a:cs typeface="微软雅黑" panose="020B0503020204020204" pitchFamily="34" charset="-122"/>
                        </a:rPr>
                        <a:t>区块链</a:t>
                      </a:r>
                      <a:r>
                        <a:rPr sz="1100" spc="-5" dirty="0">
                          <a:latin typeface="微软雅黑" panose="020B0503020204020204" pitchFamily="34" charset="-122"/>
                          <a:cs typeface="微软雅黑" panose="020B0503020204020204" pitchFamily="34" charset="-122"/>
                        </a:rPr>
                        <a:t>-</a:t>
                      </a:r>
                      <a:r>
                        <a:rPr sz="1100" spc="-10" dirty="0">
                          <a:latin typeface="微软雅黑" panose="020B0503020204020204" pitchFamily="34" charset="-122"/>
                          <a:cs typeface="微软雅黑" panose="020B0503020204020204" pitchFamily="34" charset="-122"/>
                        </a:rPr>
                        <a:t>技</a:t>
                      </a:r>
                      <a:r>
                        <a:rPr sz="1100" spc="-15" dirty="0">
                          <a:latin typeface="微软雅黑" panose="020B0503020204020204" pitchFamily="34" charset="-122"/>
                          <a:cs typeface="微软雅黑" panose="020B0503020204020204" pitchFamily="34" charset="-122"/>
                        </a:rPr>
                        <a:t>术</a:t>
                      </a:r>
                      <a:r>
                        <a:rPr sz="1100" spc="-5" dirty="0">
                          <a:latin typeface="微软雅黑" panose="020B0503020204020204" pitchFamily="34" charset="-122"/>
                          <a:cs typeface="微软雅黑" panose="020B0503020204020204" pitchFamily="34" charset="-122"/>
                        </a:rPr>
                        <a:t>-3</a:t>
                      </a:r>
                      <a:endParaRPr sz="1100">
                        <a:latin typeface="微软雅黑" panose="020B0503020204020204" pitchFamily="34" charset="-122"/>
                        <a:cs typeface="微软雅黑" panose="020B0503020204020204" pitchFamily="34" charset="-122"/>
                      </a:endParaRPr>
                    </a:p>
                  </a:txBody>
                  <a:tcPr marL="0" marR="0" marT="15875" marB="0">
                    <a:lnL w="9525">
                      <a:solidFill>
                        <a:srgbClr val="000000"/>
                      </a:solidFill>
                      <a:prstDash val="solid"/>
                    </a:lnL>
                    <a:lnR w="28575">
                      <a:solidFill>
                        <a:srgbClr val="FF0000"/>
                      </a:solidFill>
                      <a:prstDash val="solid"/>
                    </a:lnR>
                    <a:lnT w="19050">
                      <a:solidFill>
                        <a:srgbClr val="FF0000"/>
                      </a:solidFill>
                      <a:prstDash val="solid"/>
                    </a:lnT>
                    <a:lnB w="28575">
                      <a:solidFill>
                        <a:srgbClr val="FF0000"/>
                      </a:solidFill>
                      <a:prstDash val="solid"/>
                    </a:lnB>
                    <a:solidFill>
                      <a:srgbClr val="99CC00"/>
                    </a:solidFill>
                  </a:tcPr>
                </a:tc>
                <a:tc>
                  <a:txBody>
                    <a:bodyPr/>
                    <a:lstStyle/>
                    <a:p>
                      <a:pPr>
                        <a:lnSpc>
                          <a:spcPct val="100000"/>
                        </a:lnSpc>
                      </a:pPr>
                      <a:endParaRPr sz="1000">
                        <a:latin typeface="Times New Roman" panose="02020603050405020304"/>
                        <a:cs typeface="Times New Roman" panose="02020603050405020304"/>
                      </a:endParaRPr>
                    </a:p>
                  </a:txBody>
                  <a:tcPr marL="0" marR="0" marT="0" marB="0">
                    <a:lnL w="28575">
                      <a:solidFill>
                        <a:srgbClr val="FF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99CC00"/>
                    </a:solidFill>
                  </a:tcPr>
                </a:tc>
              </a:tr>
              <a:tr h="326819">
                <a:tc>
                  <a:txBody>
                    <a:bodyPr/>
                    <a:lstStyle/>
                    <a:p>
                      <a:pPr marL="21590">
                        <a:lnSpc>
                          <a:spcPct val="100000"/>
                        </a:lnSpc>
                        <a:spcBef>
                          <a:spcPts val="745"/>
                        </a:spcBef>
                      </a:pPr>
                      <a:r>
                        <a:rPr sz="900" u="sng" spc="-20" dirty="0">
                          <a:solidFill>
                            <a:srgbClr val="0000FF"/>
                          </a:solidFill>
                          <a:uFill>
                            <a:solidFill>
                              <a:srgbClr val="0000FF"/>
                            </a:solidFill>
                          </a:uFill>
                          <a:latin typeface="Arial" panose="020B0604020202020204"/>
                          <a:cs typeface="Arial" panose="020B0604020202020204"/>
                        </a:rPr>
                        <a:t>WO2018032371A1</a:t>
                      </a:r>
                      <a:endParaRPr sz="900">
                        <a:latin typeface="Arial" panose="020B0604020202020204"/>
                        <a:cs typeface="Arial" panose="020B0604020202020204"/>
                      </a:endParaRPr>
                    </a:p>
                  </a:txBody>
                  <a:tcPr marL="0" marR="0" marT="9461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gridSpan="2">
                  <a:txBody>
                    <a:bodyPr/>
                    <a:lstStyle/>
                    <a:p>
                      <a:pPr marL="21590">
                        <a:lnSpc>
                          <a:spcPct val="100000"/>
                        </a:lnSpc>
                        <a:spcBef>
                          <a:spcPts val="55"/>
                        </a:spcBef>
                      </a:pPr>
                      <a:r>
                        <a:rPr sz="900" spc="20" dirty="0">
                          <a:latin typeface="Arial" panose="020B0604020202020204"/>
                          <a:cs typeface="Arial" panose="020B0604020202020204"/>
                        </a:rPr>
                        <a:t>&gt;</a:t>
                      </a:r>
                      <a:r>
                        <a:rPr sz="900" spc="-15" dirty="0">
                          <a:latin typeface="微软雅黑" panose="020B0503020204020204" pitchFamily="34" charset="-122"/>
                          <a:cs typeface="微软雅黑" panose="020B0503020204020204" pitchFamily="34" charset="-122"/>
                        </a:rPr>
                        <a:t>底层</a:t>
                      </a:r>
                      <a:r>
                        <a:rPr sz="900" spc="15" dirty="0">
                          <a:latin typeface="Arial" panose="020B0604020202020204"/>
                          <a:cs typeface="Arial" panose="020B0604020202020204"/>
                        </a:rPr>
                        <a:t>\</a:t>
                      </a:r>
                      <a:r>
                        <a:rPr sz="900" spc="-15" dirty="0">
                          <a:latin typeface="微软雅黑" panose="020B0503020204020204" pitchFamily="34" charset="-122"/>
                          <a:cs typeface="微软雅黑" panose="020B0503020204020204" pitchFamily="34" charset="-122"/>
                        </a:rPr>
                        <a:t>共识层</a:t>
                      </a:r>
                      <a:r>
                        <a:rPr sz="900" spc="-5" dirty="0">
                          <a:latin typeface="Arial" panose="020B0604020202020204"/>
                          <a:cs typeface="Arial" panose="020B0604020202020204"/>
                        </a:rPr>
                        <a:t>\Pow</a:t>
                      </a:r>
                      <a:endParaRPr sz="900">
                        <a:latin typeface="Arial" panose="020B0604020202020204"/>
                        <a:cs typeface="Arial" panose="020B0604020202020204"/>
                      </a:endParaRPr>
                    </a:p>
                  </a:txBody>
                  <a:tcPr marL="0" marR="0" marT="6985" marB="0">
                    <a:lnL w="9525">
                      <a:solidFill>
                        <a:srgbClr val="000000"/>
                      </a:solidFill>
                      <a:prstDash val="solid"/>
                    </a:lnL>
                    <a:lnR w="9525">
                      <a:solidFill>
                        <a:srgbClr val="000000"/>
                      </a:solidFill>
                      <a:prstDash val="solid"/>
                    </a:lnR>
                    <a:lnT w="28575">
                      <a:solidFill>
                        <a:srgbClr val="FF0000"/>
                      </a:solidFill>
                      <a:prstDash val="solid"/>
                    </a:lnT>
                    <a:lnB w="9525">
                      <a:solidFill>
                        <a:srgbClr val="000000"/>
                      </a:solidFill>
                      <a:prstDash val="solid"/>
                    </a:lnB>
                  </a:tcPr>
                </a:tc>
                <a:tc hMerge="1">
                  <a:tcPr marL="0" marR="0" marT="0" marB="0"/>
                </a:tc>
                <a:tc>
                  <a:txBody>
                    <a:bodyPr/>
                    <a:lstStyle/>
                    <a:p>
                      <a:pPr marL="21590">
                        <a:lnSpc>
                          <a:spcPct val="100000"/>
                        </a:lnSpc>
                        <a:spcBef>
                          <a:spcPts val="55"/>
                        </a:spcBef>
                      </a:pPr>
                      <a:r>
                        <a:rPr sz="900" spc="-15" dirty="0">
                          <a:latin typeface="微软雅黑" panose="020B0503020204020204" pitchFamily="34" charset="-122"/>
                          <a:cs typeface="微软雅黑" panose="020B0503020204020204" pitchFamily="34" charset="-122"/>
                        </a:rPr>
                        <a:t>底层</a:t>
                      </a:r>
                      <a:endParaRPr sz="900">
                        <a:latin typeface="微软雅黑" panose="020B0503020204020204" pitchFamily="34" charset="-122"/>
                        <a:cs typeface="微软雅黑" panose="020B0503020204020204" pitchFamily="34" charset="-122"/>
                      </a:endParaRPr>
                    </a:p>
                  </a:txBody>
                  <a:tcPr marL="0" marR="0" marT="6985" marB="0">
                    <a:lnL w="9525">
                      <a:solidFill>
                        <a:srgbClr val="000000"/>
                      </a:solidFill>
                      <a:prstDash val="solid"/>
                    </a:lnL>
                    <a:lnR w="9525">
                      <a:solidFill>
                        <a:srgbClr val="000000"/>
                      </a:solidFill>
                      <a:prstDash val="solid"/>
                    </a:lnR>
                    <a:lnT w="28575">
                      <a:solidFill>
                        <a:srgbClr val="FF0000"/>
                      </a:solidFill>
                      <a:prstDash val="solid"/>
                    </a:lnT>
                    <a:lnB w="9525">
                      <a:solidFill>
                        <a:srgbClr val="000000"/>
                      </a:solidFill>
                      <a:prstDash val="solid"/>
                    </a:lnB>
                  </a:tcPr>
                </a:tc>
                <a:tc>
                  <a:txBody>
                    <a:bodyPr/>
                    <a:lstStyle/>
                    <a:p>
                      <a:pPr marL="21590">
                        <a:lnSpc>
                          <a:spcPct val="100000"/>
                        </a:lnSpc>
                        <a:spcBef>
                          <a:spcPts val="55"/>
                        </a:spcBef>
                      </a:pPr>
                      <a:r>
                        <a:rPr sz="900" spc="-15" dirty="0">
                          <a:latin typeface="微软雅黑" panose="020B0503020204020204" pitchFamily="34" charset="-122"/>
                          <a:cs typeface="微软雅黑" panose="020B0503020204020204" pitchFamily="34" charset="-122"/>
                        </a:rPr>
                        <a:t>共识层</a:t>
                      </a:r>
                      <a:endParaRPr sz="900">
                        <a:latin typeface="微软雅黑" panose="020B0503020204020204" pitchFamily="34" charset="-122"/>
                        <a:cs typeface="微软雅黑" panose="020B0503020204020204" pitchFamily="34" charset="-122"/>
                      </a:endParaRPr>
                    </a:p>
                  </a:txBody>
                  <a:tcPr marL="0" marR="0" marT="6985" marB="0">
                    <a:lnL w="9525">
                      <a:solidFill>
                        <a:srgbClr val="000000"/>
                      </a:solidFill>
                      <a:prstDash val="solid"/>
                    </a:lnL>
                    <a:lnR w="9525">
                      <a:solidFill>
                        <a:srgbClr val="000000"/>
                      </a:solidFill>
                      <a:prstDash val="solid"/>
                    </a:lnR>
                    <a:lnT w="28575">
                      <a:solidFill>
                        <a:srgbClr val="FF0000"/>
                      </a:solidFill>
                      <a:prstDash val="solid"/>
                    </a:lnT>
                    <a:lnB w="9525">
                      <a:solidFill>
                        <a:srgbClr val="000000"/>
                      </a:solidFill>
                      <a:prstDash val="solid"/>
                    </a:lnB>
                  </a:tcPr>
                </a:tc>
                <a:tc gridSpan="2">
                  <a:txBody>
                    <a:bodyPr/>
                    <a:lstStyle/>
                    <a:p>
                      <a:pPr marL="21590">
                        <a:lnSpc>
                          <a:spcPct val="100000"/>
                        </a:lnSpc>
                        <a:spcBef>
                          <a:spcPts val="55"/>
                        </a:spcBef>
                      </a:pPr>
                      <a:r>
                        <a:rPr sz="900" spc="-10" dirty="0">
                          <a:latin typeface="Arial" panose="020B0604020202020204"/>
                          <a:cs typeface="Arial" panose="020B0604020202020204"/>
                        </a:rPr>
                        <a:t>Pow</a:t>
                      </a:r>
                      <a:endParaRPr sz="900">
                        <a:latin typeface="Arial" panose="020B0604020202020204"/>
                        <a:cs typeface="Arial" panose="020B0604020202020204"/>
                      </a:endParaRPr>
                    </a:p>
                  </a:txBody>
                  <a:tcPr marL="0" marR="0" marT="6985" marB="0">
                    <a:lnL w="9525">
                      <a:solidFill>
                        <a:srgbClr val="000000"/>
                      </a:solidFill>
                      <a:prstDash val="solid"/>
                    </a:lnL>
                    <a:lnR w="9525">
                      <a:solidFill>
                        <a:srgbClr val="000000"/>
                      </a:solidFill>
                      <a:prstDash val="solid"/>
                    </a:lnR>
                    <a:lnT w="28575">
                      <a:solidFill>
                        <a:srgbClr val="FF0000"/>
                      </a:solidFill>
                      <a:prstDash val="solid"/>
                    </a:lnT>
                    <a:lnB w="9525">
                      <a:solidFill>
                        <a:srgbClr val="000000"/>
                      </a:solidFill>
                      <a:prstDash val="solid"/>
                    </a:lnB>
                  </a:tcPr>
                </a:tc>
                <a:tc hMerge="1">
                  <a:tcPr marL="0" marR="0" marT="0" marB="0"/>
                </a:tc>
              </a:tr>
              <a:tr h="322833">
                <a:tc>
                  <a:txBody>
                    <a:bodyPr/>
                    <a:lstStyle/>
                    <a:p>
                      <a:pPr marL="21590">
                        <a:lnSpc>
                          <a:spcPct val="100000"/>
                        </a:lnSpc>
                        <a:spcBef>
                          <a:spcPts val="715"/>
                        </a:spcBef>
                      </a:pPr>
                      <a:r>
                        <a:rPr sz="900" u="sng" spc="-20" dirty="0">
                          <a:solidFill>
                            <a:srgbClr val="0000FF"/>
                          </a:solidFill>
                          <a:uFill>
                            <a:solidFill>
                              <a:srgbClr val="0000FF"/>
                            </a:solidFill>
                          </a:uFill>
                          <a:latin typeface="Arial" panose="020B0604020202020204"/>
                          <a:cs typeface="Arial" panose="020B0604020202020204"/>
                        </a:rPr>
                        <a:t>WO2018036441A1</a:t>
                      </a:r>
                      <a:endParaRPr sz="900">
                        <a:latin typeface="Arial" panose="020B0604020202020204"/>
                        <a:cs typeface="Arial" panose="020B0604020202020204"/>
                      </a:endParaRPr>
                    </a:p>
                  </a:txBody>
                  <a:tcPr marL="0" marR="0" marT="908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gridSpan="2">
                  <a:txBody>
                    <a:bodyPr/>
                    <a:lstStyle/>
                    <a:p>
                      <a:pPr marL="21590">
                        <a:lnSpc>
                          <a:spcPct val="100000"/>
                        </a:lnSpc>
                        <a:spcBef>
                          <a:spcPts val="25"/>
                        </a:spcBef>
                      </a:pPr>
                      <a:r>
                        <a:rPr sz="900" spc="20" dirty="0">
                          <a:latin typeface="Arial" panose="020B0604020202020204"/>
                          <a:cs typeface="Arial" panose="020B0604020202020204"/>
                        </a:rPr>
                        <a:t>&gt;</a:t>
                      </a:r>
                      <a:r>
                        <a:rPr sz="900" spc="-15" dirty="0">
                          <a:latin typeface="微软雅黑" panose="020B0503020204020204" pitchFamily="34" charset="-122"/>
                          <a:cs typeface="微软雅黑" panose="020B0503020204020204" pitchFamily="34" charset="-122"/>
                        </a:rPr>
                        <a:t>底层</a:t>
                      </a:r>
                      <a:r>
                        <a:rPr sz="900" spc="15" dirty="0">
                          <a:latin typeface="Arial" panose="020B0604020202020204"/>
                          <a:cs typeface="Arial" panose="020B0604020202020204"/>
                        </a:rPr>
                        <a:t>\</a:t>
                      </a:r>
                      <a:r>
                        <a:rPr sz="900" spc="-15" dirty="0">
                          <a:latin typeface="微软雅黑" panose="020B0503020204020204" pitchFamily="34" charset="-122"/>
                          <a:cs typeface="微软雅黑" panose="020B0503020204020204" pitchFamily="34" charset="-122"/>
                        </a:rPr>
                        <a:t>数据层</a:t>
                      </a:r>
                      <a:r>
                        <a:rPr sz="900" spc="20" dirty="0">
                          <a:latin typeface="Arial" panose="020B0604020202020204"/>
                          <a:cs typeface="Arial" panose="020B0604020202020204"/>
                        </a:rPr>
                        <a:t>\</a:t>
                      </a:r>
                      <a:r>
                        <a:rPr sz="900" spc="-15" dirty="0">
                          <a:latin typeface="微软雅黑" panose="020B0503020204020204" pitchFamily="34" charset="-122"/>
                          <a:cs typeface="微软雅黑" panose="020B0503020204020204" pitchFamily="34" charset="-122"/>
                        </a:rPr>
                        <a:t>数据存储</a:t>
                      </a:r>
                      <a:endParaRPr sz="900">
                        <a:latin typeface="微软雅黑" panose="020B0503020204020204" pitchFamily="34" charset="-122"/>
                        <a:cs typeface="微软雅黑" panose="020B0503020204020204" pitchFamily="34" charset="-122"/>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cPr marL="0" marR="0" marT="0" marB="0"/>
                </a:tc>
                <a:tc>
                  <a:txBody>
                    <a:bodyPr/>
                    <a:lstStyle/>
                    <a:p>
                      <a:pPr marL="21590">
                        <a:lnSpc>
                          <a:spcPct val="100000"/>
                        </a:lnSpc>
                        <a:spcBef>
                          <a:spcPts val="25"/>
                        </a:spcBef>
                      </a:pPr>
                      <a:r>
                        <a:rPr sz="900" spc="-15" dirty="0">
                          <a:latin typeface="微软雅黑" panose="020B0503020204020204" pitchFamily="34" charset="-122"/>
                          <a:cs typeface="微软雅黑" panose="020B0503020204020204" pitchFamily="34" charset="-122"/>
                        </a:rPr>
                        <a:t>底层</a:t>
                      </a:r>
                      <a:endParaRPr sz="900">
                        <a:latin typeface="微软雅黑" panose="020B0503020204020204" pitchFamily="34" charset="-122"/>
                        <a:cs typeface="微软雅黑" panose="020B0503020204020204" pitchFamily="34" charset="-122"/>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1590">
                        <a:lnSpc>
                          <a:spcPct val="100000"/>
                        </a:lnSpc>
                        <a:spcBef>
                          <a:spcPts val="25"/>
                        </a:spcBef>
                      </a:pPr>
                      <a:r>
                        <a:rPr sz="900" spc="-15" dirty="0">
                          <a:latin typeface="微软雅黑" panose="020B0503020204020204" pitchFamily="34" charset="-122"/>
                          <a:cs typeface="微软雅黑" panose="020B0503020204020204" pitchFamily="34" charset="-122"/>
                        </a:rPr>
                        <a:t>数据层</a:t>
                      </a:r>
                      <a:endParaRPr sz="900">
                        <a:latin typeface="微软雅黑" panose="020B0503020204020204" pitchFamily="34" charset="-122"/>
                        <a:cs typeface="微软雅黑" panose="020B0503020204020204" pitchFamily="34" charset="-122"/>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gridSpan="2">
                  <a:txBody>
                    <a:bodyPr/>
                    <a:lstStyle/>
                    <a:p>
                      <a:pPr marL="21590">
                        <a:lnSpc>
                          <a:spcPct val="100000"/>
                        </a:lnSpc>
                        <a:spcBef>
                          <a:spcPts val="25"/>
                        </a:spcBef>
                      </a:pPr>
                      <a:r>
                        <a:rPr sz="900" spc="-15" dirty="0">
                          <a:latin typeface="微软雅黑" panose="020B0503020204020204" pitchFamily="34" charset="-122"/>
                          <a:cs typeface="微软雅黑" panose="020B0503020204020204" pitchFamily="34" charset="-122"/>
                        </a:rPr>
                        <a:t>数据存储</a:t>
                      </a:r>
                      <a:endParaRPr sz="900">
                        <a:latin typeface="微软雅黑" panose="020B0503020204020204" pitchFamily="34" charset="-122"/>
                        <a:cs typeface="微软雅黑" panose="020B0503020204020204" pitchFamily="34" charset="-122"/>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cPr marL="0" marR="0" marT="0" marB="0"/>
                </a:tc>
              </a:tr>
              <a:tr h="323123">
                <a:tc>
                  <a:txBody>
                    <a:bodyPr/>
                    <a:lstStyle/>
                    <a:p>
                      <a:pPr marL="21590">
                        <a:lnSpc>
                          <a:spcPct val="100000"/>
                        </a:lnSpc>
                        <a:spcBef>
                          <a:spcPts val="715"/>
                        </a:spcBef>
                      </a:pPr>
                      <a:r>
                        <a:rPr sz="900" u="sng" spc="-20" dirty="0">
                          <a:solidFill>
                            <a:srgbClr val="0000FF"/>
                          </a:solidFill>
                          <a:uFill>
                            <a:solidFill>
                              <a:srgbClr val="0000FF"/>
                            </a:solidFill>
                          </a:uFill>
                          <a:latin typeface="Arial" panose="020B0604020202020204"/>
                          <a:cs typeface="Arial" panose="020B0604020202020204"/>
                        </a:rPr>
                        <a:t>WO2018032377A1</a:t>
                      </a:r>
                      <a:endParaRPr sz="900">
                        <a:latin typeface="Arial" panose="020B0604020202020204"/>
                        <a:cs typeface="Arial" panose="020B0604020202020204"/>
                      </a:endParaRPr>
                    </a:p>
                  </a:txBody>
                  <a:tcPr marL="0" marR="0" marT="908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gridSpan="2">
                  <a:txBody>
                    <a:bodyPr/>
                    <a:lstStyle/>
                    <a:p>
                      <a:pPr marL="21590">
                        <a:lnSpc>
                          <a:spcPct val="100000"/>
                        </a:lnSpc>
                        <a:spcBef>
                          <a:spcPts val="30"/>
                        </a:spcBef>
                      </a:pPr>
                      <a:r>
                        <a:rPr sz="900" spc="20" dirty="0">
                          <a:latin typeface="Arial" panose="020B0604020202020204"/>
                          <a:cs typeface="Arial" panose="020B0604020202020204"/>
                        </a:rPr>
                        <a:t>&gt;</a:t>
                      </a:r>
                      <a:r>
                        <a:rPr sz="900" spc="-15" dirty="0">
                          <a:latin typeface="微软雅黑" panose="020B0503020204020204" pitchFamily="34" charset="-122"/>
                          <a:cs typeface="微软雅黑" panose="020B0503020204020204" pitchFamily="34" charset="-122"/>
                        </a:rPr>
                        <a:t>底层</a:t>
                      </a:r>
                      <a:r>
                        <a:rPr sz="900" spc="15" dirty="0">
                          <a:latin typeface="Arial" panose="020B0604020202020204"/>
                          <a:cs typeface="Arial" panose="020B0604020202020204"/>
                        </a:rPr>
                        <a:t>\</a:t>
                      </a:r>
                      <a:r>
                        <a:rPr sz="900" spc="-15" dirty="0">
                          <a:latin typeface="微软雅黑" panose="020B0503020204020204" pitchFamily="34" charset="-122"/>
                          <a:cs typeface="微软雅黑" panose="020B0503020204020204" pitchFamily="34" charset="-122"/>
                        </a:rPr>
                        <a:t>数据层</a:t>
                      </a:r>
                      <a:r>
                        <a:rPr sz="900" spc="20" dirty="0">
                          <a:latin typeface="Arial" panose="020B0604020202020204"/>
                          <a:cs typeface="Arial" panose="020B0604020202020204"/>
                        </a:rPr>
                        <a:t>\</a:t>
                      </a:r>
                      <a:r>
                        <a:rPr sz="900" spc="-15" dirty="0">
                          <a:latin typeface="微软雅黑" panose="020B0503020204020204" pitchFamily="34" charset="-122"/>
                          <a:cs typeface="微软雅黑" panose="020B0503020204020204" pitchFamily="34" charset="-122"/>
                        </a:rPr>
                        <a:t>数据存储</a:t>
                      </a:r>
                      <a:endParaRPr sz="900">
                        <a:latin typeface="微软雅黑" panose="020B0503020204020204" pitchFamily="34" charset="-122"/>
                        <a:cs typeface="微软雅黑" panose="020B0503020204020204" pitchFamily="34" charset="-122"/>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cPr marL="0" marR="0" marT="0" marB="0"/>
                </a:tc>
                <a:tc>
                  <a:txBody>
                    <a:bodyPr/>
                    <a:lstStyle/>
                    <a:p>
                      <a:pPr marL="21590">
                        <a:lnSpc>
                          <a:spcPct val="100000"/>
                        </a:lnSpc>
                        <a:spcBef>
                          <a:spcPts val="30"/>
                        </a:spcBef>
                      </a:pPr>
                      <a:r>
                        <a:rPr sz="900" spc="-15" dirty="0">
                          <a:latin typeface="微软雅黑" panose="020B0503020204020204" pitchFamily="34" charset="-122"/>
                          <a:cs typeface="微软雅黑" panose="020B0503020204020204" pitchFamily="34" charset="-122"/>
                        </a:rPr>
                        <a:t>底层</a:t>
                      </a:r>
                      <a:endParaRPr sz="900">
                        <a:latin typeface="微软雅黑" panose="020B0503020204020204" pitchFamily="34" charset="-122"/>
                        <a:cs typeface="微软雅黑" panose="020B0503020204020204" pitchFamily="34" charset="-122"/>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1590">
                        <a:lnSpc>
                          <a:spcPct val="100000"/>
                        </a:lnSpc>
                        <a:spcBef>
                          <a:spcPts val="30"/>
                        </a:spcBef>
                      </a:pPr>
                      <a:r>
                        <a:rPr sz="900" spc="-15" dirty="0">
                          <a:latin typeface="微软雅黑" panose="020B0503020204020204" pitchFamily="34" charset="-122"/>
                          <a:cs typeface="微软雅黑" panose="020B0503020204020204" pitchFamily="34" charset="-122"/>
                        </a:rPr>
                        <a:t>数据层</a:t>
                      </a:r>
                      <a:endParaRPr sz="900">
                        <a:latin typeface="微软雅黑" panose="020B0503020204020204" pitchFamily="34" charset="-122"/>
                        <a:cs typeface="微软雅黑" panose="020B0503020204020204" pitchFamily="34" charset="-122"/>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gridSpan="2">
                  <a:txBody>
                    <a:bodyPr/>
                    <a:lstStyle/>
                    <a:p>
                      <a:pPr marL="21590">
                        <a:lnSpc>
                          <a:spcPct val="100000"/>
                        </a:lnSpc>
                        <a:spcBef>
                          <a:spcPts val="30"/>
                        </a:spcBef>
                      </a:pPr>
                      <a:r>
                        <a:rPr sz="900" spc="-15" dirty="0">
                          <a:latin typeface="微软雅黑" panose="020B0503020204020204" pitchFamily="34" charset="-122"/>
                          <a:cs typeface="微软雅黑" panose="020B0503020204020204" pitchFamily="34" charset="-122"/>
                        </a:rPr>
                        <a:t>数据存储</a:t>
                      </a:r>
                      <a:endParaRPr sz="900">
                        <a:latin typeface="微软雅黑" panose="020B0503020204020204" pitchFamily="34" charset="-122"/>
                        <a:cs typeface="微软雅黑" panose="020B0503020204020204" pitchFamily="34" charset="-122"/>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cPr marL="0" marR="0" marT="0" marB="0"/>
                </a:tc>
              </a:tr>
              <a:tr h="322978">
                <a:tc>
                  <a:txBody>
                    <a:bodyPr/>
                    <a:lstStyle/>
                    <a:p>
                      <a:pPr marL="21590">
                        <a:lnSpc>
                          <a:spcPct val="100000"/>
                        </a:lnSpc>
                        <a:spcBef>
                          <a:spcPts val="715"/>
                        </a:spcBef>
                      </a:pPr>
                      <a:r>
                        <a:rPr sz="900" u="sng" spc="-20" dirty="0">
                          <a:solidFill>
                            <a:srgbClr val="0000FF"/>
                          </a:solidFill>
                          <a:uFill>
                            <a:solidFill>
                              <a:srgbClr val="0000FF"/>
                            </a:solidFill>
                          </a:uFill>
                          <a:latin typeface="Arial" panose="020B0604020202020204"/>
                          <a:cs typeface="Arial" panose="020B0604020202020204"/>
                        </a:rPr>
                        <a:t>WO2018032378A1</a:t>
                      </a:r>
                      <a:endParaRPr sz="900">
                        <a:latin typeface="Arial" panose="020B0604020202020204"/>
                        <a:cs typeface="Arial" panose="020B0604020202020204"/>
                      </a:endParaRPr>
                    </a:p>
                  </a:txBody>
                  <a:tcPr marL="0" marR="0" marT="908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gridSpan="2">
                  <a:txBody>
                    <a:bodyPr/>
                    <a:lstStyle/>
                    <a:p>
                      <a:pPr marL="21590">
                        <a:lnSpc>
                          <a:spcPct val="100000"/>
                        </a:lnSpc>
                        <a:spcBef>
                          <a:spcPts val="25"/>
                        </a:spcBef>
                      </a:pPr>
                      <a:r>
                        <a:rPr sz="900" spc="20" dirty="0">
                          <a:latin typeface="Arial" panose="020B0604020202020204"/>
                          <a:cs typeface="Arial" panose="020B0604020202020204"/>
                        </a:rPr>
                        <a:t>&gt;</a:t>
                      </a:r>
                      <a:r>
                        <a:rPr sz="900" spc="-15" dirty="0">
                          <a:latin typeface="微软雅黑" panose="020B0503020204020204" pitchFamily="34" charset="-122"/>
                          <a:cs typeface="微软雅黑" panose="020B0503020204020204" pitchFamily="34" charset="-122"/>
                        </a:rPr>
                        <a:t>底层</a:t>
                      </a:r>
                      <a:r>
                        <a:rPr sz="900" spc="15" dirty="0">
                          <a:latin typeface="Arial" panose="020B0604020202020204"/>
                          <a:cs typeface="Arial" panose="020B0604020202020204"/>
                        </a:rPr>
                        <a:t>\</a:t>
                      </a:r>
                      <a:r>
                        <a:rPr sz="900" spc="-15" dirty="0">
                          <a:latin typeface="微软雅黑" panose="020B0503020204020204" pitchFamily="34" charset="-122"/>
                          <a:cs typeface="微软雅黑" panose="020B0503020204020204" pitchFamily="34" charset="-122"/>
                        </a:rPr>
                        <a:t>数据层</a:t>
                      </a:r>
                      <a:r>
                        <a:rPr sz="900" spc="20" dirty="0">
                          <a:latin typeface="Arial" panose="020B0604020202020204"/>
                          <a:cs typeface="Arial" panose="020B0604020202020204"/>
                        </a:rPr>
                        <a:t>\</a:t>
                      </a:r>
                      <a:r>
                        <a:rPr sz="900" spc="-15" dirty="0">
                          <a:latin typeface="微软雅黑" panose="020B0503020204020204" pitchFamily="34" charset="-122"/>
                          <a:cs typeface="微软雅黑" panose="020B0503020204020204" pitchFamily="34" charset="-122"/>
                        </a:rPr>
                        <a:t>数据存储</a:t>
                      </a:r>
                      <a:endParaRPr sz="900">
                        <a:latin typeface="微软雅黑" panose="020B0503020204020204" pitchFamily="34" charset="-122"/>
                        <a:cs typeface="微软雅黑" panose="020B0503020204020204" pitchFamily="34" charset="-122"/>
                      </a:endParaRPr>
                    </a:p>
                    <a:p>
                      <a:pPr marL="21590">
                        <a:lnSpc>
                          <a:spcPct val="100000"/>
                        </a:lnSpc>
                        <a:spcBef>
                          <a:spcPts val="90"/>
                        </a:spcBef>
                      </a:pPr>
                      <a:r>
                        <a:rPr sz="900" spc="20" dirty="0">
                          <a:latin typeface="Arial" panose="020B0604020202020204"/>
                          <a:cs typeface="Arial" panose="020B0604020202020204"/>
                        </a:rPr>
                        <a:t>&gt;</a:t>
                      </a:r>
                      <a:r>
                        <a:rPr sz="900" spc="-15" dirty="0">
                          <a:latin typeface="微软雅黑" panose="020B0503020204020204" pitchFamily="34" charset="-122"/>
                          <a:cs typeface="微软雅黑" panose="020B0503020204020204" pitchFamily="34" charset="-122"/>
                        </a:rPr>
                        <a:t>底层</a:t>
                      </a:r>
                      <a:r>
                        <a:rPr sz="900" spc="15" dirty="0">
                          <a:latin typeface="Arial" panose="020B0604020202020204"/>
                          <a:cs typeface="Arial" panose="020B0604020202020204"/>
                        </a:rPr>
                        <a:t>\</a:t>
                      </a:r>
                      <a:r>
                        <a:rPr sz="900" spc="-15" dirty="0">
                          <a:latin typeface="微软雅黑" panose="020B0503020204020204" pitchFamily="34" charset="-122"/>
                          <a:cs typeface="微软雅黑" panose="020B0503020204020204" pitchFamily="34" charset="-122"/>
                        </a:rPr>
                        <a:t>数据层</a:t>
                      </a:r>
                      <a:r>
                        <a:rPr sz="900" spc="20" dirty="0">
                          <a:latin typeface="Arial" panose="020B0604020202020204"/>
                          <a:cs typeface="Arial" panose="020B0604020202020204"/>
                        </a:rPr>
                        <a:t>\</a:t>
                      </a:r>
                      <a:r>
                        <a:rPr sz="900" spc="-15" dirty="0">
                          <a:latin typeface="微软雅黑" panose="020B0503020204020204" pitchFamily="34" charset="-122"/>
                          <a:cs typeface="微软雅黑" panose="020B0503020204020204" pitchFamily="34" charset="-122"/>
                        </a:rPr>
                        <a:t>非对称交易</a:t>
                      </a:r>
                      <a:endParaRPr sz="900">
                        <a:latin typeface="微软雅黑" panose="020B0503020204020204" pitchFamily="34" charset="-122"/>
                        <a:cs typeface="微软雅黑" panose="020B0503020204020204" pitchFamily="34" charset="-122"/>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cPr marL="0" marR="0" marT="0" marB="0"/>
                </a:tc>
                <a:tc>
                  <a:txBody>
                    <a:bodyPr/>
                    <a:lstStyle/>
                    <a:p>
                      <a:pPr marL="21590">
                        <a:lnSpc>
                          <a:spcPct val="100000"/>
                        </a:lnSpc>
                        <a:spcBef>
                          <a:spcPts val="25"/>
                        </a:spcBef>
                      </a:pPr>
                      <a:r>
                        <a:rPr sz="900" spc="-15" dirty="0">
                          <a:latin typeface="微软雅黑" panose="020B0503020204020204" pitchFamily="34" charset="-122"/>
                          <a:cs typeface="微软雅黑" panose="020B0503020204020204" pitchFamily="34" charset="-122"/>
                        </a:rPr>
                        <a:t>底层</a:t>
                      </a:r>
                      <a:endParaRPr sz="900">
                        <a:latin typeface="微软雅黑" panose="020B0503020204020204" pitchFamily="34" charset="-122"/>
                        <a:cs typeface="微软雅黑" panose="020B0503020204020204" pitchFamily="34" charset="-122"/>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1590">
                        <a:lnSpc>
                          <a:spcPct val="100000"/>
                        </a:lnSpc>
                        <a:spcBef>
                          <a:spcPts val="25"/>
                        </a:spcBef>
                      </a:pPr>
                      <a:r>
                        <a:rPr sz="900" spc="-15" dirty="0">
                          <a:latin typeface="微软雅黑" panose="020B0503020204020204" pitchFamily="34" charset="-122"/>
                          <a:cs typeface="微软雅黑" panose="020B0503020204020204" pitchFamily="34" charset="-122"/>
                        </a:rPr>
                        <a:t>数据层</a:t>
                      </a:r>
                      <a:endParaRPr sz="900">
                        <a:latin typeface="微软雅黑" panose="020B0503020204020204" pitchFamily="34" charset="-122"/>
                        <a:cs typeface="微软雅黑" panose="020B0503020204020204" pitchFamily="34" charset="-122"/>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gridSpan="2">
                  <a:txBody>
                    <a:bodyPr/>
                    <a:lstStyle/>
                    <a:p>
                      <a:pPr marL="21590">
                        <a:lnSpc>
                          <a:spcPct val="100000"/>
                        </a:lnSpc>
                        <a:spcBef>
                          <a:spcPts val="25"/>
                        </a:spcBef>
                      </a:pPr>
                      <a:r>
                        <a:rPr sz="900" spc="-15" dirty="0">
                          <a:latin typeface="微软雅黑" panose="020B0503020204020204" pitchFamily="34" charset="-122"/>
                          <a:cs typeface="微软雅黑" panose="020B0503020204020204" pitchFamily="34" charset="-122"/>
                        </a:rPr>
                        <a:t>数据存储</a:t>
                      </a:r>
                      <a:endParaRPr sz="900">
                        <a:latin typeface="微软雅黑" panose="020B0503020204020204" pitchFamily="34" charset="-122"/>
                        <a:cs typeface="微软雅黑" panose="020B0503020204020204" pitchFamily="34" charset="-122"/>
                      </a:endParaRPr>
                    </a:p>
                    <a:p>
                      <a:pPr marL="21590">
                        <a:lnSpc>
                          <a:spcPct val="100000"/>
                        </a:lnSpc>
                        <a:spcBef>
                          <a:spcPts val="90"/>
                        </a:spcBef>
                      </a:pPr>
                      <a:r>
                        <a:rPr sz="900" spc="-15" dirty="0">
                          <a:latin typeface="微软雅黑" panose="020B0503020204020204" pitchFamily="34" charset="-122"/>
                          <a:cs typeface="微软雅黑" panose="020B0503020204020204" pitchFamily="34" charset="-122"/>
                        </a:rPr>
                        <a:t>非对称交易</a:t>
                      </a:r>
                      <a:endParaRPr sz="900">
                        <a:latin typeface="微软雅黑" panose="020B0503020204020204" pitchFamily="34" charset="-122"/>
                        <a:cs typeface="微软雅黑" panose="020B0503020204020204" pitchFamily="34" charset="-122"/>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cPr marL="0" marR="0" marT="0" marB="0"/>
                </a:tc>
              </a:tr>
            </a:tbl>
          </a:graphicData>
        </a:graphic>
      </p:graphicFrame>
      <p:sp>
        <p:nvSpPr>
          <p:cNvPr id="6" name="object 6"/>
          <p:cNvSpPr/>
          <p:nvPr/>
        </p:nvSpPr>
        <p:spPr>
          <a:xfrm>
            <a:off x="6576059" y="2558795"/>
            <a:ext cx="302260" cy="472440"/>
          </a:xfrm>
          <a:custGeom>
            <a:avLst/>
            <a:gdLst/>
            <a:ahLst/>
            <a:cxnLst/>
            <a:rect l="l" t="t" r="r" b="b"/>
            <a:pathLst>
              <a:path w="302259" h="472439">
                <a:moveTo>
                  <a:pt x="203708" y="0"/>
                </a:moveTo>
                <a:lnTo>
                  <a:pt x="98044" y="0"/>
                </a:lnTo>
                <a:lnTo>
                  <a:pt x="98044" y="321564"/>
                </a:lnTo>
                <a:lnTo>
                  <a:pt x="0" y="321564"/>
                </a:lnTo>
                <a:lnTo>
                  <a:pt x="150875" y="472440"/>
                </a:lnTo>
                <a:lnTo>
                  <a:pt x="301751" y="321564"/>
                </a:lnTo>
                <a:lnTo>
                  <a:pt x="203708" y="321564"/>
                </a:lnTo>
                <a:lnTo>
                  <a:pt x="203708" y="0"/>
                </a:lnTo>
                <a:close/>
              </a:path>
            </a:pathLst>
          </a:custGeom>
          <a:solidFill>
            <a:srgbClr val="6FAC46"/>
          </a:solidFill>
        </p:spPr>
        <p:txBody>
          <a:bodyPr wrap="square" lIns="0" tIns="0" rIns="0" bIns="0" rtlCol="0"/>
          <a:lstStyle/>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5228" y="54187"/>
            <a:ext cx="4147820" cy="368300"/>
          </a:xfrm>
          <a:prstGeom prst="rect">
            <a:avLst/>
          </a:prstGeom>
          <a:noFill/>
        </p:spPr>
        <p:txBody>
          <a:bodyPr wrap="none" rtlCol="0">
            <a:spAutoFit/>
          </a:bodyPr>
          <a:lstStyle/>
          <a:p>
            <a:pPr>
              <a:lnSpc>
                <a:spcPct val="150000"/>
              </a:lnSpc>
            </a:pPr>
            <a:r>
              <a:rPr kumimoji="1" lang="en-US" altLang="zh-CN" sz="1200" dirty="0">
                <a:cs typeface="+mn-ea"/>
                <a:sym typeface="+mn-lt"/>
              </a:rPr>
              <a:t>24</a:t>
            </a:r>
            <a:r>
              <a:rPr kumimoji="1" lang="zh-CN" altLang="en-US" sz="1200" dirty="0">
                <a:cs typeface="+mn-ea"/>
                <a:sym typeface="+mn-lt"/>
              </a:rPr>
              <a:t>、诉讼检索增加案件视图、诉讼结果页及诉讼案件详情页</a:t>
            </a:r>
            <a:endParaRPr kumimoji="1" lang="en-US" altLang="zh-CN" sz="1200" dirty="0">
              <a:cs typeface="+mn-ea"/>
              <a:sym typeface="+mn-lt"/>
            </a:endParaRPr>
          </a:p>
        </p:txBody>
      </p:sp>
      <p:graphicFrame>
        <p:nvGraphicFramePr>
          <p:cNvPr id="3" name="表格 3"/>
          <p:cNvGraphicFramePr>
            <a:graphicFrameLocks noGrp="1"/>
          </p:cNvGraphicFramePr>
          <p:nvPr/>
        </p:nvGraphicFramePr>
        <p:xfrm>
          <a:off x="326910" y="934236"/>
          <a:ext cx="8659788" cy="3642652"/>
        </p:xfrm>
        <a:graphic>
          <a:graphicData uri="http://schemas.openxmlformats.org/drawingml/2006/table">
            <a:tbl>
              <a:tblPr bandRow="1">
                <a:tableStyleId>{3B4B98B0-60AC-42C2-AFA5-B58CD77FA1E5}</a:tableStyleId>
              </a:tblPr>
              <a:tblGrid>
                <a:gridCol w="8659788"/>
              </a:tblGrid>
              <a:tr h="758913">
                <a:tc>
                  <a:txBody>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rPr>
                        <a:t>用户场景：</a:t>
                      </a:r>
                      <a:endParaRPr kumimoji="0" lang="en-US" altLang="zh-CN" sz="1100" b="1" u="none" strike="noStrike" kern="1200" cap="none" spc="0" normalizeH="0" baseline="0" noProof="0" dirty="0">
                        <a:ln>
                          <a:noFill/>
                        </a:ln>
                        <a:solidFill>
                          <a:srgbClr val="70AD47"/>
                        </a:solidFill>
                        <a:effectLst/>
                        <a:uLnTx/>
                        <a:uFillTx/>
                        <a:latin typeface="+mn-lt"/>
                        <a:ea typeface="+mn-ea"/>
                        <a:cs typeface="+mn-ea"/>
                        <a:sym typeface="+mn-lt"/>
                      </a:endParaRPr>
                    </a:p>
                    <a:p>
                      <a:pPr marL="0" marR="0" lvl="0" indent="457200" algn="l" defTabSz="685800" rtl="0" eaLnBrk="1" fontAlgn="auto" latinLnBrk="0" hangingPunct="1">
                        <a:lnSpc>
                          <a:spcPct val="150000"/>
                        </a:lnSpc>
                        <a:spcBef>
                          <a:spcPts val="0"/>
                        </a:spcBef>
                        <a:spcAft>
                          <a:spcPts val="0"/>
                        </a:spcAft>
                        <a:buClrTx/>
                        <a:buSzTx/>
                        <a:buFontTx/>
                        <a:buNone/>
                        <a:defRPr/>
                      </a:pP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用户在进行专利诉讼数据检索时，一般都是通过专利维度去统计以及查阅涉诉专利相关情况，但是同时也需要通过诉讼案件维度来统计以及查阅诉讼案件的原告、被告、判决时间等信息，并且可以通过案件链接到涉诉专利进行更多信息的查阅</a:t>
                      </a:r>
                      <a:endParaRPr kumimoji="0" lang="en-US" altLang="zh-CN" sz="1050" b="0" i="0" u="none" strike="noStrike" kern="1200" cap="none" spc="0" normalizeH="0" baseline="0" noProof="0" dirty="0">
                        <a:ln>
                          <a:noFill/>
                        </a:ln>
                        <a:solidFill>
                          <a:prstClr val="black"/>
                        </a:solidFill>
                        <a:effectLst/>
                        <a:uLnTx/>
                        <a:uFillTx/>
                        <a:latin typeface="+mn-lt"/>
                        <a:ea typeface="+mn-ea"/>
                        <a:cs typeface="+mn-ea"/>
                        <a:sym typeface="+mn-lt"/>
                      </a:endParaRPr>
                    </a:p>
                  </a:txBody>
                  <a:tcPr/>
                </a:tc>
              </a:tr>
              <a:tr h="758913">
                <a:tc>
                  <a:txBody>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rPr>
                        <a:t>用户痛点：</a:t>
                      </a:r>
                      <a:endParaRPr kumimoji="0" lang="en-US" altLang="zh-CN" sz="1100" b="1" u="none" strike="noStrike" kern="1200" cap="none" spc="0" normalizeH="0" baseline="0" noProof="0" dirty="0">
                        <a:ln>
                          <a:noFill/>
                        </a:ln>
                        <a:solidFill>
                          <a:srgbClr val="70AD47"/>
                        </a:solidFill>
                        <a:effectLst/>
                        <a:uLnTx/>
                        <a:uFillTx/>
                        <a:latin typeface="+mn-lt"/>
                        <a:ea typeface="+mn-ea"/>
                        <a:cs typeface="+mn-ea"/>
                        <a:sym typeface="+mn-lt"/>
                      </a:endParaRPr>
                    </a:p>
                    <a:p>
                      <a:pPr marL="0" marR="0" lvl="0" indent="457200" algn="l" defTabSz="685800" rtl="0" eaLnBrk="1" fontAlgn="auto" latinLnBrk="0" hangingPunct="1">
                        <a:lnSpc>
                          <a:spcPct val="150000"/>
                        </a:lnSpc>
                        <a:spcBef>
                          <a:spcPts val="0"/>
                        </a:spcBef>
                        <a:spcAft>
                          <a:spcPts val="0"/>
                        </a:spcAft>
                        <a:buClrTx/>
                        <a:buSzTx/>
                        <a:buFontTx/>
                        <a:buNone/>
                        <a:defRPr/>
                      </a:pP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通常专利数据库提供的诉讼检索的结果展示及浏览都是通过专利维度来展示，用户只能从专利维度来分析，无法快速得出当前检索技术领域共发生诉讼次数、主要原告、主要被告、判决时间（结案时间）等诉讼案件维度的信息</a:t>
                      </a:r>
                      <a:endParaRPr kumimoji="0" lang="en-US" altLang="zh-CN" sz="1050" b="0" i="0" u="none" strike="noStrike" kern="1200" cap="none" spc="0" normalizeH="0" baseline="0" noProof="0" dirty="0">
                        <a:ln>
                          <a:noFill/>
                        </a:ln>
                        <a:solidFill>
                          <a:prstClr val="black"/>
                        </a:solidFill>
                        <a:effectLst/>
                        <a:uLnTx/>
                        <a:uFillTx/>
                        <a:latin typeface="+mn-lt"/>
                        <a:ea typeface="+mn-ea"/>
                        <a:cs typeface="+mn-ea"/>
                        <a:sym typeface="+mn-lt"/>
                      </a:endParaRPr>
                    </a:p>
                  </a:txBody>
                  <a:tcPr/>
                </a:tc>
              </a:tr>
              <a:tr h="758913">
                <a:tc>
                  <a:txBody>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rPr>
                        <a:t>更新概览：</a:t>
                      </a:r>
                      <a:endParaRPr kumimoji="0" lang="en-US" altLang="zh-CN" sz="1100" b="1" u="none" strike="noStrike" kern="1200" cap="none" spc="0" normalizeH="0" baseline="0" noProof="0" dirty="0">
                        <a:ln>
                          <a:noFill/>
                        </a:ln>
                        <a:solidFill>
                          <a:srgbClr val="70AD47"/>
                        </a:solidFill>
                        <a:effectLst/>
                        <a:uLnTx/>
                        <a:uFillTx/>
                        <a:latin typeface="+mn-lt"/>
                        <a:ea typeface="+mn-ea"/>
                        <a:cs typeface="+mn-ea"/>
                        <a:sym typeface="+mn-lt"/>
                      </a:endParaRPr>
                    </a:p>
                    <a:p>
                      <a:pPr marL="0" marR="0" lvl="0" indent="457200" algn="l" defTabSz="685800" rtl="0" eaLnBrk="1" fontAlgn="auto" latinLnBrk="0" hangingPunct="1">
                        <a:lnSpc>
                          <a:spcPct val="150000"/>
                        </a:lnSpc>
                        <a:spcBef>
                          <a:spcPts val="0"/>
                        </a:spcBef>
                        <a:spcAft>
                          <a:spcPts val="0"/>
                        </a:spcAft>
                        <a:buClrTx/>
                        <a:buSzTx/>
                        <a:buFontTx/>
                        <a:buNone/>
                        <a:defRPr/>
                      </a:pP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诉讼检索在原专利视图的基础上，</a:t>
                      </a:r>
                      <a:r>
                        <a:rPr kumimoji="0" lang="zh-CN" altLang="en-US" sz="1050" b="1" u="none" strike="noStrike" kern="1200" cap="none" spc="0" normalizeH="0" baseline="0" noProof="0" dirty="0">
                          <a:ln>
                            <a:noFill/>
                          </a:ln>
                          <a:solidFill>
                            <a:schemeClr val="accent6"/>
                          </a:solidFill>
                          <a:effectLst/>
                          <a:uLnTx/>
                          <a:uFillTx/>
                          <a:latin typeface="+mn-lt"/>
                          <a:ea typeface="+mn-ea"/>
                          <a:cs typeface="+mn-ea"/>
                          <a:sym typeface="+mn-lt"/>
                        </a:rPr>
                        <a:t>增加案件视图模式</a:t>
                      </a: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，通过案件视图检索，用户可到达诉讼结果页，统计得出原告排名、被告排名、判决时间统计（结案时间统计）等信息，同时在案件详情页支持以案件维度查看诉讼情况</a:t>
                      </a:r>
                      <a:endParaRPr kumimoji="0" lang="en-US" altLang="zh-CN" sz="1050" b="0" i="0" u="none" strike="noStrike" kern="1200" cap="none" spc="0" normalizeH="0" baseline="0" noProof="0" dirty="0">
                        <a:ln>
                          <a:noFill/>
                        </a:ln>
                        <a:solidFill>
                          <a:prstClr val="black"/>
                        </a:solidFill>
                        <a:effectLst/>
                        <a:uLnTx/>
                        <a:uFillTx/>
                        <a:latin typeface="+mn-lt"/>
                        <a:ea typeface="+mn-ea"/>
                        <a:cs typeface="+mn-ea"/>
                        <a:sym typeface="+mn-lt"/>
                      </a:endParaRPr>
                    </a:p>
                  </a:txBody>
                  <a:tcPr/>
                </a:tc>
              </a:tr>
              <a:tr h="529693">
                <a:tc>
                  <a:txBody>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rPr>
                        <a:t>商业价值：</a:t>
                      </a:r>
                      <a:endParaRPr kumimoji="0" lang="en-US" altLang="zh-CN" sz="1100" b="1" u="none" strike="noStrike" kern="1200" cap="none" spc="0" normalizeH="0" baseline="0" noProof="0" dirty="0">
                        <a:ln>
                          <a:noFill/>
                        </a:ln>
                        <a:solidFill>
                          <a:srgbClr val="70AD47"/>
                        </a:solidFill>
                        <a:effectLst/>
                        <a:uLnTx/>
                        <a:uFillTx/>
                        <a:latin typeface="+mn-lt"/>
                        <a:ea typeface="+mn-ea"/>
                        <a:cs typeface="+mn-ea"/>
                        <a:sym typeface="+mn-lt"/>
                      </a:endParaRPr>
                    </a:p>
                    <a:p>
                      <a:pPr marL="0" marR="0" lvl="0" indent="457200" algn="l" defTabSz="685800" rtl="0" eaLnBrk="1" fontAlgn="auto" latinLnBrk="0" hangingPunct="1">
                        <a:lnSpc>
                          <a:spcPct val="150000"/>
                        </a:lnSpc>
                        <a:spcBef>
                          <a:spcPts val="0"/>
                        </a:spcBef>
                        <a:spcAft>
                          <a:spcPts val="0"/>
                        </a:spcAft>
                        <a:buClrTx/>
                        <a:buSzTx/>
                        <a:buFontTx/>
                        <a:buNone/>
                        <a:defRPr/>
                      </a:pP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新增诉讼案件视图、诉讼结果页及诉讼案件详情页，</a:t>
                      </a:r>
                      <a:r>
                        <a:rPr kumimoji="0" lang="zh-CN" altLang="en-US" sz="1050" b="1" u="none" strike="noStrike" kern="1200" cap="none" spc="0" normalizeH="0" baseline="0" noProof="0" dirty="0">
                          <a:ln>
                            <a:noFill/>
                          </a:ln>
                          <a:solidFill>
                            <a:schemeClr val="accent6"/>
                          </a:solidFill>
                          <a:effectLst/>
                          <a:uLnTx/>
                          <a:uFillTx/>
                          <a:latin typeface="+mn-lt"/>
                          <a:ea typeface="+mn-ea"/>
                          <a:cs typeface="+mn-ea"/>
                          <a:sym typeface="+mn-lt"/>
                        </a:rPr>
                        <a:t>大幅提升用户诉讼检索浏览体验</a:t>
                      </a: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，最大化利用诉讼数据，快速获得有效信息</a:t>
                      </a:r>
                      <a:endParaRPr kumimoji="0" lang="en-US" altLang="zh-CN" sz="1050" b="0" i="0" u="none" strike="noStrike" kern="1200" cap="none" spc="0" normalizeH="0" baseline="0" noProof="0" dirty="0">
                        <a:ln>
                          <a:noFill/>
                        </a:ln>
                        <a:solidFill>
                          <a:prstClr val="black"/>
                        </a:solidFill>
                        <a:effectLst/>
                        <a:uLnTx/>
                        <a:uFillTx/>
                        <a:latin typeface="+mn-lt"/>
                        <a:ea typeface="+mn-ea"/>
                        <a:cs typeface="+mn-ea"/>
                        <a:sym typeface="+mn-lt"/>
                      </a:endParaRPr>
                    </a:p>
                  </a:txBody>
                  <a:tcPr/>
                </a:tc>
              </a:tr>
              <a:tr h="703870">
                <a:tc>
                  <a:txBody>
                    <a:bodyPr/>
                    <a:lstStyle/>
                    <a:p>
                      <a:pPr marL="0" marR="0" lvl="0" indent="0" algn="l" defTabSz="685800" rtl="0" eaLnBrk="1" fontAlgn="auto" latinLnBrk="0" hangingPunct="1">
                        <a:lnSpc>
                          <a:spcPct val="15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mn-lt"/>
                        <a:ea typeface="+mn-ea"/>
                        <a:cs typeface="+mn-ea"/>
                        <a:sym typeface="+mn-lt"/>
                      </a:endParaRPr>
                    </a:p>
                  </a:txBody>
                  <a:tcPr/>
                </a:tc>
              </a:tr>
            </a:tbl>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descr="e7d195523061f1c03367c3891af62ac76630ee6faae52b9c114AB7835CC79CE3C504600DEE06A8D0F18C8517E964A510584106FFF3F3C23C10EFDC60E77DF280FF7F06D13AD26602640676A00EAE79C91F5DD08EAD1BBA2C8D97CB9C417B9161ACA6A964DF3A015C753FAC2410CEAA3E49074127567283AF61ADE6C68B1D1CE70D31298FD9F3540C"/>
          <p:cNvSpPr/>
          <p:nvPr/>
        </p:nvSpPr>
        <p:spPr>
          <a:xfrm>
            <a:off x="2175766" y="769596"/>
            <a:ext cx="6719880" cy="4239372"/>
          </a:xfrm>
          <a:prstGeom prst="rect">
            <a:avLst/>
          </a:prstGeom>
          <a:solidFill>
            <a:schemeClr val="bg1"/>
          </a:solidFill>
          <a:ln>
            <a:noFill/>
          </a:ln>
          <a:effectLst>
            <a:outerShdw blurRad="1016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5">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682528" y="189442"/>
            <a:ext cx="3843020" cy="368300"/>
          </a:xfrm>
          <a:prstGeom prst="rect">
            <a:avLst/>
          </a:prstGeom>
          <a:noFill/>
        </p:spPr>
        <p:txBody>
          <a:bodyPr wrap="none" rtlCol="0">
            <a:spAutoFit/>
          </a:bodyPr>
          <a:lstStyle/>
          <a:p>
            <a:pPr indent="0">
              <a:lnSpc>
                <a:spcPct val="150000"/>
              </a:lnSpc>
              <a:buFont typeface="+mj-ea"/>
              <a:buNone/>
            </a:pPr>
            <a:r>
              <a:rPr kumimoji="1" lang="en-US" altLang="zh-CN" sz="1200" dirty="0">
                <a:cs typeface="+mn-ea"/>
                <a:sym typeface="+mn-lt"/>
              </a:rPr>
              <a:t>24</a:t>
            </a:r>
            <a:r>
              <a:rPr kumimoji="1" lang="zh-CN" altLang="en-US" sz="1200" dirty="0">
                <a:cs typeface="+mn-ea"/>
                <a:sym typeface="+mn-lt"/>
              </a:rPr>
              <a:t>、诉讼检索增加案件视图、诉讼结果页及案件详情页</a:t>
            </a:r>
            <a:endParaRPr kumimoji="1" lang="en-US" altLang="zh-CN" sz="1200" dirty="0">
              <a:cs typeface="+mn-ea"/>
              <a:sym typeface="+mn-lt"/>
            </a:endParaRPr>
          </a:p>
        </p:txBody>
      </p:sp>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2207505" y="824257"/>
            <a:ext cx="6646679" cy="4168151"/>
          </a:xfrm>
          <a:prstGeom prst="rect">
            <a:avLst/>
          </a:prstGeom>
        </p:spPr>
      </p:pic>
      <p:sp>
        <p:nvSpPr>
          <p:cNvPr id="2" name="矩形 1"/>
          <p:cNvSpPr/>
          <p:nvPr/>
        </p:nvSpPr>
        <p:spPr>
          <a:xfrm>
            <a:off x="4424973" y="3763108"/>
            <a:ext cx="679939" cy="269630"/>
          </a:xfrm>
          <a:prstGeom prst="rect">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nvSpPr>
        <p:spPr>
          <a:xfrm>
            <a:off x="168088" y="3631825"/>
            <a:ext cx="2007678" cy="75863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050" dirty="0">
                <a:solidFill>
                  <a:schemeClr val="tx1"/>
                </a:solidFill>
                <a:cs typeface="+mn-ea"/>
                <a:sym typeface="+mn-lt"/>
              </a:rPr>
              <a:t>（</a:t>
            </a:r>
            <a:r>
              <a:rPr lang="en-US" altLang="zh-CN" sz="1050" dirty="0">
                <a:solidFill>
                  <a:schemeClr val="tx1"/>
                </a:solidFill>
                <a:cs typeface="+mn-ea"/>
                <a:sym typeface="+mn-lt"/>
              </a:rPr>
              <a:t>1</a:t>
            </a:r>
            <a:r>
              <a:rPr lang="zh-CN" altLang="en-US" sz="1050" dirty="0">
                <a:solidFill>
                  <a:schemeClr val="tx1"/>
                </a:solidFill>
                <a:cs typeface="+mn-ea"/>
                <a:sym typeface="+mn-lt"/>
              </a:rPr>
              <a:t>）增加诉讼视图，预览得到当前检索条件命中的诉讼案例数</a:t>
            </a:r>
            <a:endParaRPr lang="zh-CN" altLang="en-US" sz="1050" dirty="0">
              <a:solidFill>
                <a:schemeClr val="tx1"/>
              </a:solidFill>
              <a:cs typeface="+mn-ea"/>
              <a:sym typeface="+mn-lt"/>
            </a:endParaRPr>
          </a:p>
        </p:txBody>
      </p:sp>
      <p:cxnSp>
        <p:nvCxnSpPr>
          <p:cNvPr id="6" name="连接符: 肘形 5"/>
          <p:cNvCxnSpPr>
            <a:stCxn id="2" idx="2"/>
            <a:endCxn id="5" idx="2"/>
          </p:cNvCxnSpPr>
          <p:nvPr/>
        </p:nvCxnSpPr>
        <p:spPr>
          <a:xfrm rot="5400000">
            <a:off x="2789873" y="2415223"/>
            <a:ext cx="357505" cy="3592830"/>
          </a:xfrm>
          <a:prstGeom prst="bentConnector3">
            <a:avLst>
              <a:gd name="adj1" fmla="val 166519"/>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descr="e7d195523061f1c03367c3891af62ac76630ee6faae52b9c114AB7835CC79CE3C504600DEE06A8D0F18C8517E964A510584106FFF3F3C23C10EFDC60E77DF280FF7F06D13AD26602640676A00EAE79C91F5DD08EAD1BBA2C8D97CB9C417B9161ACA6A964DF3A015C753FAC2410CEAA3E49074127567283AF61ADE6C68B1D1CE70D31298FD9F3540C"/>
          <p:cNvSpPr/>
          <p:nvPr/>
        </p:nvSpPr>
        <p:spPr>
          <a:xfrm>
            <a:off x="2527765" y="714048"/>
            <a:ext cx="6380910" cy="4249272"/>
          </a:xfrm>
          <a:prstGeom prst="rect">
            <a:avLst/>
          </a:prstGeom>
          <a:solidFill>
            <a:schemeClr val="bg1"/>
          </a:solidFill>
          <a:ln>
            <a:noFill/>
          </a:ln>
          <a:effectLst>
            <a:outerShdw blurRad="1016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5">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sharpenSoften amount="25000"/>
                    </a14:imgEffect>
                  </a14:imgLayer>
                </a14:imgProps>
              </a:ext>
            </a:extLst>
          </a:blip>
          <a:stretch>
            <a:fillRect/>
          </a:stretch>
        </p:blipFill>
        <p:spPr>
          <a:xfrm>
            <a:off x="2655515" y="941294"/>
            <a:ext cx="6129487" cy="3745006"/>
          </a:xfrm>
          <a:prstGeom prst="rect">
            <a:avLst/>
          </a:prstGeom>
        </p:spPr>
      </p:pic>
      <p:sp>
        <p:nvSpPr>
          <p:cNvPr id="5" name="文本框 4"/>
          <p:cNvSpPr txBox="1"/>
          <p:nvPr/>
        </p:nvSpPr>
        <p:spPr>
          <a:xfrm>
            <a:off x="695228" y="180552"/>
            <a:ext cx="3843020" cy="368300"/>
          </a:xfrm>
          <a:prstGeom prst="rect">
            <a:avLst/>
          </a:prstGeom>
          <a:noFill/>
        </p:spPr>
        <p:txBody>
          <a:bodyPr wrap="none" rtlCol="0">
            <a:spAutoFit/>
          </a:bodyPr>
          <a:lstStyle/>
          <a:p>
            <a:pPr indent="0">
              <a:lnSpc>
                <a:spcPct val="150000"/>
              </a:lnSpc>
              <a:buFont typeface="+mj-ea"/>
              <a:buNone/>
            </a:pPr>
            <a:r>
              <a:rPr kumimoji="1" lang="en-US" altLang="zh-CN" sz="1200" dirty="0">
                <a:cs typeface="+mn-ea"/>
                <a:sym typeface="+mn-lt"/>
              </a:rPr>
              <a:t>24</a:t>
            </a:r>
            <a:r>
              <a:rPr kumimoji="1" lang="zh-CN" altLang="en-US" sz="1200" dirty="0">
                <a:cs typeface="+mn-ea"/>
                <a:sym typeface="+mn-lt"/>
              </a:rPr>
              <a:t>、诉讼检索增加案件视图、诉讼结果页及案件详情页</a:t>
            </a:r>
            <a:endParaRPr kumimoji="1" lang="en-US" altLang="zh-CN" sz="1200" dirty="0">
              <a:cs typeface="+mn-ea"/>
              <a:sym typeface="+mn-lt"/>
            </a:endParaRPr>
          </a:p>
        </p:txBody>
      </p:sp>
      <p:sp>
        <p:nvSpPr>
          <p:cNvPr id="6" name="矩形 5"/>
          <p:cNvSpPr/>
          <p:nvPr/>
        </p:nvSpPr>
        <p:spPr>
          <a:xfrm>
            <a:off x="2655515" y="1208166"/>
            <a:ext cx="1257579" cy="3478133"/>
          </a:xfrm>
          <a:prstGeom prst="rect">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7977316" y="1201442"/>
            <a:ext cx="679939" cy="217222"/>
          </a:xfrm>
          <a:prstGeom prst="rect">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7977316" y="2203250"/>
            <a:ext cx="679939" cy="269630"/>
          </a:xfrm>
          <a:prstGeom prst="rect">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p:cNvSpPr txBox="1"/>
          <p:nvPr/>
        </p:nvSpPr>
        <p:spPr>
          <a:xfrm>
            <a:off x="235325" y="1191279"/>
            <a:ext cx="2292444" cy="790922"/>
          </a:xfrm>
          <a:prstGeom prst="rect">
            <a:avLst/>
          </a:prstGeom>
          <a:solidFill>
            <a:schemeClr val="accent6">
              <a:lumMod val="60000"/>
              <a:lumOff val="40000"/>
            </a:schemeClr>
          </a:solidFill>
        </p:spPr>
        <p:txBody>
          <a:bodyPr wrap="square" rtlCol="0">
            <a:spAutoFit/>
          </a:bodyPr>
          <a:lstStyle/>
          <a:p>
            <a:pPr>
              <a:lnSpc>
                <a:spcPct val="150000"/>
              </a:lnSpc>
            </a:pPr>
            <a:r>
              <a:rPr lang="zh-CN" altLang="en-US" sz="1050" dirty="0">
                <a:cs typeface="+mn-ea"/>
                <a:sym typeface="+mn-lt"/>
              </a:rPr>
              <a:t>（</a:t>
            </a:r>
            <a:r>
              <a:rPr lang="en-US" altLang="zh-CN" sz="1050" dirty="0">
                <a:cs typeface="+mn-ea"/>
                <a:sym typeface="+mn-lt"/>
              </a:rPr>
              <a:t>2</a:t>
            </a:r>
            <a:r>
              <a:rPr lang="zh-CN" altLang="en-US" sz="1050" dirty="0">
                <a:cs typeface="+mn-ea"/>
                <a:sym typeface="+mn-lt"/>
              </a:rPr>
              <a:t>）全新诉讼案例结果页，提供诉讼案例列表展示，用户点击案例标题</a:t>
            </a:r>
            <a:r>
              <a:rPr lang="en-US" altLang="zh-CN" sz="1050" dirty="0">
                <a:cs typeface="+mn-ea"/>
                <a:sym typeface="+mn-lt"/>
              </a:rPr>
              <a:t>/</a:t>
            </a:r>
            <a:r>
              <a:rPr lang="zh-CN" altLang="en-US" sz="1050" dirty="0">
                <a:cs typeface="+mn-ea"/>
                <a:sym typeface="+mn-lt"/>
              </a:rPr>
              <a:t>案件号，可查看案例详情</a:t>
            </a:r>
            <a:endParaRPr lang="zh-CN" altLang="en-US" sz="1050" dirty="0">
              <a:cs typeface="+mn-ea"/>
              <a:sym typeface="+mn-lt"/>
            </a:endParaRPr>
          </a:p>
        </p:txBody>
      </p:sp>
      <p:sp>
        <p:nvSpPr>
          <p:cNvPr id="11" name="矩形 10"/>
          <p:cNvSpPr/>
          <p:nvPr/>
        </p:nvSpPr>
        <p:spPr>
          <a:xfrm>
            <a:off x="4219909" y="1602615"/>
            <a:ext cx="1394238" cy="528744"/>
          </a:xfrm>
          <a:prstGeom prst="rect">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2" name="连接符: 肘形 11"/>
          <p:cNvCxnSpPr>
            <a:stCxn id="11" idx="0"/>
            <a:endCxn id="10" idx="0"/>
          </p:cNvCxnSpPr>
          <p:nvPr/>
        </p:nvCxnSpPr>
        <p:spPr>
          <a:xfrm rot="16200000" flipV="1">
            <a:off x="2943620" y="-370794"/>
            <a:ext cx="411336" cy="3535481"/>
          </a:xfrm>
          <a:prstGeom prst="bentConnector3">
            <a:avLst>
              <a:gd name="adj1" fmla="val 181728"/>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235321" y="2460345"/>
            <a:ext cx="2292444" cy="790922"/>
          </a:xfrm>
          <a:prstGeom prst="rect">
            <a:avLst/>
          </a:prstGeom>
          <a:solidFill>
            <a:schemeClr val="accent6">
              <a:lumMod val="60000"/>
              <a:lumOff val="40000"/>
            </a:schemeClr>
          </a:solidFill>
        </p:spPr>
        <p:txBody>
          <a:bodyPr wrap="square" rtlCol="0">
            <a:spAutoFit/>
          </a:bodyPr>
          <a:lstStyle/>
          <a:p>
            <a:pPr>
              <a:lnSpc>
                <a:spcPct val="150000"/>
              </a:lnSpc>
            </a:pPr>
            <a:r>
              <a:rPr lang="zh-CN" altLang="en-US" sz="1050" dirty="0">
                <a:cs typeface="+mn-ea"/>
                <a:sym typeface="+mn-lt"/>
              </a:rPr>
              <a:t>（</a:t>
            </a:r>
            <a:r>
              <a:rPr lang="en-US" altLang="zh-CN" sz="1050" dirty="0">
                <a:cs typeface="+mn-ea"/>
                <a:sym typeface="+mn-lt"/>
              </a:rPr>
              <a:t>3</a:t>
            </a:r>
            <a:r>
              <a:rPr lang="zh-CN" altLang="en-US" sz="1050" dirty="0">
                <a:cs typeface="+mn-ea"/>
                <a:sym typeface="+mn-lt"/>
              </a:rPr>
              <a:t>）列表左侧提供</a:t>
            </a:r>
            <a:r>
              <a:rPr lang="en-US" altLang="zh-CN" sz="1050" dirty="0">
                <a:cs typeface="+mn-ea"/>
                <a:sym typeface="+mn-lt"/>
              </a:rPr>
              <a:t>5</a:t>
            </a:r>
            <a:r>
              <a:rPr lang="zh-CN" altLang="en-US" sz="1050" dirty="0">
                <a:cs typeface="+mn-ea"/>
                <a:sym typeface="+mn-lt"/>
              </a:rPr>
              <a:t>个过滤项，支持用户进行筛选或排除：原告</a:t>
            </a:r>
            <a:r>
              <a:rPr lang="en-US" altLang="zh-CN" sz="1050" dirty="0">
                <a:cs typeface="+mn-ea"/>
                <a:sym typeface="+mn-lt"/>
              </a:rPr>
              <a:t>/</a:t>
            </a:r>
            <a:r>
              <a:rPr lang="zh-CN" altLang="en-US" sz="1050" dirty="0">
                <a:cs typeface="+mn-ea"/>
                <a:sym typeface="+mn-lt"/>
              </a:rPr>
              <a:t>被告</a:t>
            </a:r>
            <a:r>
              <a:rPr lang="en-US" altLang="zh-CN" sz="1050" dirty="0">
                <a:cs typeface="+mn-ea"/>
                <a:sym typeface="+mn-lt"/>
              </a:rPr>
              <a:t>/</a:t>
            </a:r>
            <a:r>
              <a:rPr lang="zh-CN" altLang="en-US" sz="1050" dirty="0">
                <a:cs typeface="+mn-ea"/>
                <a:sym typeface="+mn-lt"/>
              </a:rPr>
              <a:t>判决年份</a:t>
            </a:r>
            <a:r>
              <a:rPr lang="en-US" altLang="zh-CN" sz="1050" dirty="0">
                <a:cs typeface="+mn-ea"/>
                <a:sym typeface="+mn-lt"/>
              </a:rPr>
              <a:t>/</a:t>
            </a:r>
            <a:r>
              <a:rPr lang="zh-CN" altLang="en-US" sz="1050" dirty="0">
                <a:cs typeface="+mn-ea"/>
                <a:sym typeface="+mn-lt"/>
              </a:rPr>
              <a:t>结案年份</a:t>
            </a:r>
            <a:r>
              <a:rPr lang="en-US" altLang="zh-CN" sz="1050" dirty="0">
                <a:cs typeface="+mn-ea"/>
                <a:sym typeface="+mn-lt"/>
              </a:rPr>
              <a:t>/</a:t>
            </a:r>
            <a:r>
              <a:rPr lang="zh-CN" altLang="en-US" sz="1050" dirty="0">
                <a:cs typeface="+mn-ea"/>
                <a:sym typeface="+mn-lt"/>
              </a:rPr>
              <a:t>诉讼数据库</a:t>
            </a:r>
            <a:endParaRPr lang="zh-CN" altLang="en-US" sz="1050" dirty="0">
              <a:cs typeface="+mn-ea"/>
              <a:sym typeface="+mn-lt"/>
            </a:endParaRPr>
          </a:p>
        </p:txBody>
      </p:sp>
      <p:cxnSp>
        <p:nvCxnSpPr>
          <p:cNvPr id="18" name="连接符: 肘形 17"/>
          <p:cNvCxnSpPr>
            <a:endCxn id="17" idx="2"/>
          </p:cNvCxnSpPr>
          <p:nvPr/>
        </p:nvCxnSpPr>
        <p:spPr>
          <a:xfrm rot="10800000">
            <a:off x="1381544" y="3251267"/>
            <a:ext cx="1273971" cy="271106"/>
          </a:xfrm>
          <a:prstGeom prst="bentConnector2">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235324" y="3773132"/>
            <a:ext cx="2292444" cy="548548"/>
          </a:xfrm>
          <a:prstGeom prst="rect">
            <a:avLst/>
          </a:prstGeom>
          <a:solidFill>
            <a:schemeClr val="accent6">
              <a:lumMod val="60000"/>
              <a:lumOff val="40000"/>
            </a:schemeClr>
          </a:solidFill>
        </p:spPr>
        <p:txBody>
          <a:bodyPr wrap="square" rtlCol="0">
            <a:spAutoFit/>
          </a:bodyPr>
          <a:lstStyle/>
          <a:p>
            <a:pPr>
              <a:lnSpc>
                <a:spcPct val="150000"/>
              </a:lnSpc>
            </a:pPr>
            <a:r>
              <a:rPr lang="zh-CN" altLang="en-US" sz="1050" dirty="0">
                <a:cs typeface="+mn-ea"/>
                <a:sym typeface="+mn-lt"/>
              </a:rPr>
              <a:t>（</a:t>
            </a:r>
            <a:r>
              <a:rPr lang="en-US" altLang="zh-CN" sz="1050" dirty="0">
                <a:cs typeface="+mn-ea"/>
                <a:sym typeface="+mn-lt"/>
              </a:rPr>
              <a:t>4</a:t>
            </a:r>
            <a:r>
              <a:rPr lang="zh-CN" altLang="en-US" sz="1050" dirty="0">
                <a:cs typeface="+mn-ea"/>
                <a:sym typeface="+mn-lt"/>
              </a:rPr>
              <a:t>）点击涉案专利，可链接进入该专利详情界面查看</a:t>
            </a:r>
            <a:endParaRPr lang="zh-CN" altLang="en-US" sz="1050" dirty="0">
              <a:cs typeface="+mn-ea"/>
              <a:sym typeface="+mn-lt"/>
            </a:endParaRPr>
          </a:p>
        </p:txBody>
      </p:sp>
      <p:cxnSp>
        <p:nvCxnSpPr>
          <p:cNvPr id="25" name="连接符: 肘形 24"/>
          <p:cNvCxnSpPr>
            <a:stCxn id="8" idx="2"/>
            <a:endCxn id="21" idx="2"/>
          </p:cNvCxnSpPr>
          <p:nvPr/>
        </p:nvCxnSpPr>
        <p:spPr>
          <a:xfrm rot="5400000">
            <a:off x="3925016" y="-70590"/>
            <a:ext cx="1848800" cy="6935740"/>
          </a:xfrm>
          <a:prstGeom prst="bentConnector3">
            <a:avLst>
              <a:gd name="adj1" fmla="val 12982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5100918" y="180180"/>
            <a:ext cx="2292444" cy="548548"/>
          </a:xfrm>
          <a:prstGeom prst="rect">
            <a:avLst/>
          </a:prstGeom>
          <a:solidFill>
            <a:schemeClr val="accent6">
              <a:lumMod val="60000"/>
              <a:lumOff val="40000"/>
            </a:schemeClr>
          </a:solidFill>
        </p:spPr>
        <p:txBody>
          <a:bodyPr wrap="square" rtlCol="0">
            <a:spAutoFit/>
          </a:bodyPr>
          <a:lstStyle/>
          <a:p>
            <a:pPr>
              <a:lnSpc>
                <a:spcPct val="150000"/>
              </a:lnSpc>
            </a:pPr>
            <a:r>
              <a:rPr lang="zh-CN" altLang="en-US" sz="1050" dirty="0">
                <a:cs typeface="+mn-ea"/>
                <a:sym typeface="+mn-lt"/>
              </a:rPr>
              <a:t>（</a:t>
            </a:r>
            <a:r>
              <a:rPr lang="en-US" altLang="zh-CN" sz="1050" dirty="0">
                <a:cs typeface="+mn-ea"/>
                <a:sym typeface="+mn-lt"/>
              </a:rPr>
              <a:t>5</a:t>
            </a:r>
            <a:r>
              <a:rPr lang="zh-CN" altLang="en-US" sz="1050" dirty="0">
                <a:cs typeface="+mn-ea"/>
                <a:sym typeface="+mn-lt"/>
              </a:rPr>
              <a:t>）提供</a:t>
            </a:r>
            <a:r>
              <a:rPr lang="en-US" altLang="zh-CN" sz="1050" dirty="0">
                <a:cs typeface="+mn-ea"/>
                <a:sym typeface="+mn-lt"/>
              </a:rPr>
              <a:t>4</a:t>
            </a:r>
            <a:r>
              <a:rPr lang="zh-CN" altLang="en-US" sz="1050" dirty="0">
                <a:cs typeface="+mn-ea"/>
                <a:sym typeface="+mn-lt"/>
              </a:rPr>
              <a:t>种排序方式，依次按照判决日</a:t>
            </a:r>
            <a:r>
              <a:rPr lang="en-US" altLang="zh-CN" sz="1050" dirty="0">
                <a:cs typeface="+mn-ea"/>
                <a:sym typeface="+mn-lt"/>
              </a:rPr>
              <a:t>/</a:t>
            </a:r>
            <a:r>
              <a:rPr lang="zh-CN" altLang="en-US" sz="1050" dirty="0">
                <a:cs typeface="+mn-ea"/>
                <a:sym typeface="+mn-lt"/>
              </a:rPr>
              <a:t>结案日升序</a:t>
            </a:r>
            <a:r>
              <a:rPr lang="en-US" altLang="zh-CN" sz="1050" dirty="0">
                <a:cs typeface="+mn-ea"/>
                <a:sym typeface="+mn-lt"/>
              </a:rPr>
              <a:t>/</a:t>
            </a:r>
            <a:r>
              <a:rPr lang="zh-CN" altLang="en-US" sz="1050" dirty="0">
                <a:cs typeface="+mn-ea"/>
                <a:sym typeface="+mn-lt"/>
              </a:rPr>
              <a:t>降序排列</a:t>
            </a:r>
            <a:endParaRPr lang="zh-CN" altLang="en-US" sz="1050" dirty="0">
              <a:cs typeface="+mn-ea"/>
              <a:sym typeface="+mn-lt"/>
            </a:endParaRPr>
          </a:p>
        </p:txBody>
      </p:sp>
      <p:cxnSp>
        <p:nvCxnSpPr>
          <p:cNvPr id="30" name="连接符: 肘形 29"/>
          <p:cNvCxnSpPr>
            <a:stCxn id="7" idx="0"/>
            <a:endCxn id="29" idx="2"/>
          </p:cNvCxnSpPr>
          <p:nvPr/>
        </p:nvCxnSpPr>
        <p:spPr>
          <a:xfrm rot="16200000" flipV="1">
            <a:off x="7045856" y="-69988"/>
            <a:ext cx="472714" cy="2070146"/>
          </a:xfrm>
          <a:prstGeom prst="bentConnector3">
            <a:avLst>
              <a:gd name="adj1" fmla="val 50000"/>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5228" y="138007"/>
            <a:ext cx="3843020" cy="368300"/>
          </a:xfrm>
          <a:prstGeom prst="rect">
            <a:avLst/>
          </a:prstGeom>
          <a:noFill/>
        </p:spPr>
        <p:txBody>
          <a:bodyPr wrap="none" rtlCol="0">
            <a:spAutoFit/>
          </a:bodyPr>
          <a:lstStyle/>
          <a:p>
            <a:pPr indent="0">
              <a:lnSpc>
                <a:spcPct val="150000"/>
              </a:lnSpc>
              <a:buFont typeface="+mj-ea"/>
              <a:buNone/>
            </a:pPr>
            <a:r>
              <a:rPr kumimoji="1" lang="en-US" altLang="zh-CN" sz="1200" dirty="0">
                <a:cs typeface="+mn-ea"/>
                <a:sym typeface="+mn-lt"/>
              </a:rPr>
              <a:t>24</a:t>
            </a:r>
            <a:r>
              <a:rPr kumimoji="1" lang="zh-CN" altLang="en-US" sz="1200" dirty="0">
                <a:cs typeface="+mn-ea"/>
                <a:sym typeface="+mn-lt"/>
              </a:rPr>
              <a:t>、诉讼检索增加案件视图、诉讼结果页及案件详情页</a:t>
            </a:r>
            <a:endParaRPr kumimoji="1" lang="en-US" altLang="zh-CN" sz="1200" dirty="0">
              <a:cs typeface="+mn-ea"/>
              <a:sym typeface="+mn-lt"/>
            </a:endParaRPr>
          </a:p>
        </p:txBody>
      </p:sp>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sharpenSoften amount="25000"/>
                    </a14:imgEffect>
                  </a14:imgLayer>
                </a14:imgProps>
              </a:ext>
            </a:extLst>
          </a:blip>
          <a:stretch>
            <a:fillRect/>
          </a:stretch>
        </p:blipFill>
        <p:spPr>
          <a:xfrm>
            <a:off x="1933015" y="714048"/>
            <a:ext cx="7210985" cy="4286250"/>
          </a:xfrm>
          <a:prstGeom prst="rect">
            <a:avLst/>
          </a:prstGeom>
        </p:spPr>
      </p:pic>
      <p:sp>
        <p:nvSpPr>
          <p:cNvPr id="4" name="文本框 3"/>
          <p:cNvSpPr txBox="1"/>
          <p:nvPr/>
        </p:nvSpPr>
        <p:spPr>
          <a:xfrm>
            <a:off x="167900" y="2461712"/>
            <a:ext cx="2292444" cy="790922"/>
          </a:xfrm>
          <a:prstGeom prst="rect">
            <a:avLst/>
          </a:prstGeom>
          <a:solidFill>
            <a:schemeClr val="accent6">
              <a:lumMod val="60000"/>
              <a:lumOff val="40000"/>
            </a:schemeClr>
          </a:solidFill>
        </p:spPr>
        <p:txBody>
          <a:bodyPr wrap="square" rtlCol="0">
            <a:spAutoFit/>
          </a:bodyPr>
          <a:lstStyle/>
          <a:p>
            <a:pPr>
              <a:lnSpc>
                <a:spcPct val="150000"/>
              </a:lnSpc>
            </a:pPr>
            <a:r>
              <a:rPr lang="zh-CN" altLang="en-US" sz="1050" dirty="0">
                <a:cs typeface="+mn-ea"/>
                <a:sym typeface="+mn-lt"/>
              </a:rPr>
              <a:t>（</a:t>
            </a:r>
            <a:r>
              <a:rPr lang="en-US" altLang="zh-CN" sz="1050" dirty="0">
                <a:cs typeface="+mn-ea"/>
                <a:sym typeface="+mn-lt"/>
              </a:rPr>
              <a:t>6</a:t>
            </a:r>
            <a:r>
              <a:rPr lang="zh-CN" altLang="en-US" sz="1050" dirty="0">
                <a:cs typeface="+mn-ea"/>
                <a:sym typeface="+mn-lt"/>
              </a:rPr>
              <a:t>）用户点击案例标题</a:t>
            </a:r>
            <a:r>
              <a:rPr lang="en-US" altLang="zh-CN" sz="1050" dirty="0">
                <a:cs typeface="+mn-ea"/>
                <a:sym typeface="+mn-lt"/>
              </a:rPr>
              <a:t>/</a:t>
            </a:r>
            <a:r>
              <a:rPr lang="zh-CN" altLang="en-US" sz="1050" dirty="0">
                <a:cs typeface="+mn-ea"/>
                <a:sym typeface="+mn-lt"/>
              </a:rPr>
              <a:t>案件号，可进入查看案例详情，其字段信息与专利详情页的“诉讼信息”一致</a:t>
            </a:r>
            <a:endParaRPr lang="zh-CN" altLang="en-US" sz="1050" dirty="0">
              <a:cs typeface="+mn-ea"/>
              <a:sym typeface="+mn-lt"/>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95228" y="54187"/>
            <a:ext cx="5353050" cy="414020"/>
          </a:xfrm>
          <a:prstGeom prst="rect">
            <a:avLst/>
          </a:prstGeom>
          <a:noFill/>
        </p:spPr>
        <p:txBody>
          <a:bodyPr wrap="none" rtlCol="0">
            <a:spAutoFit/>
          </a:bodyPr>
          <a:lstStyle/>
          <a:p>
            <a:pPr algn="l">
              <a:lnSpc>
                <a:spcPct val="150000"/>
              </a:lnSpc>
            </a:pPr>
            <a:r>
              <a:rPr kumimoji="1" lang="en-US" sz="1400" b="1" dirty="0">
                <a:cs typeface="+mn-ea"/>
                <a:sym typeface="+mn-lt"/>
              </a:rPr>
              <a:t>25</a:t>
            </a:r>
            <a:r>
              <a:rPr kumimoji="1" lang="zh-CN" altLang="en-US" sz="1400" dirty="0">
                <a:cs typeface="+mn-ea"/>
                <a:sym typeface="+mn-lt"/>
              </a:rPr>
              <a:t>、</a:t>
            </a:r>
            <a:r>
              <a:rPr kumimoji="1" lang="en-US" altLang="zh-CN" sz="1400" dirty="0">
                <a:cs typeface="+mn-ea"/>
                <a:sym typeface="+mn-lt"/>
              </a:rPr>
              <a:t>PCT</a:t>
            </a:r>
            <a:r>
              <a:rPr kumimoji="1" lang="zh-CN" altLang="en-US" sz="1400" dirty="0">
                <a:cs typeface="+mn-ea"/>
                <a:sym typeface="+mn-lt"/>
              </a:rPr>
              <a:t>专利法律状态细化，快速判断</a:t>
            </a:r>
            <a:r>
              <a:rPr kumimoji="1" lang="en-US" altLang="zh-CN" sz="1400" dirty="0">
                <a:cs typeface="+mn-ea"/>
                <a:sym typeface="+mn-lt"/>
              </a:rPr>
              <a:t>PCT</a:t>
            </a:r>
            <a:r>
              <a:rPr kumimoji="1" lang="zh-CN" altLang="en-US" sz="1400" dirty="0">
                <a:cs typeface="+mn-ea"/>
                <a:sym typeface="+mn-lt"/>
              </a:rPr>
              <a:t>专利申请是否在指定期内</a:t>
            </a:r>
            <a:endParaRPr kumimoji="1" lang="en-US" altLang="zh-CN" sz="1400" b="1" dirty="0">
              <a:cs typeface="+mn-ea"/>
              <a:sym typeface="+mn-lt"/>
            </a:endParaRPr>
          </a:p>
        </p:txBody>
      </p:sp>
      <p:graphicFrame>
        <p:nvGraphicFramePr>
          <p:cNvPr id="3" name="表格 3"/>
          <p:cNvGraphicFramePr>
            <a:graphicFrameLocks noGrp="1"/>
          </p:cNvGraphicFramePr>
          <p:nvPr/>
        </p:nvGraphicFramePr>
        <p:xfrm>
          <a:off x="331655" y="714048"/>
          <a:ext cx="8659788" cy="4323080"/>
        </p:xfrm>
        <a:graphic>
          <a:graphicData uri="http://schemas.openxmlformats.org/drawingml/2006/table">
            <a:tbl>
              <a:tblPr bandRow="1">
                <a:tableStyleId>{3B4B98B0-60AC-42C2-AFA5-B58CD77FA1E5}</a:tableStyleId>
              </a:tblPr>
              <a:tblGrid>
                <a:gridCol w="8659788"/>
              </a:tblGrid>
              <a:tr h="503718">
                <a:tc>
                  <a:txBody>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rPr>
                        <a:t>用户场景：</a:t>
                      </a:r>
                      <a:endParaRPr kumimoji="0" lang="en-US" altLang="zh-CN" sz="1100" b="1" u="none" strike="noStrike" kern="1200" cap="none" spc="0" normalizeH="0" baseline="0" noProof="0" dirty="0">
                        <a:ln>
                          <a:noFill/>
                        </a:ln>
                        <a:solidFill>
                          <a:srgbClr val="70AD47"/>
                        </a:solidFill>
                        <a:effectLst/>
                        <a:uLnTx/>
                        <a:uFillTx/>
                        <a:latin typeface="+mn-lt"/>
                        <a:ea typeface="+mn-ea"/>
                        <a:cs typeface="+mn-ea"/>
                        <a:sym typeface="+mn-lt"/>
                      </a:endParaRPr>
                    </a:p>
                    <a:p>
                      <a:pPr indent="457200">
                        <a:lnSpc>
                          <a:spcPct val="150000"/>
                        </a:lnSpc>
                      </a:pPr>
                      <a:r>
                        <a:rPr lang="zh-CN" altLang="en-US" sz="1000" u="none" dirty="0">
                          <a:latin typeface="+mn-lt"/>
                          <a:ea typeface="+mn-ea"/>
                          <a:cs typeface="+mn-ea"/>
                          <a:sym typeface="+mn-lt"/>
                        </a:rPr>
                        <a:t>（</a:t>
                      </a:r>
                      <a:r>
                        <a:rPr lang="en-US" altLang="zh-CN" sz="1000" u="none" dirty="0">
                          <a:latin typeface="+mn-lt"/>
                          <a:ea typeface="+mn-ea"/>
                          <a:cs typeface="+mn-ea"/>
                          <a:sym typeface="+mn-lt"/>
                        </a:rPr>
                        <a:t>1</a:t>
                      </a:r>
                      <a:r>
                        <a:rPr lang="zh-CN" altLang="en-US" sz="1000" u="none" dirty="0">
                          <a:latin typeface="+mn-lt"/>
                          <a:ea typeface="+mn-ea"/>
                          <a:cs typeface="+mn-ea"/>
                          <a:sym typeface="+mn-lt"/>
                        </a:rPr>
                        <a:t>）一</a:t>
                      </a:r>
                      <a:r>
                        <a:rPr lang="zh-CN" altLang="en-US" sz="1000" dirty="0">
                          <a:latin typeface="+mn-lt"/>
                          <a:ea typeface="+mn-ea"/>
                          <a:cs typeface="+mn-ea"/>
                          <a:sym typeface="+mn-lt"/>
                        </a:rPr>
                        <a:t>位专利律师正在进行</a:t>
                      </a:r>
                      <a:r>
                        <a:rPr lang="en-US" altLang="zh-CN" sz="1000" b="1" dirty="0">
                          <a:solidFill>
                            <a:schemeClr val="accent6"/>
                          </a:solidFill>
                          <a:latin typeface="+mn-lt"/>
                          <a:ea typeface="+mn-ea"/>
                          <a:cs typeface="+mn-ea"/>
                          <a:sym typeface="+mn-lt"/>
                        </a:rPr>
                        <a:t>FTO</a:t>
                      </a:r>
                      <a:r>
                        <a:rPr lang="zh-CN" altLang="en-US" sz="1000" dirty="0">
                          <a:latin typeface="+mn-lt"/>
                          <a:ea typeface="+mn-ea"/>
                          <a:cs typeface="+mn-ea"/>
                          <a:sym typeface="+mn-lt"/>
                        </a:rPr>
                        <a:t>搜索，以查看客户是否具有日本生产和销售其产品的自由，除分析</a:t>
                      </a:r>
                      <a:r>
                        <a:rPr lang="en-US" altLang="zh-CN" sz="1000" dirty="0">
                          <a:latin typeface="+mn-lt"/>
                          <a:ea typeface="+mn-ea"/>
                          <a:cs typeface="+mn-ea"/>
                          <a:sym typeface="+mn-lt"/>
                        </a:rPr>
                        <a:t>JP</a:t>
                      </a:r>
                      <a:r>
                        <a:rPr lang="zh-CN" altLang="en-US" sz="1000" dirty="0">
                          <a:latin typeface="+mn-lt"/>
                          <a:ea typeface="+mn-ea"/>
                          <a:cs typeface="+mn-ea"/>
                          <a:sym typeface="+mn-lt"/>
                        </a:rPr>
                        <a:t>专利外，他们还需关注</a:t>
                      </a:r>
                      <a:r>
                        <a:rPr lang="en-US" altLang="zh-CN" sz="1000" dirty="0">
                          <a:latin typeface="+mn-lt"/>
                          <a:ea typeface="+mn-ea"/>
                          <a:cs typeface="+mn-ea"/>
                          <a:sym typeface="+mn-lt"/>
                        </a:rPr>
                        <a:t>WO</a:t>
                      </a:r>
                      <a:r>
                        <a:rPr lang="zh-CN" altLang="en-US" sz="1000" dirty="0">
                          <a:latin typeface="+mn-lt"/>
                          <a:ea typeface="+mn-ea"/>
                          <a:cs typeface="+mn-ea"/>
                          <a:sym typeface="+mn-lt"/>
                        </a:rPr>
                        <a:t>专利目前尚在</a:t>
                      </a:r>
                      <a:r>
                        <a:rPr lang="zh-CN" altLang="en-US" sz="1000" b="1" dirty="0">
                          <a:solidFill>
                            <a:schemeClr val="accent6"/>
                          </a:solidFill>
                          <a:latin typeface="+mn-lt"/>
                          <a:ea typeface="+mn-ea"/>
                          <a:cs typeface="+mn-ea"/>
                          <a:sym typeface="+mn-lt"/>
                        </a:rPr>
                        <a:t>“</a:t>
                      </a:r>
                      <a:r>
                        <a:rPr lang="en-US" altLang="zh-CN" sz="1000" b="1" dirty="0">
                          <a:solidFill>
                            <a:schemeClr val="accent6"/>
                          </a:solidFill>
                          <a:latin typeface="+mn-lt"/>
                          <a:ea typeface="+mn-ea"/>
                          <a:cs typeface="+mn-ea"/>
                          <a:sym typeface="+mn-lt"/>
                        </a:rPr>
                        <a:t>PCT</a:t>
                      </a:r>
                      <a:r>
                        <a:rPr lang="zh-CN" altLang="en-US" sz="1000" b="1" dirty="0">
                          <a:solidFill>
                            <a:schemeClr val="accent6"/>
                          </a:solidFill>
                          <a:latin typeface="+mn-lt"/>
                          <a:ea typeface="+mn-ea"/>
                          <a:cs typeface="+mn-ea"/>
                          <a:sym typeface="+mn-lt"/>
                        </a:rPr>
                        <a:t>指定期内”的专利法律状态情况，判断是否为潜在风险专利</a:t>
                      </a:r>
                      <a:endParaRPr lang="en-US" altLang="zh-CN" sz="1000" b="1" dirty="0">
                        <a:solidFill>
                          <a:schemeClr val="accent6"/>
                        </a:solidFill>
                        <a:latin typeface="+mn-lt"/>
                        <a:ea typeface="+mn-ea"/>
                        <a:cs typeface="+mn-ea"/>
                        <a:sym typeface="+mn-lt"/>
                      </a:endParaRPr>
                    </a:p>
                    <a:p>
                      <a:pPr indent="457200">
                        <a:lnSpc>
                          <a:spcPct val="150000"/>
                        </a:lnSpc>
                      </a:pPr>
                      <a:r>
                        <a:rPr lang="zh-CN" altLang="en-US" sz="1000" u="none" dirty="0">
                          <a:latin typeface="+mn-lt"/>
                          <a:ea typeface="+mn-ea"/>
                          <a:cs typeface="+mn-ea"/>
                          <a:sym typeface="+mn-lt"/>
                        </a:rPr>
                        <a:t>（</a:t>
                      </a:r>
                      <a:r>
                        <a:rPr lang="en-US" altLang="zh-CN" sz="1000" u="none" dirty="0">
                          <a:latin typeface="+mn-lt"/>
                          <a:ea typeface="+mn-ea"/>
                          <a:cs typeface="+mn-ea"/>
                          <a:sym typeface="+mn-lt"/>
                        </a:rPr>
                        <a:t>2</a:t>
                      </a:r>
                      <a:r>
                        <a:rPr lang="zh-CN" altLang="en-US" sz="1000" u="none" dirty="0">
                          <a:latin typeface="+mn-lt"/>
                          <a:ea typeface="+mn-ea"/>
                          <a:cs typeface="+mn-ea"/>
                          <a:sym typeface="+mn-lt"/>
                        </a:rPr>
                        <a:t>）</a:t>
                      </a:r>
                      <a:r>
                        <a:rPr lang="zh-CN" altLang="en-US" sz="1000" dirty="0">
                          <a:latin typeface="+mn-lt"/>
                          <a:ea typeface="+mn-ea"/>
                          <a:cs typeface="+mn-ea"/>
                          <a:sym typeface="+mn-lt"/>
                        </a:rPr>
                        <a:t>一位研发总裁正在</a:t>
                      </a:r>
                      <a:r>
                        <a:rPr lang="zh-CN" altLang="en-US" sz="1000" b="1" dirty="0">
                          <a:solidFill>
                            <a:schemeClr val="accent6"/>
                          </a:solidFill>
                          <a:latin typeface="+mn-lt"/>
                          <a:ea typeface="+mn-ea"/>
                          <a:cs typeface="+mn-ea"/>
                          <a:sym typeface="+mn-lt"/>
                        </a:rPr>
                        <a:t>分析竞争对手</a:t>
                      </a:r>
                      <a:r>
                        <a:rPr lang="zh-CN" altLang="en-US" sz="1000" dirty="0">
                          <a:latin typeface="+mn-lt"/>
                          <a:ea typeface="+mn-ea"/>
                          <a:cs typeface="+mn-ea"/>
                          <a:sym typeface="+mn-lt"/>
                        </a:rPr>
                        <a:t>的产品组合，希望快速了解其竞争对手</a:t>
                      </a:r>
                      <a:r>
                        <a:rPr lang="en-US" altLang="zh-CN" sz="1000" b="1" dirty="0">
                          <a:solidFill>
                            <a:schemeClr val="accent6"/>
                          </a:solidFill>
                          <a:latin typeface="+mn-lt"/>
                          <a:ea typeface="+mn-ea"/>
                          <a:cs typeface="+mn-ea"/>
                          <a:sym typeface="+mn-lt"/>
                        </a:rPr>
                        <a:t>WO</a:t>
                      </a:r>
                      <a:r>
                        <a:rPr lang="zh-CN" altLang="en-US" sz="1000" b="1" dirty="0">
                          <a:solidFill>
                            <a:schemeClr val="accent6"/>
                          </a:solidFill>
                          <a:latin typeface="+mn-lt"/>
                          <a:ea typeface="+mn-ea"/>
                          <a:cs typeface="+mn-ea"/>
                          <a:sym typeface="+mn-lt"/>
                        </a:rPr>
                        <a:t>专利进入到了哪些指定国，以及具体在指定国的法律状态情况</a:t>
                      </a:r>
                      <a:endParaRPr lang="en-US" altLang="zh-CN" sz="1000" b="1" dirty="0">
                        <a:solidFill>
                          <a:schemeClr val="accent6"/>
                        </a:solidFill>
                        <a:latin typeface="+mn-lt"/>
                        <a:ea typeface="+mn-ea"/>
                        <a:cs typeface="+mn-ea"/>
                        <a:sym typeface="+mn-lt"/>
                      </a:endParaRPr>
                    </a:p>
                  </a:txBody>
                  <a:tcPr/>
                </a:tc>
              </a:tr>
              <a:tr h="772677">
                <a:tc>
                  <a:txBody>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rPr>
                        <a:t>用户痛点：</a:t>
                      </a:r>
                      <a:endPar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endParaRPr>
                    </a:p>
                    <a:p>
                      <a:pPr marL="171450" marR="0" lvl="0" indent="171450" algn="l" defTabSz="6858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000" dirty="0">
                          <a:latin typeface="+mn-lt"/>
                          <a:ea typeface="+mn-ea"/>
                          <a:cs typeface="+mn-ea"/>
                          <a:sym typeface="+mn-lt"/>
                        </a:rPr>
                        <a:t>用户无法快速判断某</a:t>
                      </a:r>
                      <a:r>
                        <a:rPr lang="en-US" altLang="zh-CN" sz="1000" dirty="0">
                          <a:latin typeface="+mn-lt"/>
                          <a:ea typeface="+mn-ea"/>
                          <a:cs typeface="+mn-ea"/>
                          <a:sym typeface="+mn-lt"/>
                        </a:rPr>
                        <a:t>PCT</a:t>
                      </a:r>
                      <a:r>
                        <a:rPr lang="zh-CN" altLang="en-US" sz="1000" dirty="0">
                          <a:latin typeface="+mn-lt"/>
                          <a:ea typeface="+mn-ea"/>
                          <a:cs typeface="+mn-ea"/>
                          <a:sym typeface="+mn-lt"/>
                        </a:rPr>
                        <a:t>专利申请是否指定期满（指定期满意味着该专利后续将不可能进入国家阶段，指定期内意味着该专利申请后续可能进入到国家阶段，是潜在的风险专利），目前智慧芽将</a:t>
                      </a:r>
                      <a:r>
                        <a:rPr lang="en-US" altLang="zh-CN" sz="1000" dirty="0">
                          <a:latin typeface="+mn-lt"/>
                          <a:ea typeface="+mn-ea"/>
                          <a:cs typeface="+mn-ea"/>
                          <a:sym typeface="+mn-lt"/>
                        </a:rPr>
                        <a:t>PCT</a:t>
                      </a:r>
                      <a:r>
                        <a:rPr lang="zh-CN" altLang="en-US" sz="1000" dirty="0">
                          <a:latin typeface="+mn-lt"/>
                          <a:ea typeface="+mn-ea"/>
                          <a:cs typeface="+mn-ea"/>
                          <a:sym typeface="+mn-lt"/>
                        </a:rPr>
                        <a:t>专利申请法律状态处理为“未确认”</a:t>
                      </a:r>
                      <a:endParaRPr lang="en-US" altLang="zh-CN" sz="1000" dirty="0">
                        <a:latin typeface="+mn-lt"/>
                        <a:ea typeface="+mn-ea"/>
                        <a:cs typeface="+mn-ea"/>
                        <a:sym typeface="+mn-lt"/>
                      </a:endParaRPr>
                    </a:p>
                    <a:p>
                      <a:pPr marL="171450" marR="0" lvl="0" indent="171450" algn="l" defTabSz="6858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000" dirty="0">
                          <a:latin typeface="+mn-lt"/>
                          <a:ea typeface="+mn-ea"/>
                          <a:cs typeface="+mn-ea"/>
                          <a:sym typeface="+mn-lt"/>
                        </a:rPr>
                        <a:t>用户无法快速判断</a:t>
                      </a:r>
                      <a:r>
                        <a:rPr lang="en-US" altLang="zh-CN" sz="1000" dirty="0">
                          <a:latin typeface="+mn-lt"/>
                          <a:ea typeface="+mn-ea"/>
                          <a:cs typeface="+mn-ea"/>
                          <a:sym typeface="+mn-lt"/>
                        </a:rPr>
                        <a:t>PCT</a:t>
                      </a:r>
                      <a:r>
                        <a:rPr lang="zh-CN" altLang="en-US" sz="1000" dirty="0">
                          <a:latin typeface="+mn-lt"/>
                          <a:ea typeface="+mn-ea"/>
                          <a:cs typeface="+mn-ea"/>
                          <a:sym typeface="+mn-lt"/>
                        </a:rPr>
                        <a:t>专利申请国家阶段专利的法律效力如何，目前解决方法是利用</a:t>
                      </a:r>
                      <a:r>
                        <a:rPr lang="en-US" altLang="zh-CN" sz="1000" dirty="0">
                          <a:latin typeface="+mn-lt"/>
                          <a:ea typeface="+mn-ea"/>
                          <a:cs typeface="+mn-ea"/>
                          <a:sym typeface="+mn-lt"/>
                        </a:rPr>
                        <a:t>PCT</a:t>
                      </a:r>
                      <a:r>
                        <a:rPr lang="zh-CN" altLang="en-US" sz="1000" dirty="0">
                          <a:latin typeface="+mn-lt"/>
                          <a:ea typeface="+mn-ea"/>
                          <a:cs typeface="+mn-ea"/>
                          <a:sym typeface="+mn-lt"/>
                        </a:rPr>
                        <a:t>申请的申请号在</a:t>
                      </a:r>
                      <a:r>
                        <a:rPr lang="en-US" altLang="zh-CN" sz="1000" dirty="0">
                          <a:latin typeface="+mn-lt"/>
                          <a:ea typeface="+mn-ea"/>
                          <a:cs typeface="+mn-ea"/>
                          <a:sym typeface="+mn-lt"/>
                        </a:rPr>
                        <a:t>【PCT</a:t>
                      </a:r>
                      <a:r>
                        <a:rPr lang="zh-CN" altLang="en-US" sz="1000" dirty="0">
                          <a:latin typeface="+mn-lt"/>
                          <a:ea typeface="+mn-ea"/>
                          <a:cs typeface="+mn-ea"/>
                          <a:sym typeface="+mn-lt"/>
                        </a:rPr>
                        <a:t>国际申请申请号</a:t>
                      </a:r>
                      <a:r>
                        <a:rPr lang="en-US" altLang="zh-CN" sz="1000" dirty="0">
                          <a:latin typeface="+mn-lt"/>
                          <a:ea typeface="+mn-ea"/>
                          <a:cs typeface="+mn-ea"/>
                          <a:sym typeface="+mn-lt"/>
                        </a:rPr>
                        <a:t>】</a:t>
                      </a:r>
                      <a:r>
                        <a:rPr lang="zh-CN" altLang="en-US" sz="1000" dirty="0">
                          <a:latin typeface="+mn-lt"/>
                          <a:ea typeface="+mn-ea"/>
                          <a:cs typeface="+mn-ea"/>
                          <a:sym typeface="+mn-lt"/>
                        </a:rPr>
                        <a:t>字段中检索得到所有国家阶段的专利列表，进而查看专利在每个国家的法律状态，费时耗力</a:t>
                      </a:r>
                      <a:endParaRPr kumimoji="1" lang="zh-CN" altLang="en-US" sz="900" dirty="0">
                        <a:latin typeface="+mn-lt"/>
                        <a:ea typeface="+mn-ea"/>
                        <a:cs typeface="+mn-ea"/>
                        <a:sym typeface="+mn-lt"/>
                      </a:endParaRPr>
                    </a:p>
                  </a:txBody>
                  <a:tcPr/>
                </a:tc>
              </a:tr>
              <a:tr h="772677">
                <a:tc>
                  <a:txBody>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rPr>
                        <a:t>更新概览：</a:t>
                      </a:r>
                      <a:endParaRPr kumimoji="0" lang="en-US" altLang="zh-CN" sz="1100" b="1" u="none" strike="noStrike" kern="1200" cap="none" spc="0" normalizeH="0" baseline="0" noProof="0" dirty="0">
                        <a:ln>
                          <a:noFill/>
                        </a:ln>
                        <a:solidFill>
                          <a:srgbClr val="70AD47"/>
                        </a:solidFill>
                        <a:effectLst/>
                        <a:uLnTx/>
                        <a:uFillTx/>
                        <a:latin typeface="+mn-lt"/>
                        <a:ea typeface="+mn-ea"/>
                        <a:cs typeface="+mn-ea"/>
                        <a:sym typeface="+mn-lt"/>
                      </a:endParaRPr>
                    </a:p>
                    <a:p>
                      <a:pPr marL="0" marR="0" lvl="0" indent="457200" algn="l" defTabSz="685800" rtl="0" eaLnBrk="1" fontAlgn="auto" latinLnBrk="0" hangingPunct="1">
                        <a:lnSpc>
                          <a:spcPct val="150000"/>
                        </a:lnSpc>
                        <a:spcBef>
                          <a:spcPts val="0"/>
                        </a:spcBef>
                        <a:spcAft>
                          <a:spcPts val="0"/>
                        </a:spcAft>
                        <a:buClrTx/>
                        <a:buSzTx/>
                        <a:buFontTx/>
                        <a:buNone/>
                        <a:defRPr/>
                      </a:pPr>
                      <a:r>
                        <a:rPr lang="zh-CN" altLang="en-US" sz="1000" dirty="0">
                          <a:latin typeface="+mn-lt"/>
                          <a:ea typeface="+mn-ea"/>
                          <a:cs typeface="+mn-ea"/>
                          <a:sym typeface="+mn-lt"/>
                        </a:rPr>
                        <a:t>快速准确了解</a:t>
                      </a:r>
                      <a:r>
                        <a:rPr lang="en-US" altLang="zh-CN" sz="1000" b="1" dirty="0">
                          <a:solidFill>
                            <a:schemeClr val="accent6"/>
                          </a:solidFill>
                          <a:latin typeface="+mn-lt"/>
                          <a:ea typeface="+mn-ea"/>
                          <a:cs typeface="+mn-ea"/>
                          <a:sym typeface="+mn-lt"/>
                        </a:rPr>
                        <a:t>PCT</a:t>
                      </a:r>
                      <a:r>
                        <a:rPr lang="zh-CN" altLang="en-US" sz="1000" b="1" dirty="0">
                          <a:solidFill>
                            <a:schemeClr val="accent6"/>
                          </a:solidFill>
                          <a:latin typeface="+mn-lt"/>
                          <a:ea typeface="+mn-ea"/>
                          <a:cs typeface="+mn-ea"/>
                          <a:sym typeface="+mn-lt"/>
                        </a:rPr>
                        <a:t>专利申请当前法律状态、进入到了哪些指定国以及指定国国家阶段的法律状态情况</a:t>
                      </a:r>
                      <a:r>
                        <a:rPr lang="zh-CN" altLang="en-US" sz="1000" dirty="0">
                          <a:latin typeface="+mn-lt"/>
                          <a:ea typeface="+mn-ea"/>
                          <a:cs typeface="+mn-ea"/>
                          <a:sym typeface="+mn-lt"/>
                        </a:rPr>
                        <a:t>，便于用户判断竞争对手专利布局，同时在用户进行</a:t>
                      </a:r>
                      <a:r>
                        <a:rPr lang="en-US" altLang="zh-CN" sz="1000" dirty="0">
                          <a:latin typeface="+mn-lt"/>
                          <a:ea typeface="+mn-ea"/>
                          <a:cs typeface="+mn-ea"/>
                          <a:sym typeface="+mn-lt"/>
                        </a:rPr>
                        <a:t>FTO</a:t>
                      </a:r>
                      <a:r>
                        <a:rPr lang="zh-CN" altLang="en-US" sz="1000" dirty="0">
                          <a:latin typeface="+mn-lt"/>
                          <a:ea typeface="+mn-ea"/>
                          <a:cs typeface="+mn-ea"/>
                          <a:sym typeface="+mn-lt"/>
                        </a:rPr>
                        <a:t>和预警等场景时提供关键准确的法律状态信息</a:t>
                      </a:r>
                      <a:endParaRPr kumimoji="0" lang="en-US" altLang="zh-CN" sz="1000" b="0" i="0" u="none" strike="noStrike" kern="1200" cap="none" spc="0" normalizeH="0" baseline="0" noProof="0" dirty="0">
                        <a:ln>
                          <a:noFill/>
                        </a:ln>
                        <a:solidFill>
                          <a:prstClr val="black"/>
                        </a:solidFill>
                        <a:effectLst/>
                        <a:uLnTx/>
                        <a:uFillTx/>
                        <a:latin typeface="+mn-lt"/>
                        <a:ea typeface="+mn-ea"/>
                        <a:cs typeface="+mn-ea"/>
                        <a:sym typeface="+mn-lt"/>
                      </a:endParaRPr>
                    </a:p>
                  </a:txBody>
                  <a:tcPr/>
                </a:tc>
              </a:tr>
              <a:tr h="470770">
                <a:tc>
                  <a:txBody>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rPr>
                        <a:t>商业价值：</a:t>
                      </a:r>
                      <a:endParaRPr kumimoji="0" lang="en-US" altLang="zh-CN" sz="1100" b="1" u="none" strike="noStrike" kern="1200" cap="none" spc="0" normalizeH="0" baseline="0" noProof="0" dirty="0">
                        <a:ln>
                          <a:noFill/>
                        </a:ln>
                        <a:solidFill>
                          <a:srgbClr val="70AD47"/>
                        </a:solidFill>
                        <a:effectLst/>
                        <a:uLnTx/>
                        <a:uFillTx/>
                        <a:latin typeface="+mn-lt"/>
                        <a:ea typeface="+mn-ea"/>
                        <a:cs typeface="+mn-ea"/>
                        <a:sym typeface="+mn-lt"/>
                      </a:endParaRPr>
                    </a:p>
                    <a:p>
                      <a:pPr marL="0" marR="0" lvl="0" indent="457200" algn="l" defTabSz="685800" rtl="0" eaLnBrk="1" fontAlgn="auto" latinLnBrk="0" hangingPunct="1">
                        <a:lnSpc>
                          <a:spcPct val="150000"/>
                        </a:lnSpc>
                        <a:spcBef>
                          <a:spcPts val="0"/>
                        </a:spcBef>
                        <a:spcAft>
                          <a:spcPts val="0"/>
                        </a:spcAft>
                        <a:buClrTx/>
                        <a:buSzTx/>
                        <a:buFontTx/>
                        <a:buNone/>
                        <a:defRPr/>
                      </a:pPr>
                      <a:r>
                        <a:rPr kumimoji="0" lang="zh-CN" altLang="en-US" sz="1000" b="0" u="none" strike="noStrike" kern="1200" cap="none" spc="0" normalizeH="0" baseline="0" noProof="0" dirty="0">
                          <a:ln>
                            <a:noFill/>
                          </a:ln>
                          <a:solidFill>
                            <a:prstClr val="black"/>
                          </a:solidFill>
                          <a:effectLst/>
                          <a:uLnTx/>
                          <a:uFillTx/>
                          <a:latin typeface="+mn-lt"/>
                          <a:ea typeface="+mn-ea"/>
                          <a:cs typeface="+mn-ea"/>
                          <a:sym typeface="+mn-lt"/>
                        </a:rPr>
                        <a:t>帮助专业用户快速了解某专利在哪些国家获得法律保护，以便评估专利的有效性，作出准确的商业决策。</a:t>
                      </a:r>
                      <a:endPar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endParaRPr>
                    </a:p>
                  </a:txBody>
                  <a:tcPr/>
                </a:tc>
              </a:tr>
              <a:tr h="630803">
                <a:tc>
                  <a:txBody>
                    <a:bodyPr/>
                    <a:lstStyle/>
                    <a:p>
                      <a:pPr marL="0" marR="0" lvl="0" indent="0" algn="l" defTabSz="685800" rtl="0" eaLnBrk="1" fontAlgn="auto" latinLnBrk="0" hangingPunct="1">
                        <a:lnSpc>
                          <a:spcPct val="150000"/>
                        </a:lnSpc>
                        <a:spcBef>
                          <a:spcPts val="0"/>
                        </a:spcBef>
                        <a:spcAft>
                          <a:spcPts val="0"/>
                        </a:spcAft>
                        <a:buClrTx/>
                        <a:buSzTx/>
                        <a:buFontTx/>
                        <a:buNone/>
                        <a:defRPr/>
                      </a:pPr>
                      <a:endParaRPr kumimoji="1" lang="zh-CN" altLang="en-US" sz="1000" dirty="0">
                        <a:latin typeface="+mn-lt"/>
                        <a:ea typeface="+mn-ea"/>
                        <a:cs typeface="+mn-ea"/>
                        <a:sym typeface="+mn-lt"/>
                      </a:endParaRPr>
                    </a:p>
                  </a:txBody>
                  <a:tcPr/>
                </a:tc>
              </a:tr>
            </a:tbl>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95228" y="54187"/>
            <a:ext cx="4640580" cy="414020"/>
          </a:xfrm>
          <a:prstGeom prst="rect">
            <a:avLst/>
          </a:prstGeom>
          <a:noFill/>
        </p:spPr>
        <p:txBody>
          <a:bodyPr wrap="none" rtlCol="0">
            <a:spAutoFit/>
          </a:bodyPr>
          <a:lstStyle/>
          <a:p>
            <a:pPr>
              <a:lnSpc>
                <a:spcPct val="150000"/>
              </a:lnSpc>
            </a:pPr>
            <a:r>
              <a:rPr kumimoji="1" lang="en-US" sz="1400" b="1" dirty="0">
                <a:cs typeface="+mn-ea"/>
                <a:sym typeface="+mn-lt"/>
              </a:rPr>
              <a:t>25</a:t>
            </a:r>
            <a:r>
              <a:rPr kumimoji="1" lang="zh-CN" altLang="en-US" sz="1200" dirty="0">
                <a:cs typeface="+mn-ea"/>
                <a:sym typeface="+mn-lt"/>
              </a:rPr>
              <a:t>、</a:t>
            </a:r>
            <a:r>
              <a:rPr kumimoji="1" lang="en-US" altLang="zh-CN" sz="1200" dirty="0">
                <a:cs typeface="+mn-ea"/>
                <a:sym typeface="+mn-lt"/>
              </a:rPr>
              <a:t>PCT</a:t>
            </a:r>
            <a:r>
              <a:rPr kumimoji="1" lang="zh-CN" altLang="en-US" sz="1200" dirty="0">
                <a:cs typeface="+mn-ea"/>
                <a:sym typeface="+mn-lt"/>
              </a:rPr>
              <a:t>专利法律状态细化，快速判断</a:t>
            </a:r>
            <a:r>
              <a:rPr kumimoji="1" lang="en-US" altLang="zh-CN" sz="1200" dirty="0">
                <a:cs typeface="+mn-ea"/>
                <a:sym typeface="+mn-lt"/>
              </a:rPr>
              <a:t>PCT</a:t>
            </a:r>
            <a:r>
              <a:rPr kumimoji="1" lang="zh-CN" altLang="en-US" sz="1200" dirty="0">
                <a:cs typeface="+mn-ea"/>
                <a:sym typeface="+mn-lt"/>
              </a:rPr>
              <a:t>专利申请是否在指定期内</a:t>
            </a:r>
            <a:endParaRPr kumimoji="1" lang="en-US" altLang="zh-CN" sz="1200" dirty="0">
              <a:cs typeface="+mn-ea"/>
              <a:sym typeface="+mn-lt"/>
            </a:endParaRPr>
          </a:p>
        </p:txBody>
      </p:sp>
      <p:graphicFrame>
        <p:nvGraphicFramePr>
          <p:cNvPr id="3" name="表格 4"/>
          <p:cNvGraphicFramePr>
            <a:graphicFrameLocks noGrp="1"/>
          </p:cNvGraphicFramePr>
          <p:nvPr/>
        </p:nvGraphicFramePr>
        <p:xfrm>
          <a:off x="400582" y="1572221"/>
          <a:ext cx="8475286" cy="3047254"/>
        </p:xfrm>
        <a:graphic>
          <a:graphicData uri="http://schemas.openxmlformats.org/drawingml/2006/table">
            <a:tbl>
              <a:tblPr firstRow="1" bandRow="1">
                <a:tableStyleId>{2A488322-F2BA-4B5B-9748-0D474271808F}</a:tableStyleId>
              </a:tblPr>
              <a:tblGrid>
                <a:gridCol w="2321992"/>
                <a:gridCol w="6153294"/>
              </a:tblGrid>
              <a:tr h="0">
                <a:tc>
                  <a:txBody>
                    <a:bodyPr/>
                    <a:lstStyle/>
                    <a:p>
                      <a:pPr algn="ctr"/>
                      <a:r>
                        <a:rPr lang="zh-CN" altLang="en-US" sz="1400" dirty="0">
                          <a:latin typeface="+mn-lt"/>
                          <a:ea typeface="+mn-ea"/>
                          <a:cs typeface="+mn-ea"/>
                          <a:sym typeface="+mn-lt"/>
                        </a:rPr>
                        <a:t>简单法律状态</a:t>
                      </a:r>
                      <a:endParaRPr lang="zh-CN" altLang="en-US" sz="1400" dirty="0">
                        <a:latin typeface="+mn-lt"/>
                        <a:ea typeface="+mn-ea"/>
                        <a:cs typeface="+mn-ea"/>
                        <a:sym typeface="+mn-lt"/>
                      </a:endParaRPr>
                    </a:p>
                  </a:txBody>
                  <a:tcPr anchor="ctr"/>
                </a:tc>
                <a:tc>
                  <a:txBody>
                    <a:bodyPr/>
                    <a:lstStyle/>
                    <a:p>
                      <a:pPr algn="ctr"/>
                      <a:r>
                        <a:rPr lang="zh-CN" altLang="en-US" sz="1400" dirty="0">
                          <a:latin typeface="+mn-lt"/>
                          <a:ea typeface="+mn-ea"/>
                          <a:cs typeface="+mn-ea"/>
                          <a:sym typeface="+mn-lt"/>
                        </a:rPr>
                        <a:t>详细法律状态字段值</a:t>
                      </a:r>
                      <a:endParaRPr lang="zh-CN" altLang="en-US" sz="1400" dirty="0">
                        <a:latin typeface="+mn-lt"/>
                        <a:ea typeface="+mn-ea"/>
                        <a:cs typeface="+mn-ea"/>
                        <a:sym typeface="+mn-lt"/>
                      </a:endParaRPr>
                    </a:p>
                  </a:txBody>
                  <a:tcPr anchor="ctr"/>
                </a:tc>
              </a:tr>
              <a:tr h="594188">
                <a:tc>
                  <a:txBody>
                    <a:bodyPr/>
                    <a:lstStyle/>
                    <a:p>
                      <a:pPr>
                        <a:lnSpc>
                          <a:spcPct val="150000"/>
                        </a:lnSpc>
                      </a:pPr>
                      <a:r>
                        <a:rPr lang="en-US" altLang="zh-CN" sz="1050" dirty="0">
                          <a:latin typeface="+mn-lt"/>
                          <a:ea typeface="+mn-ea"/>
                          <a:cs typeface="+mn-ea"/>
                          <a:sym typeface="+mn-lt"/>
                        </a:rPr>
                        <a:t>0</a:t>
                      </a:r>
                      <a:r>
                        <a:rPr lang="zh-CN" altLang="en-US" sz="1050" dirty="0">
                          <a:latin typeface="+mn-lt"/>
                          <a:ea typeface="+mn-ea"/>
                          <a:cs typeface="+mn-ea"/>
                          <a:sym typeface="+mn-lt"/>
                        </a:rPr>
                        <a:t>：失效</a:t>
                      </a:r>
                      <a:endParaRPr lang="zh-CN" altLang="en-US" sz="1050" dirty="0">
                        <a:latin typeface="+mn-lt"/>
                        <a:ea typeface="+mn-ea"/>
                        <a:cs typeface="+mn-ea"/>
                        <a:sym typeface="+mn-lt"/>
                      </a:endParaRPr>
                    </a:p>
                  </a:txBody>
                  <a:tcPr anchor="ctr"/>
                </a:tc>
                <a:tc>
                  <a:txBody>
                    <a:bodyPr/>
                    <a:lstStyle/>
                    <a:p>
                      <a:pPr algn="l">
                        <a:lnSpc>
                          <a:spcPct val="150000"/>
                        </a:lnSpc>
                      </a:pPr>
                      <a:r>
                        <a:rPr lang="en-US" altLang="zh-CN" sz="1050" dirty="0">
                          <a:latin typeface="+mn-lt"/>
                          <a:ea typeface="+mn-ea"/>
                          <a:cs typeface="+mn-ea"/>
                          <a:sym typeface="+mn-lt"/>
                        </a:rPr>
                        <a:t>8</a:t>
                      </a:r>
                      <a:r>
                        <a:rPr lang="zh-CN" altLang="en-US" sz="1050" dirty="0">
                          <a:latin typeface="+mn-lt"/>
                          <a:ea typeface="+mn-ea"/>
                          <a:cs typeface="+mn-ea"/>
                          <a:sym typeface="+mn-lt"/>
                        </a:rPr>
                        <a:t>：避重授权、</a:t>
                      </a:r>
                      <a:r>
                        <a:rPr lang="en-US" altLang="zh-CN" sz="1050" dirty="0">
                          <a:latin typeface="+mn-lt"/>
                          <a:ea typeface="+mn-ea"/>
                          <a:cs typeface="+mn-ea"/>
                          <a:sym typeface="+mn-lt"/>
                        </a:rPr>
                        <a:t>11</a:t>
                      </a:r>
                      <a:r>
                        <a:rPr lang="zh-CN" altLang="en-US" sz="1050" dirty="0">
                          <a:latin typeface="+mn-lt"/>
                          <a:ea typeface="+mn-ea"/>
                          <a:cs typeface="+mn-ea"/>
                          <a:sym typeface="+mn-lt"/>
                        </a:rPr>
                        <a:t>：撤回、</a:t>
                      </a:r>
                      <a:r>
                        <a:rPr lang="en-US" altLang="zh-CN" sz="1050" dirty="0">
                          <a:latin typeface="+mn-lt"/>
                          <a:ea typeface="+mn-ea"/>
                          <a:cs typeface="+mn-ea"/>
                          <a:sym typeface="+mn-lt"/>
                        </a:rPr>
                        <a:t>13</a:t>
                      </a:r>
                      <a:r>
                        <a:rPr lang="zh-CN" altLang="en-US" sz="1050" dirty="0">
                          <a:latin typeface="+mn-lt"/>
                          <a:ea typeface="+mn-ea"/>
                          <a:cs typeface="+mn-ea"/>
                          <a:sym typeface="+mn-lt"/>
                        </a:rPr>
                        <a:t>：驳回、</a:t>
                      </a:r>
                      <a:r>
                        <a:rPr lang="en-US" altLang="zh-CN" sz="1050" dirty="0">
                          <a:latin typeface="+mn-lt"/>
                          <a:ea typeface="+mn-ea"/>
                          <a:cs typeface="+mn-ea"/>
                          <a:sym typeface="+mn-lt"/>
                        </a:rPr>
                        <a:t>14</a:t>
                      </a:r>
                      <a:r>
                        <a:rPr lang="zh-CN" altLang="en-US" sz="1050" dirty="0">
                          <a:latin typeface="+mn-lt"/>
                          <a:ea typeface="+mn-ea"/>
                          <a:cs typeface="+mn-ea"/>
                          <a:sym typeface="+mn-lt"/>
                        </a:rPr>
                        <a:t>：全部撤销</a:t>
                      </a:r>
                      <a:endParaRPr lang="en-US" altLang="zh-CN" sz="1050" dirty="0">
                        <a:latin typeface="+mn-lt"/>
                        <a:ea typeface="+mn-ea"/>
                        <a:cs typeface="+mn-ea"/>
                        <a:sym typeface="+mn-lt"/>
                      </a:endParaRPr>
                    </a:p>
                    <a:p>
                      <a:pPr algn="l">
                        <a:lnSpc>
                          <a:spcPct val="150000"/>
                        </a:lnSpc>
                      </a:pPr>
                      <a:r>
                        <a:rPr lang="en-US" altLang="zh-CN" sz="1050" dirty="0">
                          <a:latin typeface="+mn-lt"/>
                          <a:ea typeface="+mn-ea"/>
                          <a:cs typeface="+mn-ea"/>
                          <a:sym typeface="+mn-lt"/>
                        </a:rPr>
                        <a:t>15</a:t>
                      </a:r>
                      <a:r>
                        <a:rPr lang="zh-CN" altLang="en-US" sz="1050" dirty="0">
                          <a:latin typeface="+mn-lt"/>
                          <a:ea typeface="+mn-ea"/>
                          <a:cs typeface="+mn-ea"/>
                          <a:sym typeface="+mn-lt"/>
                        </a:rPr>
                        <a:t>：期限届满、</a:t>
                      </a:r>
                      <a:r>
                        <a:rPr lang="en-US" altLang="zh-CN" sz="1050" dirty="0">
                          <a:latin typeface="+mn-lt"/>
                          <a:ea typeface="+mn-ea"/>
                          <a:cs typeface="+mn-ea"/>
                          <a:sym typeface="+mn-lt"/>
                        </a:rPr>
                        <a:t>16</a:t>
                      </a:r>
                      <a:r>
                        <a:rPr lang="zh-CN" altLang="en-US" sz="1050" dirty="0">
                          <a:latin typeface="+mn-lt"/>
                          <a:ea typeface="+mn-ea"/>
                          <a:cs typeface="+mn-ea"/>
                          <a:sym typeface="+mn-lt"/>
                        </a:rPr>
                        <a:t>：未缴年费、</a:t>
                      </a:r>
                      <a:r>
                        <a:rPr lang="en-US" altLang="zh-CN" sz="1050" dirty="0">
                          <a:latin typeface="+mn-lt"/>
                          <a:ea typeface="+mn-ea"/>
                          <a:cs typeface="+mn-ea"/>
                          <a:sym typeface="+mn-lt"/>
                        </a:rPr>
                        <a:t>22</a:t>
                      </a:r>
                      <a:r>
                        <a:rPr lang="zh-CN" altLang="en-US" sz="1050" dirty="0">
                          <a:latin typeface="+mn-lt"/>
                          <a:ea typeface="+mn-ea"/>
                          <a:cs typeface="+mn-ea"/>
                          <a:sym typeface="+mn-lt"/>
                        </a:rPr>
                        <a:t>：权利终止、</a:t>
                      </a:r>
                      <a:r>
                        <a:rPr lang="en-US" altLang="zh-CN" sz="1050" dirty="0">
                          <a:latin typeface="+mn-lt"/>
                          <a:ea typeface="+mn-ea"/>
                          <a:cs typeface="+mn-ea"/>
                          <a:sym typeface="+mn-lt"/>
                        </a:rPr>
                        <a:t>30</a:t>
                      </a:r>
                      <a:r>
                        <a:rPr lang="zh-CN" altLang="en-US" sz="1050" dirty="0">
                          <a:latin typeface="+mn-lt"/>
                          <a:ea typeface="+mn-ea"/>
                          <a:cs typeface="+mn-ea"/>
                          <a:sym typeface="+mn-lt"/>
                        </a:rPr>
                        <a:t>：放弃</a:t>
                      </a:r>
                      <a:endParaRPr lang="zh-CN" altLang="en-US" sz="1050" dirty="0">
                        <a:latin typeface="+mn-lt"/>
                        <a:ea typeface="+mn-ea"/>
                        <a:cs typeface="+mn-ea"/>
                        <a:sym typeface="+mn-lt"/>
                      </a:endParaRPr>
                    </a:p>
                  </a:txBody>
                  <a:tcPr anchor="ctr"/>
                </a:tc>
              </a:tr>
              <a:tr h="375007">
                <a:tc>
                  <a:txBody>
                    <a:bodyPr/>
                    <a:lstStyle/>
                    <a:p>
                      <a:pPr>
                        <a:lnSpc>
                          <a:spcPct val="150000"/>
                        </a:lnSpc>
                      </a:pPr>
                      <a:r>
                        <a:rPr lang="en-US" altLang="zh-CN" sz="1050" dirty="0">
                          <a:latin typeface="+mn-lt"/>
                          <a:ea typeface="+mn-ea"/>
                          <a:cs typeface="+mn-ea"/>
                          <a:sym typeface="+mn-lt"/>
                        </a:rPr>
                        <a:t>1</a:t>
                      </a:r>
                      <a:r>
                        <a:rPr lang="zh-CN" altLang="en-US" sz="1050" dirty="0">
                          <a:latin typeface="+mn-lt"/>
                          <a:ea typeface="+mn-ea"/>
                          <a:cs typeface="+mn-ea"/>
                          <a:sym typeface="+mn-lt"/>
                        </a:rPr>
                        <a:t>：有效</a:t>
                      </a:r>
                      <a:endParaRPr lang="zh-CN" altLang="en-US" sz="1050" dirty="0">
                        <a:latin typeface="+mn-lt"/>
                        <a:ea typeface="+mn-ea"/>
                        <a:cs typeface="+mn-ea"/>
                        <a:sym typeface="+mn-lt"/>
                      </a:endParaRPr>
                    </a:p>
                  </a:txBody>
                  <a:tcPr anchor="ctr"/>
                </a:tc>
                <a:tc>
                  <a:txBody>
                    <a:bodyPr/>
                    <a:lstStyle/>
                    <a:p>
                      <a:pPr algn="l">
                        <a:lnSpc>
                          <a:spcPct val="150000"/>
                        </a:lnSpc>
                      </a:pPr>
                      <a:r>
                        <a:rPr lang="en-US" altLang="zh-CN" sz="1050" dirty="0">
                          <a:latin typeface="+mn-lt"/>
                          <a:ea typeface="+mn-ea"/>
                          <a:cs typeface="+mn-ea"/>
                          <a:sym typeface="+mn-lt"/>
                        </a:rPr>
                        <a:t>3</a:t>
                      </a:r>
                      <a:r>
                        <a:rPr lang="zh-CN" altLang="en-US" sz="1050" dirty="0">
                          <a:latin typeface="+mn-lt"/>
                          <a:ea typeface="+mn-ea"/>
                          <a:cs typeface="+mn-ea"/>
                          <a:sym typeface="+mn-lt"/>
                        </a:rPr>
                        <a:t>：授权、</a:t>
                      </a:r>
                      <a:r>
                        <a:rPr lang="en-US" altLang="zh-CN" sz="1050" dirty="0">
                          <a:latin typeface="+mn-lt"/>
                          <a:ea typeface="+mn-ea"/>
                          <a:cs typeface="+mn-ea"/>
                          <a:sym typeface="+mn-lt"/>
                        </a:rPr>
                        <a:t>21</a:t>
                      </a:r>
                      <a:r>
                        <a:rPr lang="zh-CN" altLang="en-US" sz="1050" dirty="0">
                          <a:latin typeface="+mn-lt"/>
                          <a:ea typeface="+mn-ea"/>
                          <a:cs typeface="+mn-ea"/>
                          <a:sym typeface="+mn-lt"/>
                        </a:rPr>
                        <a:t>：权利恢复、</a:t>
                      </a:r>
                      <a:r>
                        <a:rPr lang="en-US" altLang="zh-CN" sz="1050" dirty="0">
                          <a:latin typeface="+mn-lt"/>
                          <a:ea typeface="+mn-ea"/>
                          <a:cs typeface="+mn-ea"/>
                          <a:sym typeface="+mn-lt"/>
                        </a:rPr>
                        <a:t>23</a:t>
                      </a:r>
                      <a:r>
                        <a:rPr lang="zh-CN" altLang="en-US" sz="1050" dirty="0">
                          <a:latin typeface="+mn-lt"/>
                          <a:ea typeface="+mn-ea"/>
                          <a:cs typeface="+mn-ea"/>
                          <a:sym typeface="+mn-lt"/>
                        </a:rPr>
                        <a:t>：部分无效</a:t>
                      </a:r>
                      <a:endParaRPr lang="zh-CN" altLang="en-US" sz="1050" dirty="0">
                        <a:latin typeface="+mn-lt"/>
                        <a:ea typeface="+mn-ea"/>
                        <a:cs typeface="+mn-ea"/>
                        <a:sym typeface="+mn-lt"/>
                      </a:endParaRPr>
                    </a:p>
                  </a:txBody>
                  <a:tcPr anchor="ctr"/>
                </a:tc>
              </a:tr>
              <a:tr h="383560">
                <a:tc>
                  <a:txBody>
                    <a:bodyPr/>
                    <a:lstStyle/>
                    <a:p>
                      <a:pPr>
                        <a:lnSpc>
                          <a:spcPct val="150000"/>
                        </a:lnSpc>
                      </a:pPr>
                      <a:r>
                        <a:rPr lang="en-US" altLang="zh-CN" sz="1050" dirty="0">
                          <a:latin typeface="+mn-lt"/>
                          <a:ea typeface="+mn-ea"/>
                          <a:cs typeface="+mn-ea"/>
                          <a:sym typeface="+mn-lt"/>
                        </a:rPr>
                        <a:t>2</a:t>
                      </a:r>
                      <a:r>
                        <a:rPr lang="zh-CN" altLang="en-US" sz="1050" dirty="0">
                          <a:latin typeface="+mn-lt"/>
                          <a:ea typeface="+mn-ea"/>
                          <a:cs typeface="+mn-ea"/>
                          <a:sym typeface="+mn-lt"/>
                        </a:rPr>
                        <a:t>：审中</a:t>
                      </a:r>
                      <a:endParaRPr lang="zh-CN" altLang="en-US" sz="1050" dirty="0">
                        <a:latin typeface="+mn-lt"/>
                        <a:ea typeface="+mn-ea"/>
                        <a:cs typeface="+mn-ea"/>
                        <a:sym typeface="+mn-lt"/>
                      </a:endParaRPr>
                    </a:p>
                  </a:txBody>
                  <a:tcPr anchor="ctr"/>
                </a:tc>
                <a:tc>
                  <a:txBody>
                    <a:bodyPr/>
                    <a:lstStyle/>
                    <a:p>
                      <a:pPr algn="l">
                        <a:lnSpc>
                          <a:spcPct val="150000"/>
                        </a:lnSpc>
                      </a:pPr>
                      <a:r>
                        <a:rPr lang="en-US" altLang="zh-CN" sz="1050" dirty="0">
                          <a:latin typeface="+mn-lt"/>
                          <a:ea typeface="+mn-ea"/>
                          <a:cs typeface="+mn-ea"/>
                          <a:sym typeface="+mn-lt"/>
                        </a:rPr>
                        <a:t>1</a:t>
                      </a:r>
                      <a:r>
                        <a:rPr lang="zh-CN" altLang="en-US" sz="1050" dirty="0">
                          <a:latin typeface="+mn-lt"/>
                          <a:ea typeface="+mn-ea"/>
                          <a:cs typeface="+mn-ea"/>
                          <a:sym typeface="+mn-lt"/>
                        </a:rPr>
                        <a:t>：公开、</a:t>
                      </a:r>
                      <a:r>
                        <a:rPr lang="en-US" altLang="zh-CN" sz="1050" dirty="0">
                          <a:latin typeface="+mn-lt"/>
                          <a:ea typeface="+mn-ea"/>
                          <a:cs typeface="+mn-ea"/>
                          <a:sym typeface="+mn-lt"/>
                        </a:rPr>
                        <a:t>2</a:t>
                      </a:r>
                      <a:r>
                        <a:rPr lang="zh-CN" altLang="en-US" sz="1050" dirty="0">
                          <a:latin typeface="+mn-lt"/>
                          <a:ea typeface="+mn-ea"/>
                          <a:cs typeface="+mn-ea"/>
                          <a:sym typeface="+mn-lt"/>
                        </a:rPr>
                        <a:t>：实质审查</a:t>
                      </a:r>
                      <a:endParaRPr lang="zh-CN" altLang="en-US" sz="1050" dirty="0">
                        <a:latin typeface="+mn-lt"/>
                        <a:ea typeface="+mn-ea"/>
                        <a:cs typeface="+mn-ea"/>
                        <a:sym typeface="+mn-lt"/>
                      </a:endParaRPr>
                    </a:p>
                  </a:txBody>
                  <a:tcPr anchor="ctr"/>
                </a:tc>
              </a:tr>
              <a:tr h="383560">
                <a:tc>
                  <a:txBody>
                    <a:bodyPr/>
                    <a:lstStyle/>
                    <a:p>
                      <a:pPr>
                        <a:lnSpc>
                          <a:spcPct val="150000"/>
                        </a:lnSpc>
                      </a:pPr>
                      <a:r>
                        <a:rPr lang="en-US" altLang="zh-CN" sz="1050" b="1" dirty="0">
                          <a:solidFill>
                            <a:schemeClr val="accent6"/>
                          </a:solidFill>
                          <a:latin typeface="+mn-lt"/>
                          <a:ea typeface="+mn-ea"/>
                          <a:cs typeface="+mn-ea"/>
                          <a:sym typeface="+mn-lt"/>
                        </a:rPr>
                        <a:t>220</a:t>
                      </a:r>
                      <a:r>
                        <a:rPr lang="zh-CN" altLang="en-US" sz="1050" b="1" dirty="0">
                          <a:solidFill>
                            <a:schemeClr val="accent6"/>
                          </a:solidFill>
                          <a:latin typeface="+mn-lt"/>
                          <a:ea typeface="+mn-ea"/>
                          <a:cs typeface="+mn-ea"/>
                          <a:sym typeface="+mn-lt"/>
                        </a:rPr>
                        <a:t>：</a:t>
                      </a:r>
                      <a:r>
                        <a:rPr lang="en-US" altLang="zh-CN" sz="1050" b="1" dirty="0">
                          <a:solidFill>
                            <a:schemeClr val="accent6"/>
                          </a:solidFill>
                          <a:latin typeface="+mn-lt"/>
                          <a:ea typeface="+mn-ea"/>
                          <a:cs typeface="+mn-ea"/>
                          <a:sym typeface="+mn-lt"/>
                        </a:rPr>
                        <a:t>PCT</a:t>
                      </a:r>
                      <a:r>
                        <a:rPr lang="zh-CN" altLang="en-US" sz="1050" b="1" dirty="0">
                          <a:solidFill>
                            <a:schemeClr val="accent6"/>
                          </a:solidFill>
                          <a:latin typeface="+mn-lt"/>
                          <a:ea typeface="+mn-ea"/>
                          <a:cs typeface="+mn-ea"/>
                          <a:sym typeface="+mn-lt"/>
                        </a:rPr>
                        <a:t>指定期满</a:t>
                      </a:r>
                      <a:r>
                        <a:rPr lang="zh-CN" altLang="en-US" sz="1050" b="0" dirty="0">
                          <a:solidFill>
                            <a:schemeClr val="tx1"/>
                          </a:solidFill>
                          <a:latin typeface="+mn-lt"/>
                          <a:ea typeface="+mn-ea"/>
                          <a:cs typeface="+mn-ea"/>
                          <a:sym typeface="+mn-lt"/>
                        </a:rPr>
                        <a:t>（已超出办理进入指定国国家阶段的期限）</a:t>
                      </a:r>
                      <a:endParaRPr lang="zh-CN" altLang="en-US" sz="1050" b="0" dirty="0">
                        <a:solidFill>
                          <a:schemeClr val="tx1"/>
                        </a:solidFill>
                        <a:latin typeface="+mn-lt"/>
                        <a:ea typeface="+mn-ea"/>
                        <a:cs typeface="+mn-ea"/>
                        <a:sym typeface="+mn-lt"/>
                      </a:endParaRPr>
                    </a:p>
                  </a:txBody>
                  <a:tcPr anchor="ctr"/>
                </a:tc>
                <a:tc>
                  <a:txBody>
                    <a:bodyPr/>
                    <a:lstStyle/>
                    <a:p>
                      <a:pPr algn="l">
                        <a:lnSpc>
                          <a:spcPct val="150000"/>
                        </a:lnSpc>
                      </a:pPr>
                      <a:r>
                        <a:rPr lang="en-US" altLang="zh-CN" sz="1050" b="1" dirty="0">
                          <a:solidFill>
                            <a:schemeClr val="accent6"/>
                          </a:solidFill>
                          <a:latin typeface="+mn-lt"/>
                          <a:ea typeface="+mn-ea"/>
                          <a:cs typeface="+mn-ea"/>
                          <a:sym typeface="+mn-lt"/>
                        </a:rPr>
                        <a:t>224</a:t>
                      </a:r>
                      <a:r>
                        <a:rPr lang="zh-CN" altLang="en-US" sz="1050" b="1" dirty="0">
                          <a:solidFill>
                            <a:schemeClr val="accent6"/>
                          </a:solidFill>
                          <a:latin typeface="+mn-lt"/>
                          <a:ea typeface="+mn-ea"/>
                          <a:cs typeface="+mn-ea"/>
                          <a:sym typeface="+mn-lt"/>
                        </a:rPr>
                        <a:t>：</a:t>
                      </a:r>
                      <a:r>
                        <a:rPr lang="en-US" altLang="zh-CN" sz="1050" b="1" dirty="0">
                          <a:solidFill>
                            <a:schemeClr val="accent6"/>
                          </a:solidFill>
                          <a:latin typeface="+mn-lt"/>
                          <a:ea typeface="+mn-ea"/>
                          <a:cs typeface="+mn-ea"/>
                          <a:sym typeface="+mn-lt"/>
                        </a:rPr>
                        <a:t>PCT</a:t>
                      </a:r>
                      <a:r>
                        <a:rPr lang="zh-CN" altLang="en-US" sz="1050" b="1" dirty="0">
                          <a:solidFill>
                            <a:schemeClr val="accent6"/>
                          </a:solidFill>
                          <a:latin typeface="+mn-lt"/>
                          <a:ea typeface="+mn-ea"/>
                          <a:cs typeface="+mn-ea"/>
                          <a:sym typeface="+mn-lt"/>
                        </a:rPr>
                        <a:t>进入指定国（指定期满）</a:t>
                      </a:r>
                      <a:r>
                        <a:rPr lang="zh-CN" altLang="en-US" sz="1050" b="0" kern="1200" dirty="0">
                          <a:solidFill>
                            <a:schemeClr val="tx1"/>
                          </a:solidFill>
                          <a:latin typeface="+mn-lt"/>
                          <a:ea typeface="+mn-ea"/>
                          <a:cs typeface="+mn-ea"/>
                          <a:sym typeface="+mn-lt"/>
                        </a:rPr>
                        <a:t>（已进入指定国，且已超出指定期限）</a:t>
                      </a:r>
                      <a:endParaRPr lang="en-US" altLang="zh-CN" sz="1050" b="0" kern="1200" dirty="0">
                        <a:solidFill>
                          <a:schemeClr val="tx1"/>
                        </a:solidFill>
                        <a:latin typeface="+mn-lt"/>
                        <a:ea typeface="+mn-ea"/>
                        <a:cs typeface="+mn-ea"/>
                        <a:sym typeface="+mn-lt"/>
                      </a:endParaRPr>
                    </a:p>
                    <a:p>
                      <a:pPr algn="l">
                        <a:lnSpc>
                          <a:spcPct val="150000"/>
                        </a:lnSpc>
                      </a:pPr>
                      <a:r>
                        <a:rPr lang="en-US" altLang="zh-CN" sz="1050" b="1" dirty="0">
                          <a:solidFill>
                            <a:schemeClr val="accent6"/>
                          </a:solidFill>
                          <a:latin typeface="+mn-lt"/>
                          <a:ea typeface="+mn-ea"/>
                          <a:cs typeface="+mn-ea"/>
                          <a:sym typeface="+mn-lt"/>
                        </a:rPr>
                        <a:t>225</a:t>
                      </a:r>
                      <a:r>
                        <a:rPr lang="zh-CN" altLang="en-US" sz="1050" b="1" dirty="0">
                          <a:solidFill>
                            <a:schemeClr val="accent6"/>
                          </a:solidFill>
                          <a:latin typeface="+mn-lt"/>
                          <a:ea typeface="+mn-ea"/>
                          <a:cs typeface="+mn-ea"/>
                          <a:sym typeface="+mn-lt"/>
                        </a:rPr>
                        <a:t>：</a:t>
                      </a:r>
                      <a:r>
                        <a:rPr lang="en-US" altLang="zh-CN" sz="1050" b="1" dirty="0">
                          <a:solidFill>
                            <a:schemeClr val="accent6"/>
                          </a:solidFill>
                          <a:latin typeface="+mn-lt"/>
                          <a:ea typeface="+mn-ea"/>
                          <a:cs typeface="+mn-ea"/>
                          <a:sym typeface="+mn-lt"/>
                        </a:rPr>
                        <a:t>PCT</a:t>
                      </a:r>
                      <a:r>
                        <a:rPr lang="zh-CN" altLang="en-US" sz="1050" b="1" dirty="0">
                          <a:solidFill>
                            <a:schemeClr val="accent6"/>
                          </a:solidFill>
                          <a:latin typeface="+mn-lt"/>
                          <a:ea typeface="+mn-ea"/>
                          <a:cs typeface="+mn-ea"/>
                          <a:sym typeface="+mn-lt"/>
                        </a:rPr>
                        <a:t>未进指定国</a:t>
                      </a:r>
                      <a:r>
                        <a:rPr lang="zh-CN" altLang="en-US" sz="1050" b="0" kern="1200" dirty="0">
                          <a:solidFill>
                            <a:schemeClr val="tx1"/>
                          </a:solidFill>
                          <a:latin typeface="+mn-lt"/>
                          <a:ea typeface="+mn-ea"/>
                          <a:cs typeface="+mn-ea"/>
                          <a:sym typeface="+mn-lt"/>
                        </a:rPr>
                        <a:t>（未进入任何指定国，且已超出指定期限）</a:t>
                      </a:r>
                      <a:endParaRPr lang="zh-CN" altLang="en-US" sz="1050" b="0" kern="1200" dirty="0">
                        <a:solidFill>
                          <a:schemeClr val="tx1"/>
                        </a:solidFill>
                        <a:latin typeface="+mn-lt"/>
                        <a:ea typeface="+mn-ea"/>
                        <a:cs typeface="+mn-ea"/>
                        <a:sym typeface="+mn-lt"/>
                      </a:endParaRPr>
                    </a:p>
                  </a:txBody>
                  <a:tcPr anchor="ctr"/>
                </a:tc>
              </a:tr>
              <a:tr h="383560">
                <a:tc>
                  <a:txBody>
                    <a:bodyPr/>
                    <a:lstStyle/>
                    <a:p>
                      <a:pPr>
                        <a:lnSpc>
                          <a:spcPct val="150000"/>
                        </a:lnSpc>
                      </a:pPr>
                      <a:r>
                        <a:rPr lang="en-US" altLang="zh-CN" sz="1050" b="1" dirty="0">
                          <a:solidFill>
                            <a:schemeClr val="accent6"/>
                          </a:solidFill>
                          <a:latin typeface="+mn-lt"/>
                          <a:ea typeface="+mn-ea"/>
                          <a:cs typeface="+mn-ea"/>
                          <a:sym typeface="+mn-lt"/>
                        </a:rPr>
                        <a:t>221</a:t>
                      </a:r>
                      <a:r>
                        <a:rPr lang="zh-CN" altLang="en-US" sz="1050" b="1" dirty="0">
                          <a:solidFill>
                            <a:schemeClr val="accent6"/>
                          </a:solidFill>
                          <a:latin typeface="+mn-lt"/>
                          <a:ea typeface="+mn-ea"/>
                          <a:cs typeface="+mn-ea"/>
                          <a:sym typeface="+mn-lt"/>
                        </a:rPr>
                        <a:t>：</a:t>
                      </a:r>
                      <a:r>
                        <a:rPr lang="en-US" altLang="zh-CN" sz="1050" b="1" dirty="0">
                          <a:solidFill>
                            <a:schemeClr val="accent6"/>
                          </a:solidFill>
                          <a:latin typeface="+mn-lt"/>
                          <a:ea typeface="+mn-ea"/>
                          <a:cs typeface="+mn-ea"/>
                          <a:sym typeface="+mn-lt"/>
                        </a:rPr>
                        <a:t>PCT</a:t>
                      </a:r>
                      <a:r>
                        <a:rPr lang="zh-CN" altLang="en-US" sz="1050" b="1" dirty="0">
                          <a:solidFill>
                            <a:schemeClr val="accent6"/>
                          </a:solidFill>
                          <a:latin typeface="+mn-lt"/>
                          <a:ea typeface="+mn-ea"/>
                          <a:cs typeface="+mn-ea"/>
                          <a:sym typeface="+mn-lt"/>
                        </a:rPr>
                        <a:t>指定期内</a:t>
                      </a:r>
                      <a:r>
                        <a:rPr lang="zh-CN" altLang="en-US" sz="1050" b="0" kern="1200" dirty="0">
                          <a:solidFill>
                            <a:schemeClr val="tx1"/>
                          </a:solidFill>
                          <a:latin typeface="+mn-lt"/>
                          <a:ea typeface="+mn-ea"/>
                          <a:cs typeface="+mn-ea"/>
                          <a:sym typeface="+mn-lt"/>
                        </a:rPr>
                        <a:t>（在办理进入指定国国家阶段的期限内）</a:t>
                      </a:r>
                      <a:endParaRPr lang="zh-CN" altLang="en-US" sz="1050" b="0" kern="1200" dirty="0">
                        <a:solidFill>
                          <a:schemeClr val="tx1"/>
                        </a:solidFill>
                        <a:latin typeface="+mn-lt"/>
                        <a:ea typeface="+mn-ea"/>
                        <a:cs typeface="+mn-ea"/>
                        <a:sym typeface="+mn-lt"/>
                      </a:endParaRPr>
                    </a:p>
                  </a:txBody>
                  <a:tcPr anchor="ctr"/>
                </a:tc>
                <a:tc>
                  <a:txBody>
                    <a:bodyPr/>
                    <a:lstStyle/>
                    <a:p>
                      <a:pPr algn="l">
                        <a:lnSpc>
                          <a:spcPct val="150000"/>
                        </a:lnSpc>
                      </a:pPr>
                      <a:r>
                        <a:rPr lang="en-US" altLang="zh-CN" sz="1050" b="1" dirty="0">
                          <a:solidFill>
                            <a:schemeClr val="accent6"/>
                          </a:solidFill>
                          <a:latin typeface="+mn-lt"/>
                          <a:ea typeface="+mn-ea"/>
                          <a:cs typeface="+mn-ea"/>
                          <a:sym typeface="+mn-lt"/>
                        </a:rPr>
                        <a:t>222</a:t>
                      </a:r>
                      <a:r>
                        <a:rPr lang="zh-CN" altLang="en-US" sz="1050" b="1" dirty="0">
                          <a:solidFill>
                            <a:schemeClr val="accent6"/>
                          </a:solidFill>
                          <a:latin typeface="+mn-lt"/>
                          <a:ea typeface="+mn-ea"/>
                          <a:cs typeface="+mn-ea"/>
                          <a:sym typeface="+mn-lt"/>
                        </a:rPr>
                        <a:t>：</a:t>
                      </a:r>
                      <a:r>
                        <a:rPr lang="en-US" altLang="zh-CN" sz="1050" b="1" dirty="0">
                          <a:solidFill>
                            <a:schemeClr val="accent6"/>
                          </a:solidFill>
                          <a:latin typeface="+mn-lt"/>
                          <a:ea typeface="+mn-ea"/>
                          <a:cs typeface="+mn-ea"/>
                          <a:sym typeface="+mn-lt"/>
                        </a:rPr>
                        <a:t>PCT</a:t>
                      </a:r>
                      <a:r>
                        <a:rPr lang="zh-CN" altLang="en-US" sz="1050" b="1" dirty="0">
                          <a:solidFill>
                            <a:schemeClr val="accent6"/>
                          </a:solidFill>
                          <a:latin typeface="+mn-lt"/>
                          <a:ea typeface="+mn-ea"/>
                          <a:cs typeface="+mn-ea"/>
                          <a:sym typeface="+mn-lt"/>
                        </a:rPr>
                        <a:t>国际公布</a:t>
                      </a:r>
                      <a:r>
                        <a:rPr lang="zh-CN" altLang="en-US" sz="1050" b="0" kern="1200" dirty="0">
                          <a:solidFill>
                            <a:schemeClr val="tx1"/>
                          </a:solidFill>
                          <a:latin typeface="+mn-lt"/>
                          <a:ea typeface="+mn-ea"/>
                          <a:cs typeface="+mn-ea"/>
                          <a:sym typeface="+mn-lt"/>
                        </a:rPr>
                        <a:t>（</a:t>
                      </a:r>
                      <a:r>
                        <a:rPr lang="en-US" altLang="zh-CN" sz="1050" b="0" kern="1200" dirty="0">
                          <a:solidFill>
                            <a:schemeClr val="tx1"/>
                          </a:solidFill>
                          <a:latin typeface="+mn-lt"/>
                          <a:ea typeface="+mn-ea"/>
                          <a:cs typeface="+mn-ea"/>
                          <a:sym typeface="+mn-lt"/>
                        </a:rPr>
                        <a:t>PCT</a:t>
                      </a:r>
                      <a:r>
                        <a:rPr lang="zh-CN" altLang="en-US" sz="1050" b="0" kern="1200" dirty="0">
                          <a:solidFill>
                            <a:schemeClr val="tx1"/>
                          </a:solidFill>
                          <a:latin typeface="+mn-lt"/>
                          <a:ea typeface="+mn-ea"/>
                          <a:cs typeface="+mn-ea"/>
                          <a:sym typeface="+mn-lt"/>
                        </a:rPr>
                        <a:t>国际公布，且还未进入指定国）</a:t>
                      </a:r>
                      <a:endParaRPr lang="en-US" altLang="zh-CN" sz="1050" b="0" kern="1200" dirty="0">
                        <a:solidFill>
                          <a:schemeClr val="tx1"/>
                        </a:solidFill>
                        <a:latin typeface="+mn-lt"/>
                        <a:ea typeface="+mn-ea"/>
                        <a:cs typeface="+mn-ea"/>
                        <a:sym typeface="+mn-lt"/>
                      </a:endParaRPr>
                    </a:p>
                    <a:p>
                      <a:pPr algn="l">
                        <a:lnSpc>
                          <a:spcPct val="150000"/>
                        </a:lnSpc>
                      </a:pPr>
                      <a:r>
                        <a:rPr lang="en-US" altLang="zh-CN" sz="1050" b="1" dirty="0">
                          <a:solidFill>
                            <a:schemeClr val="accent6"/>
                          </a:solidFill>
                          <a:latin typeface="+mn-lt"/>
                          <a:ea typeface="+mn-ea"/>
                          <a:cs typeface="+mn-ea"/>
                          <a:sym typeface="+mn-lt"/>
                        </a:rPr>
                        <a:t>223</a:t>
                      </a:r>
                      <a:r>
                        <a:rPr lang="zh-CN" altLang="en-US" sz="1050" b="1" dirty="0">
                          <a:solidFill>
                            <a:schemeClr val="accent6"/>
                          </a:solidFill>
                          <a:latin typeface="+mn-lt"/>
                          <a:ea typeface="+mn-ea"/>
                          <a:cs typeface="+mn-ea"/>
                          <a:sym typeface="+mn-lt"/>
                        </a:rPr>
                        <a:t>：</a:t>
                      </a:r>
                      <a:r>
                        <a:rPr lang="en-US" altLang="zh-CN" sz="1050" b="1" dirty="0">
                          <a:solidFill>
                            <a:schemeClr val="accent6"/>
                          </a:solidFill>
                          <a:latin typeface="+mn-lt"/>
                          <a:ea typeface="+mn-ea"/>
                          <a:cs typeface="+mn-ea"/>
                          <a:sym typeface="+mn-lt"/>
                        </a:rPr>
                        <a:t>PCT</a:t>
                      </a:r>
                      <a:r>
                        <a:rPr lang="zh-CN" altLang="en-US" sz="1050" b="1" dirty="0">
                          <a:solidFill>
                            <a:schemeClr val="accent6"/>
                          </a:solidFill>
                          <a:latin typeface="+mn-lt"/>
                          <a:ea typeface="+mn-ea"/>
                          <a:cs typeface="+mn-ea"/>
                          <a:sym typeface="+mn-lt"/>
                        </a:rPr>
                        <a:t>进入指定国（指定期内）</a:t>
                      </a:r>
                      <a:r>
                        <a:rPr lang="zh-CN" altLang="en-US" sz="1050" b="0" kern="1200" dirty="0">
                          <a:solidFill>
                            <a:schemeClr val="tx1"/>
                          </a:solidFill>
                          <a:latin typeface="+mn-lt"/>
                          <a:ea typeface="+mn-ea"/>
                          <a:cs typeface="+mn-ea"/>
                          <a:sym typeface="+mn-lt"/>
                        </a:rPr>
                        <a:t>（在办理进入指定国国家阶段的期限内）</a:t>
                      </a:r>
                      <a:endParaRPr lang="zh-CN" altLang="en-US" sz="1050" b="0" kern="1200" dirty="0">
                        <a:solidFill>
                          <a:schemeClr val="tx1"/>
                        </a:solidFill>
                        <a:latin typeface="+mn-lt"/>
                        <a:ea typeface="+mn-ea"/>
                        <a:cs typeface="+mn-ea"/>
                        <a:sym typeface="+mn-lt"/>
                      </a:endParaRPr>
                    </a:p>
                  </a:txBody>
                  <a:tcPr anchor="ctr"/>
                </a:tc>
              </a:tr>
              <a:tr h="218698">
                <a:tc>
                  <a:txBody>
                    <a:bodyPr/>
                    <a:lstStyle/>
                    <a:p>
                      <a:pPr>
                        <a:lnSpc>
                          <a:spcPct val="150000"/>
                        </a:lnSpc>
                      </a:pPr>
                      <a:r>
                        <a:rPr lang="en-US" altLang="zh-CN" sz="1050" dirty="0">
                          <a:latin typeface="+mn-lt"/>
                          <a:ea typeface="+mn-ea"/>
                          <a:cs typeface="+mn-ea"/>
                          <a:sym typeface="+mn-lt"/>
                        </a:rPr>
                        <a:t>999</a:t>
                      </a:r>
                      <a:r>
                        <a:rPr lang="zh-CN" altLang="en-US" sz="1050" dirty="0">
                          <a:latin typeface="+mn-lt"/>
                          <a:ea typeface="+mn-ea"/>
                          <a:cs typeface="+mn-ea"/>
                          <a:sym typeface="+mn-lt"/>
                        </a:rPr>
                        <a:t>：未确认</a:t>
                      </a:r>
                      <a:endParaRPr lang="zh-CN" altLang="en-US" sz="1050" dirty="0">
                        <a:latin typeface="+mn-lt"/>
                        <a:ea typeface="+mn-ea"/>
                        <a:cs typeface="+mn-ea"/>
                        <a:sym typeface="+mn-lt"/>
                      </a:endParaRPr>
                    </a:p>
                  </a:txBody>
                  <a:tcPr anchor="ctr"/>
                </a:tc>
                <a:tc>
                  <a:txBody>
                    <a:bodyPr/>
                    <a:lstStyle/>
                    <a:p>
                      <a:pPr algn="l">
                        <a:lnSpc>
                          <a:spcPct val="150000"/>
                        </a:lnSpc>
                      </a:pPr>
                      <a:r>
                        <a:rPr lang="en-US" altLang="zh-CN" sz="1050" dirty="0">
                          <a:latin typeface="+mn-lt"/>
                          <a:ea typeface="+mn-ea"/>
                          <a:cs typeface="+mn-ea"/>
                          <a:sym typeface="+mn-lt"/>
                        </a:rPr>
                        <a:t>--</a:t>
                      </a:r>
                      <a:r>
                        <a:rPr lang="zh-CN" altLang="en-US" sz="1050" dirty="0">
                          <a:latin typeface="+mn-lt"/>
                          <a:ea typeface="+mn-ea"/>
                          <a:cs typeface="+mn-ea"/>
                          <a:sym typeface="+mn-lt"/>
                        </a:rPr>
                        <a:t>（未收录专利的法律状态信息，或者已获取的法律状态信息不足以判断当前状态）</a:t>
                      </a:r>
                      <a:endParaRPr lang="zh-CN" altLang="en-US" sz="1050" dirty="0">
                        <a:latin typeface="+mn-lt"/>
                        <a:ea typeface="+mn-ea"/>
                        <a:cs typeface="+mn-ea"/>
                        <a:sym typeface="+mn-lt"/>
                      </a:endParaRPr>
                    </a:p>
                  </a:txBody>
                  <a:tcPr anchor="ctr"/>
                </a:tc>
              </a:tr>
            </a:tbl>
          </a:graphicData>
        </a:graphic>
      </p:graphicFrame>
      <p:sp>
        <p:nvSpPr>
          <p:cNvPr id="5" name="文本框 4"/>
          <p:cNvSpPr txBox="1"/>
          <p:nvPr/>
        </p:nvSpPr>
        <p:spPr>
          <a:xfrm>
            <a:off x="0" y="802762"/>
            <a:ext cx="8988829" cy="548548"/>
          </a:xfrm>
          <a:prstGeom prst="rect">
            <a:avLst/>
          </a:prstGeom>
          <a:noFill/>
        </p:spPr>
        <p:txBody>
          <a:bodyPr wrap="square" rtlCol="0">
            <a:spAutoFit/>
          </a:bodyPr>
          <a:lstStyle/>
          <a:p>
            <a:pPr>
              <a:lnSpc>
                <a:spcPct val="150000"/>
              </a:lnSpc>
            </a:pPr>
            <a:r>
              <a:rPr lang="zh-CN" altLang="en-US" sz="1050" dirty="0">
                <a:cs typeface="+mn-ea"/>
                <a:sym typeface="+mn-lt"/>
              </a:rPr>
              <a:t>（</a:t>
            </a:r>
            <a:r>
              <a:rPr lang="en-US" altLang="zh-CN" sz="1050" dirty="0">
                <a:cs typeface="+mn-ea"/>
                <a:sym typeface="+mn-lt"/>
              </a:rPr>
              <a:t>1</a:t>
            </a:r>
            <a:r>
              <a:rPr lang="zh-CN" altLang="en-US" sz="1050" dirty="0">
                <a:cs typeface="+mn-ea"/>
                <a:sym typeface="+mn-lt"/>
              </a:rPr>
              <a:t>）</a:t>
            </a:r>
            <a:r>
              <a:rPr lang="zh-CN" altLang="en-US" sz="1050" b="1" dirty="0">
                <a:solidFill>
                  <a:schemeClr val="accent6"/>
                </a:solidFill>
                <a:cs typeface="+mn-ea"/>
                <a:sym typeface="+mn-lt"/>
              </a:rPr>
              <a:t>简单法律状态对</a:t>
            </a:r>
            <a:r>
              <a:rPr lang="en-US" altLang="zh-CN" sz="1050" b="1" dirty="0">
                <a:solidFill>
                  <a:schemeClr val="accent6"/>
                </a:solidFill>
                <a:cs typeface="+mn-ea"/>
                <a:sym typeface="+mn-lt"/>
              </a:rPr>
              <a:t>PCT</a:t>
            </a:r>
            <a:r>
              <a:rPr lang="zh-CN" altLang="en-US" sz="1050" b="1" dirty="0">
                <a:solidFill>
                  <a:schemeClr val="accent6"/>
                </a:solidFill>
                <a:cs typeface="+mn-ea"/>
                <a:sym typeface="+mn-lt"/>
              </a:rPr>
              <a:t>专利法律状态进行细分</a:t>
            </a:r>
            <a:r>
              <a:rPr lang="zh-CN" altLang="en-US" sz="1050" dirty="0">
                <a:cs typeface="+mn-ea"/>
                <a:sym typeface="+mn-lt"/>
              </a:rPr>
              <a:t>，新增</a:t>
            </a:r>
            <a:r>
              <a:rPr lang="en-US" altLang="zh-CN" sz="1050" dirty="0">
                <a:cs typeface="+mn-ea"/>
                <a:sym typeface="+mn-lt"/>
              </a:rPr>
              <a:t>PCT</a:t>
            </a:r>
            <a:r>
              <a:rPr lang="zh-CN" altLang="en-US" sz="1050" dirty="0">
                <a:cs typeface="+mn-ea"/>
                <a:sym typeface="+mn-lt"/>
              </a:rPr>
              <a:t>指定期满及</a:t>
            </a:r>
            <a:r>
              <a:rPr lang="en-US" altLang="zh-CN" sz="1050" dirty="0">
                <a:cs typeface="+mn-ea"/>
                <a:sym typeface="+mn-lt"/>
              </a:rPr>
              <a:t>PCT</a:t>
            </a:r>
            <a:r>
              <a:rPr lang="zh-CN" altLang="en-US" sz="1050" dirty="0">
                <a:cs typeface="+mn-ea"/>
                <a:sym typeface="+mn-lt"/>
              </a:rPr>
              <a:t>指定期内状态</a:t>
            </a:r>
            <a:endParaRPr lang="en-US" altLang="zh-CN" sz="1050" dirty="0">
              <a:cs typeface="+mn-ea"/>
              <a:sym typeface="+mn-lt"/>
            </a:endParaRPr>
          </a:p>
          <a:p>
            <a:pPr>
              <a:lnSpc>
                <a:spcPct val="150000"/>
              </a:lnSpc>
            </a:pPr>
            <a:r>
              <a:rPr lang="zh-CN" altLang="en-US" sz="1050" dirty="0">
                <a:cs typeface="+mn-ea"/>
                <a:sym typeface="+mn-lt"/>
              </a:rPr>
              <a:t>（</a:t>
            </a:r>
            <a:r>
              <a:rPr lang="en-US" altLang="zh-CN" sz="1050" dirty="0">
                <a:cs typeface="+mn-ea"/>
                <a:sym typeface="+mn-lt"/>
              </a:rPr>
              <a:t>2</a:t>
            </a:r>
            <a:r>
              <a:rPr lang="zh-CN" altLang="en-US" sz="1050" dirty="0">
                <a:cs typeface="+mn-ea"/>
                <a:sym typeface="+mn-lt"/>
              </a:rPr>
              <a:t>）详细</a:t>
            </a:r>
            <a:r>
              <a:rPr lang="zh-CN" altLang="en-US" sz="1050" b="1" dirty="0">
                <a:solidFill>
                  <a:schemeClr val="accent6"/>
                </a:solidFill>
                <a:cs typeface="+mn-ea"/>
                <a:sym typeface="+mn-lt"/>
              </a:rPr>
              <a:t>法律状态对</a:t>
            </a:r>
            <a:r>
              <a:rPr lang="en-US" altLang="zh-CN" sz="1050" b="1" dirty="0">
                <a:solidFill>
                  <a:schemeClr val="accent6"/>
                </a:solidFill>
                <a:cs typeface="+mn-ea"/>
                <a:sym typeface="+mn-lt"/>
              </a:rPr>
              <a:t>PCT</a:t>
            </a:r>
            <a:r>
              <a:rPr lang="zh-CN" altLang="en-US" sz="1050" b="1" dirty="0">
                <a:solidFill>
                  <a:schemeClr val="accent6"/>
                </a:solidFill>
                <a:cs typeface="+mn-ea"/>
                <a:sym typeface="+mn-lt"/>
              </a:rPr>
              <a:t>专利法律状态进行细分</a:t>
            </a:r>
            <a:r>
              <a:rPr lang="zh-CN" altLang="en-US" sz="1050" dirty="0">
                <a:cs typeface="+mn-ea"/>
                <a:sym typeface="+mn-lt"/>
              </a:rPr>
              <a:t>，新增</a:t>
            </a:r>
            <a:r>
              <a:rPr lang="en-US" altLang="zh-CN" sz="1050" dirty="0">
                <a:cs typeface="+mn-ea"/>
                <a:sym typeface="+mn-lt"/>
              </a:rPr>
              <a:t>PCT</a:t>
            </a:r>
            <a:r>
              <a:rPr lang="zh-CN" altLang="en-US" sz="1050" dirty="0">
                <a:cs typeface="+mn-ea"/>
                <a:sym typeface="+mn-lt"/>
              </a:rPr>
              <a:t>进入指定国（指定期满）、</a:t>
            </a:r>
            <a:r>
              <a:rPr lang="en-US" altLang="zh-CN" sz="1050" dirty="0">
                <a:cs typeface="+mn-ea"/>
                <a:sym typeface="+mn-lt"/>
              </a:rPr>
              <a:t>PCT</a:t>
            </a:r>
            <a:r>
              <a:rPr lang="zh-CN" altLang="en-US" sz="1050" dirty="0">
                <a:cs typeface="+mn-ea"/>
                <a:sym typeface="+mn-lt"/>
              </a:rPr>
              <a:t>未进指定国、</a:t>
            </a:r>
            <a:r>
              <a:rPr lang="en-US" altLang="zh-CN" sz="1050" dirty="0">
                <a:cs typeface="+mn-ea"/>
                <a:sym typeface="+mn-lt"/>
              </a:rPr>
              <a:t>PCT</a:t>
            </a:r>
            <a:r>
              <a:rPr lang="zh-CN" altLang="en-US" sz="1050" dirty="0">
                <a:cs typeface="+mn-ea"/>
                <a:sym typeface="+mn-lt"/>
              </a:rPr>
              <a:t>国际公布及</a:t>
            </a:r>
            <a:r>
              <a:rPr lang="en-US" altLang="zh-CN" sz="1050" dirty="0">
                <a:cs typeface="+mn-ea"/>
                <a:sym typeface="+mn-lt"/>
              </a:rPr>
              <a:t>PCT</a:t>
            </a:r>
            <a:r>
              <a:rPr lang="zh-CN" altLang="en-US" sz="1050" dirty="0">
                <a:cs typeface="+mn-ea"/>
                <a:sym typeface="+mn-lt"/>
              </a:rPr>
              <a:t>进入指定国（指定期内）</a:t>
            </a:r>
            <a:endParaRPr lang="zh-CN" altLang="en-US" sz="1050" dirty="0">
              <a:cs typeface="+mn-ea"/>
              <a:sym typeface="+mn-lt"/>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descr="e7d195523061f1c03367c3891af62ac76630ee6faae52b9c114AB7835CC79CE3C504600DEE06A8D0F18C8517E964A510584106FFF3F3C23C10EFDC60E77DF280FF7F06D13AD26602640676A00EAE79C91F5DD08EAD1BBA2C8D97CB9C417B9161ACA6A964DF3A015C753FAC2410CEAA3E49074127567283AF61ADE6C68B1D1CE70D31298FD9F3540C"/>
          <p:cNvSpPr/>
          <p:nvPr/>
        </p:nvSpPr>
        <p:spPr>
          <a:xfrm>
            <a:off x="226509" y="2843908"/>
            <a:ext cx="4119828" cy="2245405"/>
          </a:xfrm>
          <a:prstGeom prst="rect">
            <a:avLst/>
          </a:prstGeom>
          <a:solidFill>
            <a:schemeClr val="bg1"/>
          </a:solidFill>
          <a:ln>
            <a:noFill/>
          </a:ln>
          <a:effectLst>
            <a:outerShdw blurRad="1016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5">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矩形 21" descr="e7d195523061f1c03367c3891af62ac76630ee6faae52b9c114AB7835CC79CE3C504600DEE06A8D0F18C8517E964A510584106FFF3F3C23C10EFDC60E77DF280FF7F06D13AD26602640676A00EAE79C91F5DD08EAD1BBA2C8D97CB9C417B9161ACA6A964DF3A015C753FAC2410CEAA3E49074127567283AF61ADE6C68B1D1CE70D31298FD9F3540C"/>
          <p:cNvSpPr/>
          <p:nvPr/>
        </p:nvSpPr>
        <p:spPr>
          <a:xfrm>
            <a:off x="4507763" y="2880701"/>
            <a:ext cx="3888983" cy="2171817"/>
          </a:xfrm>
          <a:prstGeom prst="rect">
            <a:avLst/>
          </a:prstGeom>
          <a:solidFill>
            <a:schemeClr val="bg1"/>
          </a:solidFill>
          <a:ln>
            <a:noFill/>
          </a:ln>
          <a:effectLst>
            <a:outerShdw blurRad="1016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5">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矩形 19" descr="e7d195523061f1c03367c3891af62ac76630ee6faae52b9c114AB7835CC79CE3C504600DEE06A8D0F18C8517E964A510584106FFF3F3C23C10EFDC60E77DF280FF7F06D13AD26602640676A00EAE79C91F5DD08EAD1BBA2C8D97CB9C417B9161ACA6A964DF3A015C753FAC2410CEAA3E49074127567283AF61ADE6C68B1D1CE70D31298FD9F3540C"/>
          <p:cNvSpPr/>
          <p:nvPr/>
        </p:nvSpPr>
        <p:spPr>
          <a:xfrm>
            <a:off x="4509915" y="657687"/>
            <a:ext cx="3888983" cy="2171818"/>
          </a:xfrm>
          <a:prstGeom prst="rect">
            <a:avLst/>
          </a:prstGeom>
          <a:solidFill>
            <a:schemeClr val="bg1"/>
          </a:solidFill>
          <a:ln>
            <a:noFill/>
          </a:ln>
          <a:effectLst>
            <a:outerShdw blurRad="1016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5">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矩形 18" descr="e7d195523061f1c03367c3891af62ac76630ee6faae52b9c114AB7835CC79CE3C504600DEE06A8D0F18C8517E964A510584106FFF3F3C23C10EFDC60E77DF280FF7F06D13AD26602640676A00EAE79C91F5DD08EAD1BBA2C8D97CB9C417B9161ACA6A964DF3A015C753FAC2410CEAA3E49074127567283AF61ADE6C68B1D1CE70D31298FD9F3540C"/>
          <p:cNvSpPr/>
          <p:nvPr/>
        </p:nvSpPr>
        <p:spPr>
          <a:xfrm>
            <a:off x="294042" y="672521"/>
            <a:ext cx="3888983" cy="2088011"/>
          </a:xfrm>
          <a:prstGeom prst="rect">
            <a:avLst/>
          </a:prstGeom>
          <a:solidFill>
            <a:schemeClr val="bg1"/>
          </a:solidFill>
          <a:ln>
            <a:noFill/>
          </a:ln>
          <a:effectLst>
            <a:outerShdw blurRad="1016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5">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8" name="图片 17"/>
          <p:cNvPicPr>
            <a:picLocks noChangeAspect="1"/>
          </p:cNvPicPr>
          <p:nvPr/>
        </p:nvPicPr>
        <p:blipFill rotWithShape="1">
          <a:blip r:embed="rId1"/>
          <a:srcRect b="25670"/>
          <a:stretch>
            <a:fillRect/>
          </a:stretch>
        </p:blipFill>
        <p:spPr>
          <a:xfrm>
            <a:off x="4587432" y="2928769"/>
            <a:ext cx="3733947" cy="2036773"/>
          </a:xfrm>
          <a:prstGeom prst="rect">
            <a:avLst/>
          </a:prstGeom>
        </p:spPr>
      </p:pic>
      <p:pic>
        <p:nvPicPr>
          <p:cNvPr id="13" name="图片 12"/>
          <p:cNvPicPr>
            <a:picLocks noChangeAspect="1"/>
          </p:cNvPicPr>
          <p:nvPr/>
        </p:nvPicPr>
        <p:blipFill>
          <a:blip r:embed="rId2"/>
          <a:stretch>
            <a:fillRect/>
          </a:stretch>
        </p:blipFill>
        <p:spPr>
          <a:xfrm>
            <a:off x="294043" y="2875202"/>
            <a:ext cx="3888982" cy="2182813"/>
          </a:xfrm>
          <a:prstGeom prst="rect">
            <a:avLst/>
          </a:prstGeom>
        </p:spPr>
      </p:pic>
      <p:pic>
        <p:nvPicPr>
          <p:cNvPr id="7" name="图片 6"/>
          <p:cNvPicPr>
            <a:picLocks noChangeAspect="1"/>
          </p:cNvPicPr>
          <p:nvPr/>
        </p:nvPicPr>
        <p:blipFill>
          <a:blip r:embed="rId3"/>
          <a:stretch>
            <a:fillRect/>
          </a:stretch>
        </p:blipFill>
        <p:spPr>
          <a:xfrm>
            <a:off x="4587155" y="725224"/>
            <a:ext cx="3555094" cy="2035308"/>
          </a:xfrm>
          <a:prstGeom prst="rect">
            <a:avLst/>
          </a:prstGeom>
        </p:spPr>
      </p:pic>
      <p:pic>
        <p:nvPicPr>
          <p:cNvPr id="6" name="图片 5"/>
          <p:cNvPicPr>
            <a:picLocks noChangeAspect="1"/>
          </p:cNvPicPr>
          <p:nvPr/>
        </p:nvPicPr>
        <p:blipFill>
          <a:blip r:embed="rId4"/>
          <a:stretch>
            <a:fillRect/>
          </a:stretch>
        </p:blipFill>
        <p:spPr>
          <a:xfrm>
            <a:off x="387936" y="725224"/>
            <a:ext cx="3555093" cy="1984388"/>
          </a:xfrm>
          <a:prstGeom prst="rect">
            <a:avLst/>
          </a:prstGeom>
        </p:spPr>
      </p:pic>
      <p:sp>
        <p:nvSpPr>
          <p:cNvPr id="8" name="矩形 7"/>
          <p:cNvSpPr/>
          <p:nvPr/>
        </p:nvSpPr>
        <p:spPr>
          <a:xfrm>
            <a:off x="2167850" y="2070287"/>
            <a:ext cx="650653" cy="383080"/>
          </a:xfrm>
          <a:prstGeom prst="rect">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8"/>
          <p:cNvSpPr/>
          <p:nvPr/>
        </p:nvSpPr>
        <p:spPr>
          <a:xfrm>
            <a:off x="6474578" y="1933866"/>
            <a:ext cx="1088048" cy="775745"/>
          </a:xfrm>
          <a:prstGeom prst="rect">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311423" y="3827348"/>
            <a:ext cx="1144883" cy="1246316"/>
          </a:xfrm>
          <a:prstGeom prst="rect">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1" name="矩形 10"/>
          <p:cNvSpPr/>
          <p:nvPr/>
        </p:nvSpPr>
        <p:spPr>
          <a:xfrm>
            <a:off x="5671340" y="3595843"/>
            <a:ext cx="1274816" cy="263113"/>
          </a:xfrm>
          <a:prstGeom prst="rect">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 name="矩形 11"/>
          <p:cNvSpPr/>
          <p:nvPr/>
        </p:nvSpPr>
        <p:spPr>
          <a:xfrm>
            <a:off x="2744270" y="1537713"/>
            <a:ext cx="1372416" cy="32796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050" b="1" dirty="0">
                <a:solidFill>
                  <a:schemeClr val="tx1"/>
                </a:solidFill>
                <a:cs typeface="+mn-ea"/>
                <a:sym typeface="+mn-lt"/>
              </a:rPr>
              <a:t>简单法律状态检索</a:t>
            </a:r>
            <a:endParaRPr lang="zh-CN" altLang="en-US" sz="1050" b="1" dirty="0">
              <a:solidFill>
                <a:schemeClr val="tx1"/>
              </a:solidFill>
              <a:cs typeface="+mn-ea"/>
              <a:sym typeface="+mn-lt"/>
            </a:endParaRPr>
          </a:p>
        </p:txBody>
      </p:sp>
      <p:sp>
        <p:nvSpPr>
          <p:cNvPr id="14" name="矩形 13"/>
          <p:cNvSpPr/>
          <p:nvPr/>
        </p:nvSpPr>
        <p:spPr>
          <a:xfrm>
            <a:off x="6946156" y="1537713"/>
            <a:ext cx="1372416" cy="32796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050" b="1" dirty="0">
                <a:solidFill>
                  <a:schemeClr val="tx1"/>
                </a:solidFill>
                <a:cs typeface="+mn-ea"/>
                <a:sym typeface="+mn-lt"/>
              </a:rPr>
              <a:t>法律状态检索</a:t>
            </a:r>
            <a:endParaRPr lang="zh-CN" altLang="en-US" sz="1050" b="1" dirty="0">
              <a:solidFill>
                <a:schemeClr val="tx1"/>
              </a:solidFill>
              <a:cs typeface="+mn-ea"/>
              <a:sym typeface="+mn-lt"/>
            </a:endParaRPr>
          </a:p>
        </p:txBody>
      </p:sp>
      <p:sp>
        <p:nvSpPr>
          <p:cNvPr id="15" name="矩形 14"/>
          <p:cNvSpPr/>
          <p:nvPr/>
        </p:nvSpPr>
        <p:spPr>
          <a:xfrm>
            <a:off x="2618569" y="4027193"/>
            <a:ext cx="1669601" cy="32796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050" b="1" dirty="0">
                <a:solidFill>
                  <a:schemeClr val="tx1"/>
                </a:solidFill>
                <a:cs typeface="+mn-ea"/>
                <a:sym typeface="+mn-lt"/>
              </a:rPr>
              <a:t>检索结果页面过滤及显示</a:t>
            </a:r>
            <a:endParaRPr lang="zh-CN" altLang="en-US" sz="1050" b="1" dirty="0">
              <a:solidFill>
                <a:schemeClr val="tx1"/>
              </a:solidFill>
              <a:cs typeface="+mn-ea"/>
              <a:sym typeface="+mn-lt"/>
            </a:endParaRPr>
          </a:p>
        </p:txBody>
      </p:sp>
      <p:sp>
        <p:nvSpPr>
          <p:cNvPr id="16" name="矩形 15"/>
          <p:cNvSpPr/>
          <p:nvPr/>
        </p:nvSpPr>
        <p:spPr>
          <a:xfrm>
            <a:off x="6946156" y="4027193"/>
            <a:ext cx="1372416" cy="32796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050" b="1" dirty="0">
                <a:solidFill>
                  <a:schemeClr val="tx1"/>
                </a:solidFill>
                <a:cs typeface="+mn-ea"/>
                <a:sym typeface="+mn-lt"/>
              </a:rPr>
              <a:t>详情页面法律状态</a:t>
            </a:r>
            <a:endParaRPr lang="zh-CN" altLang="en-US" sz="1050" b="1" dirty="0">
              <a:solidFill>
                <a:schemeClr val="tx1"/>
              </a:solidFill>
              <a:cs typeface="+mn-ea"/>
              <a:sym typeface="+mn-lt"/>
            </a:endParaRPr>
          </a:p>
        </p:txBody>
      </p:sp>
      <p:sp>
        <p:nvSpPr>
          <p:cNvPr id="17" name="文本框 16"/>
          <p:cNvSpPr txBox="1"/>
          <p:nvPr/>
        </p:nvSpPr>
        <p:spPr>
          <a:xfrm>
            <a:off x="695228" y="54187"/>
            <a:ext cx="5353050" cy="414020"/>
          </a:xfrm>
          <a:prstGeom prst="rect">
            <a:avLst/>
          </a:prstGeom>
          <a:noFill/>
        </p:spPr>
        <p:txBody>
          <a:bodyPr wrap="none" rtlCol="0">
            <a:spAutoFit/>
          </a:bodyPr>
          <a:lstStyle/>
          <a:p>
            <a:pPr algn="l">
              <a:lnSpc>
                <a:spcPct val="150000"/>
              </a:lnSpc>
            </a:pPr>
            <a:r>
              <a:rPr kumimoji="1" lang="en-US" sz="1400" b="1" dirty="0">
                <a:cs typeface="+mn-ea"/>
                <a:sym typeface="+mn-lt"/>
              </a:rPr>
              <a:t>25</a:t>
            </a:r>
            <a:r>
              <a:rPr kumimoji="1" lang="zh-CN" altLang="en-US" sz="1400" dirty="0">
                <a:cs typeface="+mn-ea"/>
                <a:sym typeface="+mn-lt"/>
              </a:rPr>
              <a:t>、</a:t>
            </a:r>
            <a:r>
              <a:rPr kumimoji="1" lang="en-US" altLang="zh-CN" sz="1400" dirty="0">
                <a:cs typeface="+mn-ea"/>
                <a:sym typeface="+mn-lt"/>
              </a:rPr>
              <a:t>PCT</a:t>
            </a:r>
            <a:r>
              <a:rPr kumimoji="1" lang="zh-CN" altLang="en-US" sz="1400" dirty="0">
                <a:cs typeface="+mn-ea"/>
                <a:sym typeface="+mn-lt"/>
              </a:rPr>
              <a:t>专利法律状态细化，快速判断</a:t>
            </a:r>
            <a:r>
              <a:rPr kumimoji="1" lang="en-US" altLang="zh-CN" sz="1400" dirty="0">
                <a:cs typeface="+mn-ea"/>
                <a:sym typeface="+mn-lt"/>
              </a:rPr>
              <a:t>PCT</a:t>
            </a:r>
            <a:r>
              <a:rPr kumimoji="1" lang="zh-CN" altLang="en-US" sz="1400" dirty="0">
                <a:cs typeface="+mn-ea"/>
                <a:sym typeface="+mn-lt"/>
              </a:rPr>
              <a:t>专利申请是否在指定期内</a:t>
            </a:r>
            <a:endParaRPr kumimoji="1" lang="en-US" altLang="zh-CN" sz="1200" dirty="0">
              <a:cs typeface="+mn-ea"/>
              <a:sym typeface="+mn-lt"/>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descr="e7d195523061f1c03367c3891af62ac76630ee6faae52b9c114AB7835CC79CE3C504600DEE06A8D0F18C8517E964A510584106FFF3F3C23C10EFDC60E77DF280FF7F06D13AD26602640676A00EAE79C91F5DD08EAD1BBA2C8D97CB9C417B9161ACA6A964DF3A015C753FAC2410CEAA3E49074127567283AF61ADE6C68B1D1CE70D31298FD9F3540C"/>
          <p:cNvSpPr/>
          <p:nvPr/>
        </p:nvSpPr>
        <p:spPr>
          <a:xfrm>
            <a:off x="294042" y="672521"/>
            <a:ext cx="8487347" cy="4300197"/>
          </a:xfrm>
          <a:prstGeom prst="rect">
            <a:avLst/>
          </a:prstGeom>
          <a:solidFill>
            <a:schemeClr val="bg1"/>
          </a:solidFill>
          <a:ln>
            <a:noFill/>
          </a:ln>
          <a:effectLst>
            <a:outerShdw blurRad="1016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5">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extLst>
              <a:ext uri="{BEBA8EAE-BF5A-486C-A8C5-ECC9F3942E4B}">
                <a14:imgProps xmlns:a14="http://schemas.microsoft.com/office/drawing/2010/main">
                  <a14:imgLayer r:embed="rId2">
                    <a14:imgEffect>
                      <a14:sharpenSoften amount="25000"/>
                    </a14:imgEffect>
                  </a14:imgLayer>
                </a14:imgProps>
              </a:ext>
            </a:extLst>
          </a:blip>
          <a:stretch>
            <a:fillRect/>
          </a:stretch>
        </p:blipFill>
        <p:spPr>
          <a:xfrm>
            <a:off x="362611" y="811272"/>
            <a:ext cx="8418778" cy="4161446"/>
          </a:xfrm>
          <a:prstGeom prst="rect">
            <a:avLst/>
          </a:prstGeom>
        </p:spPr>
      </p:pic>
      <p:sp>
        <p:nvSpPr>
          <p:cNvPr id="6" name="矩形 5"/>
          <p:cNvSpPr/>
          <p:nvPr/>
        </p:nvSpPr>
        <p:spPr>
          <a:xfrm>
            <a:off x="1536873" y="1767422"/>
            <a:ext cx="910694" cy="253883"/>
          </a:xfrm>
          <a:prstGeom prst="rect">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文本框 6"/>
          <p:cNvSpPr txBox="1"/>
          <p:nvPr/>
        </p:nvSpPr>
        <p:spPr>
          <a:xfrm>
            <a:off x="695228" y="54187"/>
            <a:ext cx="5353050" cy="414020"/>
          </a:xfrm>
          <a:prstGeom prst="rect">
            <a:avLst/>
          </a:prstGeom>
          <a:noFill/>
        </p:spPr>
        <p:txBody>
          <a:bodyPr wrap="none" rtlCol="0">
            <a:spAutoFit/>
          </a:bodyPr>
          <a:lstStyle/>
          <a:p>
            <a:pPr algn="l">
              <a:lnSpc>
                <a:spcPct val="150000"/>
              </a:lnSpc>
            </a:pPr>
            <a:r>
              <a:rPr kumimoji="1" lang="en-US" sz="1400" b="1" dirty="0">
                <a:cs typeface="+mn-ea"/>
                <a:sym typeface="+mn-lt"/>
              </a:rPr>
              <a:t>25</a:t>
            </a:r>
            <a:r>
              <a:rPr kumimoji="1" lang="zh-CN" altLang="en-US" sz="1400" dirty="0">
                <a:cs typeface="+mn-ea"/>
                <a:sym typeface="+mn-lt"/>
              </a:rPr>
              <a:t>、</a:t>
            </a:r>
            <a:r>
              <a:rPr kumimoji="1" lang="en-US" altLang="zh-CN" sz="1400" dirty="0">
                <a:cs typeface="+mn-ea"/>
                <a:sym typeface="+mn-lt"/>
              </a:rPr>
              <a:t>PCT</a:t>
            </a:r>
            <a:r>
              <a:rPr kumimoji="1" lang="zh-CN" altLang="en-US" sz="1400" dirty="0">
                <a:cs typeface="+mn-ea"/>
                <a:sym typeface="+mn-lt"/>
              </a:rPr>
              <a:t>专利法律状态细化，快速判断</a:t>
            </a:r>
            <a:r>
              <a:rPr kumimoji="1" lang="en-US" altLang="zh-CN" sz="1400" dirty="0">
                <a:cs typeface="+mn-ea"/>
                <a:sym typeface="+mn-lt"/>
              </a:rPr>
              <a:t>PCT</a:t>
            </a:r>
            <a:r>
              <a:rPr kumimoji="1" lang="zh-CN" altLang="en-US" sz="1400" dirty="0">
                <a:cs typeface="+mn-ea"/>
                <a:sym typeface="+mn-lt"/>
              </a:rPr>
              <a:t>专利申请是否在指定期内</a:t>
            </a:r>
            <a:endParaRPr kumimoji="1" lang="zh-CN" altLang="en-US" sz="1200" dirty="0">
              <a:cs typeface="+mn-ea"/>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95228" y="54187"/>
            <a:ext cx="5601335" cy="414020"/>
          </a:xfrm>
          <a:prstGeom prst="rect">
            <a:avLst/>
          </a:prstGeom>
          <a:noFill/>
        </p:spPr>
        <p:txBody>
          <a:bodyPr wrap="none" rtlCol="0">
            <a:spAutoFit/>
          </a:bodyPr>
          <a:lstStyle/>
          <a:p>
            <a:pPr>
              <a:lnSpc>
                <a:spcPct val="150000"/>
              </a:lnSpc>
            </a:pPr>
            <a:r>
              <a:rPr kumimoji="1" lang="en-US" sz="1400" b="1" dirty="0">
                <a:cs typeface="+mn-ea"/>
                <a:sym typeface="+mn-lt"/>
              </a:rPr>
              <a:t>26</a:t>
            </a:r>
            <a:r>
              <a:rPr kumimoji="1" lang="zh-CN" altLang="en-US" sz="1200" dirty="0">
                <a:cs typeface="+mn-ea"/>
                <a:sym typeface="+mn-lt"/>
              </a:rPr>
              <a:t>、单篇专利阅读支持用户进行划段高亮</a:t>
            </a:r>
            <a:r>
              <a:rPr kumimoji="1" lang="en-US" altLang="zh-CN" sz="1200" dirty="0">
                <a:cs typeface="+mn-ea"/>
                <a:sym typeface="+mn-lt"/>
              </a:rPr>
              <a:t>/</a:t>
            </a:r>
            <a:r>
              <a:rPr kumimoji="1" lang="zh-CN" altLang="en-US" sz="1200" dirty="0">
                <a:cs typeface="+mn-ea"/>
                <a:sym typeface="+mn-lt"/>
              </a:rPr>
              <a:t>注释，快速对专利信息进行标记或批注</a:t>
            </a:r>
            <a:endParaRPr kumimoji="1" lang="en-US" altLang="zh-CN" sz="1200" dirty="0">
              <a:cs typeface="+mn-ea"/>
              <a:sym typeface="+mn-lt"/>
            </a:endParaRPr>
          </a:p>
        </p:txBody>
      </p:sp>
      <p:graphicFrame>
        <p:nvGraphicFramePr>
          <p:cNvPr id="5" name="表格 3"/>
          <p:cNvGraphicFramePr>
            <a:graphicFrameLocks noGrp="1"/>
          </p:cNvGraphicFramePr>
          <p:nvPr/>
        </p:nvGraphicFramePr>
        <p:xfrm>
          <a:off x="354619" y="951940"/>
          <a:ext cx="8659788" cy="3569585"/>
        </p:xfrm>
        <a:graphic>
          <a:graphicData uri="http://schemas.openxmlformats.org/drawingml/2006/table">
            <a:tbl>
              <a:tblPr bandRow="1">
                <a:tableStyleId>{3B4B98B0-60AC-42C2-AFA5-B58CD77FA1E5}</a:tableStyleId>
              </a:tblPr>
              <a:tblGrid>
                <a:gridCol w="8659788"/>
              </a:tblGrid>
              <a:tr h="503718">
                <a:tc>
                  <a:txBody>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rPr>
                        <a:t>用户场景：</a:t>
                      </a:r>
                      <a:endParaRPr kumimoji="0" lang="en-US" altLang="zh-CN" sz="1100" b="1" u="none" strike="noStrike" kern="1200" cap="none" spc="0" normalizeH="0" baseline="0" noProof="0" dirty="0">
                        <a:ln>
                          <a:noFill/>
                        </a:ln>
                        <a:solidFill>
                          <a:srgbClr val="70AD47"/>
                        </a:solidFill>
                        <a:effectLst/>
                        <a:uLnTx/>
                        <a:uFillTx/>
                        <a:latin typeface="+mn-lt"/>
                        <a:ea typeface="+mn-ea"/>
                        <a:cs typeface="+mn-ea"/>
                        <a:sym typeface="+mn-lt"/>
                      </a:endParaRPr>
                    </a:p>
                    <a:p>
                      <a:pPr marL="0" marR="0" lvl="0" indent="457200" algn="l" defTabSz="685800" rtl="0" eaLnBrk="1" fontAlgn="auto" latinLnBrk="0" hangingPunct="1">
                        <a:lnSpc>
                          <a:spcPct val="150000"/>
                        </a:lnSpc>
                        <a:spcBef>
                          <a:spcPts val="0"/>
                        </a:spcBef>
                        <a:spcAft>
                          <a:spcPts val="0"/>
                        </a:spcAft>
                        <a:buClrTx/>
                        <a:buSzTx/>
                        <a:buFontTx/>
                        <a:buNone/>
                        <a:defRPr/>
                      </a:pP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用户在智慧芽在线阅读专利或者进行针对重点专利的技术讨论时，需要对专利文本所表述的内容（技术点）做标记或批注</a:t>
                      </a:r>
                      <a:endParaRPr kumimoji="0" lang="en-US" altLang="zh-CN" sz="1050" b="0" i="0" u="none" strike="noStrike" kern="1200" cap="none" spc="0" normalizeH="0" baseline="0" noProof="0" dirty="0">
                        <a:ln>
                          <a:noFill/>
                        </a:ln>
                        <a:solidFill>
                          <a:prstClr val="black"/>
                        </a:solidFill>
                        <a:effectLst/>
                        <a:uLnTx/>
                        <a:uFillTx/>
                        <a:latin typeface="+mn-lt"/>
                        <a:ea typeface="+mn-ea"/>
                        <a:cs typeface="+mn-ea"/>
                        <a:sym typeface="+mn-lt"/>
                      </a:endParaRPr>
                    </a:p>
                  </a:txBody>
                  <a:tcPr/>
                </a:tc>
              </a:tr>
              <a:tr h="772677">
                <a:tc>
                  <a:txBody>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rPr>
                        <a:t>用户痛点：</a:t>
                      </a:r>
                      <a:endPar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endParaRPr>
                    </a:p>
                    <a:p>
                      <a:pPr marL="0" marR="0" lvl="0" indent="457200" algn="l" defTabSz="685800" rtl="0" eaLnBrk="1" fontAlgn="auto" latinLnBrk="0" hangingPunct="1">
                        <a:lnSpc>
                          <a:spcPct val="150000"/>
                        </a:lnSpc>
                        <a:spcBef>
                          <a:spcPts val="0"/>
                        </a:spcBef>
                        <a:spcAft>
                          <a:spcPts val="0"/>
                        </a:spcAft>
                        <a:buClrTx/>
                        <a:buSzTx/>
                        <a:buFontTx/>
                        <a:buNone/>
                        <a:defRPr/>
                      </a:pP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a:t>
                      </a:r>
                      <a:r>
                        <a:rPr kumimoji="0" lang="en-US" altLang="zh-CN" sz="1050" b="0" u="none" strike="noStrike" kern="1200" cap="none" spc="0" normalizeH="0" baseline="0" noProof="0" dirty="0">
                          <a:ln>
                            <a:noFill/>
                          </a:ln>
                          <a:solidFill>
                            <a:prstClr val="black"/>
                          </a:solidFill>
                          <a:effectLst/>
                          <a:uLnTx/>
                          <a:uFillTx/>
                          <a:latin typeface="+mn-lt"/>
                          <a:ea typeface="+mn-ea"/>
                          <a:cs typeface="+mn-ea"/>
                          <a:sym typeface="+mn-lt"/>
                        </a:rPr>
                        <a:t>1</a:t>
                      </a: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）用户下载</a:t>
                      </a:r>
                      <a:r>
                        <a:rPr kumimoji="0" lang="en-US" altLang="zh-CN" sz="1050" b="0" u="none" strike="noStrike" kern="1200" cap="none" spc="0" normalizeH="0" baseline="0" noProof="0" dirty="0">
                          <a:ln>
                            <a:noFill/>
                          </a:ln>
                          <a:solidFill>
                            <a:prstClr val="black"/>
                          </a:solidFill>
                          <a:effectLst/>
                          <a:uLnTx/>
                          <a:uFillTx/>
                          <a:latin typeface="+mn-lt"/>
                          <a:ea typeface="+mn-ea"/>
                          <a:cs typeface="+mn-ea"/>
                          <a:sym typeface="+mn-lt"/>
                        </a:rPr>
                        <a:t>PDF</a:t>
                      </a: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文件后，利用</a:t>
                      </a:r>
                      <a:r>
                        <a:rPr kumimoji="0" lang="en-US" altLang="zh-CN" sz="1050" b="0" u="none" strike="noStrike" kern="1200" cap="none" spc="0" normalizeH="0" baseline="0" noProof="0" dirty="0">
                          <a:ln>
                            <a:noFill/>
                          </a:ln>
                          <a:solidFill>
                            <a:prstClr val="black"/>
                          </a:solidFill>
                          <a:effectLst/>
                          <a:uLnTx/>
                          <a:uFillTx/>
                          <a:latin typeface="+mn-lt"/>
                          <a:ea typeface="+mn-ea"/>
                          <a:cs typeface="+mn-ea"/>
                          <a:sym typeface="+mn-lt"/>
                        </a:rPr>
                        <a:t>PDF</a:t>
                      </a: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阅读器本身的批注功能进行标注，不利用资料的保存以及分享交流</a:t>
                      </a:r>
                      <a:endParaRPr kumimoji="0" lang="en-US" altLang="zh-CN" sz="1050" b="0" u="none" strike="noStrike" kern="1200" cap="none" spc="0" normalizeH="0" baseline="0" noProof="0" dirty="0">
                        <a:ln>
                          <a:noFill/>
                        </a:ln>
                        <a:solidFill>
                          <a:prstClr val="black"/>
                        </a:solidFill>
                        <a:effectLst/>
                        <a:uLnTx/>
                        <a:uFillTx/>
                        <a:latin typeface="+mn-lt"/>
                        <a:ea typeface="+mn-ea"/>
                        <a:cs typeface="+mn-ea"/>
                        <a:sym typeface="+mn-lt"/>
                      </a:endParaRPr>
                    </a:p>
                    <a:p>
                      <a:pPr marL="0" marR="0" lvl="0" indent="457200" algn="l" defTabSz="685800" rtl="0" eaLnBrk="1" fontAlgn="auto" latinLnBrk="0" hangingPunct="1">
                        <a:lnSpc>
                          <a:spcPct val="150000"/>
                        </a:lnSpc>
                        <a:spcBef>
                          <a:spcPts val="0"/>
                        </a:spcBef>
                        <a:spcAft>
                          <a:spcPts val="0"/>
                        </a:spcAft>
                        <a:buClrTx/>
                        <a:buSzTx/>
                        <a:buFontTx/>
                        <a:buNone/>
                        <a:defRPr/>
                      </a:pP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a:t>
                      </a:r>
                      <a:r>
                        <a:rPr kumimoji="0" lang="en-US" altLang="zh-CN" sz="1050" b="0" u="none" strike="noStrike" kern="1200" cap="none" spc="0" normalizeH="0" baseline="0" noProof="0" dirty="0">
                          <a:ln>
                            <a:noFill/>
                          </a:ln>
                          <a:solidFill>
                            <a:prstClr val="black"/>
                          </a:solidFill>
                          <a:effectLst/>
                          <a:uLnTx/>
                          <a:uFillTx/>
                          <a:latin typeface="+mn-lt"/>
                          <a:ea typeface="+mn-ea"/>
                          <a:cs typeface="+mn-ea"/>
                          <a:sym typeface="+mn-lt"/>
                        </a:rPr>
                        <a:t>2</a:t>
                      </a: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）利用智慧芽目前的注释功能，但是注释功能很难描述批注的对象在什么位置</a:t>
                      </a:r>
                      <a:endParaRPr kumimoji="0" lang="en-US" altLang="zh-CN" sz="1050" b="0" i="0" u="none" strike="noStrike" kern="1200" cap="none" spc="0" normalizeH="0" baseline="0" noProof="0" dirty="0">
                        <a:ln>
                          <a:noFill/>
                        </a:ln>
                        <a:solidFill>
                          <a:prstClr val="black"/>
                        </a:solidFill>
                        <a:effectLst/>
                        <a:uLnTx/>
                        <a:uFillTx/>
                        <a:latin typeface="+mn-lt"/>
                        <a:ea typeface="+mn-ea"/>
                        <a:cs typeface="+mn-ea"/>
                        <a:sym typeface="+mn-lt"/>
                      </a:endParaRPr>
                    </a:p>
                  </a:txBody>
                  <a:tcPr/>
                </a:tc>
              </a:tr>
              <a:tr h="772677">
                <a:tc>
                  <a:txBody>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rPr>
                        <a:t>更新概览：</a:t>
                      </a:r>
                      <a:endParaRPr kumimoji="0" lang="en-US" altLang="zh-CN" sz="1100" b="1" u="none" strike="noStrike" kern="1200" cap="none" spc="0" normalizeH="0" baseline="0" noProof="0" dirty="0">
                        <a:ln>
                          <a:noFill/>
                        </a:ln>
                        <a:solidFill>
                          <a:srgbClr val="70AD47"/>
                        </a:solidFill>
                        <a:effectLst/>
                        <a:uLnTx/>
                        <a:uFillTx/>
                        <a:latin typeface="+mn-lt"/>
                        <a:ea typeface="+mn-ea"/>
                        <a:cs typeface="+mn-ea"/>
                        <a:sym typeface="+mn-lt"/>
                      </a:endParaRPr>
                    </a:p>
                    <a:p>
                      <a:pPr marL="0" marR="0" lvl="0" indent="457200" algn="l" defTabSz="685800" rtl="0" eaLnBrk="1" fontAlgn="auto" latinLnBrk="0" hangingPunct="1">
                        <a:lnSpc>
                          <a:spcPct val="150000"/>
                        </a:lnSpc>
                        <a:spcBef>
                          <a:spcPts val="0"/>
                        </a:spcBef>
                        <a:spcAft>
                          <a:spcPts val="0"/>
                        </a:spcAft>
                        <a:buClrTx/>
                        <a:buSzTx/>
                        <a:buFontTx/>
                        <a:buNone/>
                        <a:defRPr/>
                      </a:pP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单篇专利阅读时，支持用户</a:t>
                      </a:r>
                      <a:r>
                        <a:rPr kumimoji="0" lang="zh-CN" altLang="en-US" sz="1050" b="1" u="none" strike="noStrike" kern="1200" cap="none" spc="0" normalizeH="0" baseline="0" noProof="0" dirty="0">
                          <a:ln>
                            <a:noFill/>
                          </a:ln>
                          <a:solidFill>
                            <a:schemeClr val="accent6"/>
                          </a:solidFill>
                          <a:effectLst/>
                          <a:uLnTx/>
                          <a:uFillTx/>
                          <a:latin typeface="+mn-lt"/>
                          <a:ea typeface="+mn-ea"/>
                          <a:cs typeface="+mn-ea"/>
                          <a:sym typeface="+mn-lt"/>
                        </a:rPr>
                        <a:t>对选中的专利文本进行划段高亮及注释，快速对专利信息进行标记或批注</a:t>
                      </a: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，同时批注信息支持以注释的形式进行分享讨论</a:t>
                      </a:r>
                      <a:endParaRPr kumimoji="0" lang="en-US" altLang="zh-CN" sz="1050" b="0" i="0" u="none" strike="noStrike" kern="1200" cap="none" spc="0" normalizeH="0" baseline="0" noProof="0" dirty="0">
                        <a:ln>
                          <a:noFill/>
                        </a:ln>
                        <a:solidFill>
                          <a:prstClr val="black"/>
                        </a:solidFill>
                        <a:effectLst/>
                        <a:uLnTx/>
                        <a:uFillTx/>
                        <a:latin typeface="+mn-lt"/>
                        <a:ea typeface="+mn-ea"/>
                        <a:cs typeface="+mn-ea"/>
                        <a:sym typeface="+mn-lt"/>
                      </a:endParaRPr>
                    </a:p>
                  </a:txBody>
                  <a:tcPr/>
                </a:tc>
              </a:tr>
              <a:tr h="772677">
                <a:tc>
                  <a:txBody>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rPr>
                        <a:t>商业价值：</a:t>
                      </a:r>
                      <a:endParaRPr kumimoji="0" lang="en-US" altLang="zh-CN" sz="1100" b="1" u="none" strike="noStrike" kern="1200" cap="none" spc="0" normalizeH="0" baseline="0" noProof="0" dirty="0">
                        <a:ln>
                          <a:noFill/>
                        </a:ln>
                        <a:solidFill>
                          <a:srgbClr val="70AD47"/>
                        </a:solidFill>
                        <a:effectLst/>
                        <a:uLnTx/>
                        <a:uFillTx/>
                        <a:latin typeface="+mn-lt"/>
                        <a:ea typeface="+mn-ea"/>
                        <a:cs typeface="+mn-ea"/>
                        <a:sym typeface="+mn-lt"/>
                      </a:endParaRPr>
                    </a:p>
                    <a:p>
                      <a:pPr marL="0" marR="0" lvl="0" indent="457200" algn="l" defTabSz="685800" rtl="0" eaLnBrk="1" fontAlgn="auto" latinLnBrk="0" hangingPunct="1">
                        <a:lnSpc>
                          <a:spcPct val="150000"/>
                        </a:lnSpc>
                        <a:spcBef>
                          <a:spcPts val="0"/>
                        </a:spcBef>
                        <a:spcAft>
                          <a:spcPts val="0"/>
                        </a:spcAft>
                        <a:buClrTx/>
                        <a:buSzTx/>
                        <a:buFontTx/>
                        <a:buNone/>
                        <a:defRPr/>
                      </a:pP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将线下对专利文献的阅读</a:t>
                      </a:r>
                      <a:r>
                        <a:rPr kumimoji="0" lang="en-US" altLang="zh-CN" sz="1050" b="0" u="none" strike="noStrike" kern="1200" cap="none" spc="0" normalizeH="0" baseline="0" noProof="0" dirty="0">
                          <a:ln>
                            <a:noFill/>
                          </a:ln>
                          <a:solidFill>
                            <a:prstClr val="black"/>
                          </a:solidFill>
                          <a:effectLst/>
                          <a:uLnTx/>
                          <a:uFillTx/>
                          <a:latin typeface="+mn-lt"/>
                          <a:ea typeface="+mn-ea"/>
                          <a:cs typeface="+mn-ea"/>
                          <a:sym typeface="+mn-lt"/>
                        </a:rPr>
                        <a:t>/</a:t>
                      </a: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标注场景完全转移到在线阅读时进行，用户可快速对专利信息进行标记或批注，</a:t>
                      </a:r>
                      <a:r>
                        <a:rPr kumimoji="0" lang="zh-CN" altLang="en-US" sz="1050" b="1" u="none" strike="noStrike" kern="1200" cap="none" spc="0" normalizeH="0" baseline="0" noProof="0" dirty="0">
                          <a:ln>
                            <a:noFill/>
                          </a:ln>
                          <a:solidFill>
                            <a:schemeClr val="accent6"/>
                          </a:solidFill>
                          <a:effectLst/>
                          <a:uLnTx/>
                          <a:uFillTx/>
                          <a:latin typeface="+mn-lt"/>
                          <a:ea typeface="+mn-ea"/>
                          <a:cs typeface="+mn-ea"/>
                          <a:sym typeface="+mn-lt"/>
                        </a:rPr>
                        <a:t>极大提升用户工作效率，实现技术想法的保存、分享及交流</a:t>
                      </a: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，提升用户满意度及用户粘性</a:t>
                      </a:r>
                      <a:endParaRPr kumimoji="0" lang="en-US" altLang="zh-CN" sz="1050" b="0" i="0" u="none" strike="noStrike" kern="1200" cap="none" spc="0" normalizeH="0" baseline="0" noProof="0" dirty="0">
                        <a:ln>
                          <a:noFill/>
                        </a:ln>
                        <a:solidFill>
                          <a:prstClr val="black"/>
                        </a:solidFill>
                        <a:effectLst/>
                        <a:uLnTx/>
                        <a:uFillTx/>
                        <a:latin typeface="+mn-lt"/>
                        <a:ea typeface="+mn-ea"/>
                        <a:cs typeface="+mn-ea"/>
                        <a:sym typeface="+mn-lt"/>
                      </a:endParaRPr>
                    </a:p>
                  </a:txBody>
                  <a:tcPr/>
                </a:tc>
              </a:tr>
              <a:tr h="630803">
                <a:tc>
                  <a:txBody>
                    <a:bodyPr/>
                    <a:lstStyle/>
                    <a:p>
                      <a:pPr marL="0" marR="0" lvl="0" indent="0" algn="l" defTabSz="685800" rtl="0" eaLnBrk="1" fontAlgn="auto" latinLnBrk="0" hangingPunct="1">
                        <a:lnSpc>
                          <a:spcPct val="15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mn-lt"/>
                        <a:ea typeface="+mn-ea"/>
                        <a:cs typeface="+mn-ea"/>
                        <a:sym typeface="+mn-lt"/>
                      </a:endParaRPr>
                    </a:p>
                  </a:txBody>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8"/>
          <p:cNvSpPr/>
          <p:nvPr/>
        </p:nvSpPr>
        <p:spPr>
          <a:xfrm>
            <a:off x="6745029" y="928419"/>
            <a:ext cx="2247655" cy="3254328"/>
          </a:xfrm>
          <a:prstGeom prst="rect">
            <a:avLst/>
          </a:prstGeom>
          <a:blipFill>
            <a:blip r:embed="rId1" cstate="email"/>
            <a:stretch>
              <a:fillRect/>
            </a:stretch>
          </a:blipFill>
        </p:spPr>
        <p:txBody>
          <a:bodyPr wrap="square" lIns="0" tIns="0" rIns="0" bIns="0" rtlCol="0"/>
          <a:lstStyle/>
          <a:p>
            <a:endParaRPr sz="1310">
              <a:solidFill>
                <a:prstClr val="black"/>
              </a:solidFill>
            </a:endParaRPr>
          </a:p>
        </p:txBody>
      </p:sp>
      <p:sp>
        <p:nvSpPr>
          <p:cNvPr id="3" name="object 9"/>
          <p:cNvSpPr/>
          <p:nvPr/>
        </p:nvSpPr>
        <p:spPr>
          <a:xfrm>
            <a:off x="6814339" y="2529394"/>
            <a:ext cx="1983614" cy="0"/>
          </a:xfrm>
          <a:custGeom>
            <a:avLst/>
            <a:gdLst/>
            <a:ahLst/>
            <a:cxnLst/>
            <a:rect l="l" t="t" r="r" b="b"/>
            <a:pathLst>
              <a:path w="2727325">
                <a:moveTo>
                  <a:pt x="0" y="0"/>
                </a:moveTo>
                <a:lnTo>
                  <a:pt x="2727325" y="0"/>
                </a:lnTo>
              </a:path>
            </a:pathLst>
          </a:custGeom>
          <a:ln w="12192">
            <a:solidFill>
              <a:srgbClr val="FFFFFF"/>
            </a:solidFill>
          </a:ln>
        </p:spPr>
        <p:txBody>
          <a:bodyPr wrap="square" lIns="0" tIns="0" rIns="0" bIns="0" rtlCol="0"/>
          <a:lstStyle/>
          <a:p>
            <a:endParaRPr sz="1310">
              <a:solidFill>
                <a:prstClr val="black"/>
              </a:solidFill>
            </a:endParaRPr>
          </a:p>
        </p:txBody>
      </p:sp>
      <p:sp>
        <p:nvSpPr>
          <p:cNvPr id="4" name="object 10"/>
          <p:cNvSpPr txBox="1"/>
          <p:nvPr/>
        </p:nvSpPr>
        <p:spPr>
          <a:xfrm>
            <a:off x="7301492" y="1706026"/>
            <a:ext cx="1055785" cy="316637"/>
          </a:xfrm>
          <a:prstGeom prst="rect">
            <a:avLst/>
          </a:prstGeom>
        </p:spPr>
        <p:txBody>
          <a:bodyPr vert="horz" wrap="square" lIns="0" tIns="8775" rIns="0" bIns="0" rtlCol="0">
            <a:spAutoFit/>
          </a:bodyPr>
          <a:lstStyle/>
          <a:p>
            <a:pPr algn="ctr">
              <a:lnSpc>
                <a:spcPts val="1210"/>
              </a:lnSpc>
            </a:pPr>
            <a:r>
              <a:rPr sz="1400" b="1" spc="-4" dirty="0">
                <a:solidFill>
                  <a:srgbClr val="FFFFFF"/>
                </a:solidFill>
                <a:latin typeface="等线" panose="02010600030101010101" charset="-122"/>
                <a:ea typeface="等线" panose="02010600030101010101" charset="-122"/>
                <a:cs typeface="等线" panose="02010600030101010101" charset="-122"/>
              </a:rPr>
              <a:t>1</a:t>
            </a:r>
            <a:r>
              <a:rPr lang="en-US" altLang="zh-CN" sz="1400" b="1" spc="-4" dirty="0">
                <a:solidFill>
                  <a:srgbClr val="FFFFFF"/>
                </a:solidFill>
                <a:latin typeface="等线" panose="02010600030101010101" charset="-122"/>
                <a:ea typeface="等线" panose="02010600030101010101" charset="-122"/>
                <a:cs typeface="等线" panose="02010600030101010101" charset="-122"/>
              </a:rPr>
              <a:t>16</a:t>
            </a:r>
            <a:r>
              <a:rPr lang="zh-CN" altLang="en-US" sz="1400" b="1" dirty="0">
                <a:solidFill>
                  <a:srgbClr val="FFFFFF"/>
                </a:solidFill>
                <a:latin typeface="等线" panose="02010600030101010101" charset="-122"/>
                <a:ea typeface="等线" panose="02010600030101010101" charset="-122"/>
                <a:cs typeface="等线" panose="02010600030101010101" charset="-122"/>
              </a:rPr>
              <a:t> </a:t>
            </a:r>
            <a:endParaRPr lang="en-US" altLang="zh-CN" sz="1400" b="1" dirty="0">
              <a:solidFill>
                <a:srgbClr val="FFFFFF"/>
              </a:solidFill>
              <a:latin typeface="等线" panose="02010600030101010101" charset="-122"/>
              <a:ea typeface="等线" panose="02010600030101010101" charset="-122"/>
              <a:cs typeface="等线" panose="02010600030101010101" charset="-122"/>
            </a:endParaRPr>
          </a:p>
          <a:p>
            <a:pPr algn="ctr">
              <a:lnSpc>
                <a:spcPts val="1210"/>
              </a:lnSpc>
            </a:pPr>
            <a:r>
              <a:rPr lang="zh-CN" altLang="en-US" sz="1100" b="1" dirty="0">
                <a:solidFill>
                  <a:srgbClr val="FFFFFF"/>
                </a:solidFill>
                <a:latin typeface="等线" panose="02010600030101010101" charset="-122"/>
                <a:ea typeface="等线" panose="02010600030101010101" charset="-122"/>
                <a:cs typeface="等线" panose="02010600030101010101" charset="-122"/>
              </a:rPr>
              <a:t>国家</a:t>
            </a:r>
            <a:r>
              <a:rPr lang="en-US" altLang="zh-CN" sz="1100" b="1" dirty="0">
                <a:solidFill>
                  <a:srgbClr val="FFFFFF"/>
                </a:solidFill>
                <a:latin typeface="等线" panose="02010600030101010101" charset="-122"/>
                <a:ea typeface="等线" panose="02010600030101010101" charset="-122"/>
                <a:cs typeface="等线" panose="02010600030101010101" charset="-122"/>
              </a:rPr>
              <a:t>/</a:t>
            </a:r>
            <a:r>
              <a:rPr lang="zh-CN" altLang="en-US" sz="1100" b="1" dirty="0">
                <a:solidFill>
                  <a:srgbClr val="FFFFFF"/>
                </a:solidFill>
                <a:latin typeface="等线" panose="02010600030101010101" charset="-122"/>
                <a:ea typeface="等线" panose="02010600030101010101" charset="-122"/>
                <a:cs typeface="等线" panose="02010600030101010101" charset="-122"/>
              </a:rPr>
              <a:t>地区</a:t>
            </a:r>
            <a:endParaRPr sz="1100" b="1" dirty="0">
              <a:solidFill>
                <a:prstClr val="black"/>
              </a:solidFill>
              <a:latin typeface="等线" panose="02010600030101010101" charset="-122"/>
              <a:ea typeface="等线" panose="02010600030101010101" charset="-122"/>
              <a:cs typeface="等线" panose="02010600030101010101" charset="-122"/>
            </a:endParaRPr>
          </a:p>
        </p:txBody>
      </p:sp>
      <p:sp>
        <p:nvSpPr>
          <p:cNvPr id="5" name="object 11"/>
          <p:cNvSpPr/>
          <p:nvPr/>
        </p:nvSpPr>
        <p:spPr>
          <a:xfrm>
            <a:off x="523441" y="949120"/>
            <a:ext cx="1806728" cy="0"/>
          </a:xfrm>
          <a:custGeom>
            <a:avLst/>
            <a:gdLst/>
            <a:ahLst/>
            <a:cxnLst/>
            <a:rect l="l" t="t" r="r" b="b"/>
            <a:pathLst>
              <a:path w="2484120">
                <a:moveTo>
                  <a:pt x="0" y="0"/>
                </a:moveTo>
                <a:lnTo>
                  <a:pt x="2483993" y="0"/>
                </a:lnTo>
              </a:path>
            </a:pathLst>
          </a:custGeom>
          <a:ln w="12192">
            <a:solidFill>
              <a:srgbClr val="79AD2D"/>
            </a:solidFill>
          </a:ln>
        </p:spPr>
        <p:txBody>
          <a:bodyPr wrap="square" lIns="0" tIns="0" rIns="0" bIns="0" rtlCol="0"/>
          <a:lstStyle/>
          <a:p>
            <a:endParaRPr sz="1310">
              <a:solidFill>
                <a:prstClr val="black"/>
              </a:solidFill>
            </a:endParaRPr>
          </a:p>
        </p:txBody>
      </p:sp>
      <p:sp>
        <p:nvSpPr>
          <p:cNvPr id="6" name="object 12"/>
          <p:cNvSpPr/>
          <p:nvPr/>
        </p:nvSpPr>
        <p:spPr>
          <a:xfrm>
            <a:off x="2566264" y="949120"/>
            <a:ext cx="1806728" cy="0"/>
          </a:xfrm>
          <a:custGeom>
            <a:avLst/>
            <a:gdLst/>
            <a:ahLst/>
            <a:cxnLst/>
            <a:rect l="l" t="t" r="r" b="b"/>
            <a:pathLst>
              <a:path w="2484120">
                <a:moveTo>
                  <a:pt x="0" y="0"/>
                </a:moveTo>
                <a:lnTo>
                  <a:pt x="2483992" y="0"/>
                </a:lnTo>
              </a:path>
            </a:pathLst>
          </a:custGeom>
          <a:ln w="12192">
            <a:solidFill>
              <a:srgbClr val="79AD2D"/>
            </a:solidFill>
          </a:ln>
        </p:spPr>
        <p:txBody>
          <a:bodyPr wrap="square" lIns="0" tIns="0" rIns="0" bIns="0" rtlCol="0"/>
          <a:lstStyle/>
          <a:p>
            <a:endParaRPr sz="1310">
              <a:solidFill>
                <a:prstClr val="black"/>
              </a:solidFill>
            </a:endParaRPr>
          </a:p>
        </p:txBody>
      </p:sp>
      <p:sp>
        <p:nvSpPr>
          <p:cNvPr id="7" name="object 13"/>
          <p:cNvSpPr txBox="1"/>
          <p:nvPr/>
        </p:nvSpPr>
        <p:spPr>
          <a:xfrm>
            <a:off x="808604" y="1005188"/>
            <a:ext cx="1579501" cy="551201"/>
          </a:xfrm>
          <a:prstGeom prst="rect">
            <a:avLst/>
          </a:prstGeom>
        </p:spPr>
        <p:txBody>
          <a:bodyPr vert="horz" wrap="square" lIns="0" tIns="37870" rIns="0" bIns="0" rtlCol="0">
            <a:spAutoFit/>
          </a:bodyPr>
          <a:lstStyle/>
          <a:p>
            <a:pPr marL="9525">
              <a:spcBef>
                <a:spcPts val="295"/>
              </a:spcBef>
            </a:pPr>
            <a:r>
              <a:rPr lang="zh-CN" altLang="en-US" sz="1000" b="1" spc="7" dirty="0">
                <a:solidFill>
                  <a:srgbClr val="79AD2D"/>
                </a:solidFill>
                <a:latin typeface="等线" panose="02010600030101010101" charset="-122"/>
                <a:ea typeface="等线" panose="02010600030101010101" charset="-122"/>
                <a:cs typeface="等线" panose="02010600030101010101" charset="-122"/>
              </a:rPr>
              <a:t>专利</a:t>
            </a:r>
            <a:endParaRPr sz="1000" b="1" dirty="0">
              <a:solidFill>
                <a:prstClr val="black"/>
              </a:solidFill>
              <a:latin typeface="等线" panose="02010600030101010101" charset="-122"/>
              <a:ea typeface="等线" panose="02010600030101010101" charset="-122"/>
              <a:cs typeface="等线" panose="02010600030101010101" charset="-122"/>
            </a:endParaRPr>
          </a:p>
          <a:p>
            <a:pPr marL="9525">
              <a:spcBef>
                <a:spcPts val="195"/>
              </a:spcBef>
            </a:pPr>
            <a:r>
              <a:rPr lang="en-US" altLang="zh-CN" sz="1000" spc="-4" dirty="0">
                <a:solidFill>
                  <a:srgbClr val="7E7E7E"/>
                </a:solidFill>
                <a:latin typeface="等线" panose="02010600030101010101" charset="-122"/>
                <a:ea typeface="等线" panose="02010600030101010101" charset="-122"/>
                <a:cs typeface="等线" panose="02010600030101010101" charset="-122"/>
              </a:rPr>
              <a:t>116</a:t>
            </a:r>
            <a:r>
              <a:rPr lang="zh-CN" altLang="en-US" sz="1000" spc="-4" dirty="0">
                <a:solidFill>
                  <a:srgbClr val="7E7E7E"/>
                </a:solidFill>
                <a:latin typeface="等线" panose="02010600030101010101" charset="-122"/>
                <a:ea typeface="等线" panose="02010600030101010101" charset="-122"/>
                <a:cs typeface="等线" panose="02010600030101010101" charset="-122"/>
              </a:rPr>
              <a:t>个国家</a:t>
            </a:r>
            <a:r>
              <a:rPr lang="en-US" altLang="zh-CN" sz="1000" spc="-4" dirty="0">
                <a:solidFill>
                  <a:srgbClr val="7E7E7E"/>
                </a:solidFill>
                <a:latin typeface="等线" panose="02010600030101010101" charset="-122"/>
                <a:ea typeface="等线" panose="02010600030101010101" charset="-122"/>
                <a:cs typeface="等线" panose="02010600030101010101" charset="-122"/>
              </a:rPr>
              <a:t>/</a:t>
            </a:r>
            <a:r>
              <a:rPr lang="zh-CN" altLang="en-US" sz="1000" spc="-4" dirty="0">
                <a:solidFill>
                  <a:srgbClr val="7E7E7E"/>
                </a:solidFill>
                <a:latin typeface="等线" panose="02010600030101010101" charset="-122"/>
                <a:ea typeface="等线" panose="02010600030101010101" charset="-122"/>
                <a:cs typeface="等线" panose="02010600030101010101" charset="-122"/>
              </a:rPr>
              <a:t>地区</a:t>
            </a:r>
            <a:endParaRPr lang="en-US" altLang="zh-CN" sz="1000" spc="-4" dirty="0">
              <a:solidFill>
                <a:srgbClr val="7E7E7E"/>
              </a:solidFill>
              <a:latin typeface="等线" panose="02010600030101010101" charset="-122"/>
              <a:ea typeface="等线" panose="02010600030101010101" charset="-122"/>
              <a:cs typeface="等线" panose="02010600030101010101" charset="-122"/>
            </a:endParaRPr>
          </a:p>
          <a:p>
            <a:pPr marL="9525">
              <a:spcBef>
                <a:spcPts val="195"/>
              </a:spcBef>
            </a:pPr>
            <a:r>
              <a:rPr lang="en-US" sz="1000" spc="-4" dirty="0">
                <a:solidFill>
                  <a:srgbClr val="7E7E7E"/>
                </a:solidFill>
                <a:latin typeface="等线" panose="02010600030101010101" charset="-122"/>
                <a:ea typeface="等线" panose="02010600030101010101" charset="-122"/>
                <a:cs typeface="等线" panose="02010600030101010101" charset="-122"/>
              </a:rPr>
              <a:t>33</a:t>
            </a:r>
            <a:r>
              <a:rPr lang="zh-CN" altLang="en-US" sz="1000" spc="-4" dirty="0">
                <a:solidFill>
                  <a:srgbClr val="7E7E7E"/>
                </a:solidFill>
                <a:latin typeface="等线" panose="02010600030101010101" charset="-122"/>
                <a:ea typeface="等线" panose="02010600030101010101" charset="-122"/>
                <a:cs typeface="等线" panose="02010600030101010101" charset="-122"/>
              </a:rPr>
              <a:t>个主要国家</a:t>
            </a:r>
            <a:r>
              <a:rPr lang="en-US" altLang="zh-CN" sz="1000" spc="-4" dirty="0">
                <a:solidFill>
                  <a:srgbClr val="7E7E7E"/>
                </a:solidFill>
                <a:latin typeface="等线" panose="02010600030101010101" charset="-122"/>
                <a:ea typeface="等线" panose="02010600030101010101" charset="-122"/>
                <a:cs typeface="等线" panose="02010600030101010101" charset="-122"/>
              </a:rPr>
              <a:t>/</a:t>
            </a:r>
            <a:r>
              <a:rPr lang="zh-CN" altLang="en-US" sz="1000" spc="-4" dirty="0">
                <a:solidFill>
                  <a:srgbClr val="7E7E7E"/>
                </a:solidFill>
                <a:latin typeface="等线" panose="02010600030101010101" charset="-122"/>
                <a:ea typeface="等线" panose="02010600030101010101" charset="-122"/>
                <a:cs typeface="等线" panose="02010600030101010101" charset="-122"/>
              </a:rPr>
              <a:t>地区</a:t>
            </a:r>
            <a:endParaRPr sz="1000" dirty="0">
              <a:solidFill>
                <a:prstClr val="black"/>
              </a:solidFill>
              <a:latin typeface="等线" panose="02010600030101010101" charset="-122"/>
              <a:ea typeface="等线" panose="02010600030101010101" charset="-122"/>
              <a:cs typeface="等线" panose="02010600030101010101" charset="-122"/>
            </a:endParaRPr>
          </a:p>
        </p:txBody>
      </p:sp>
      <p:sp>
        <p:nvSpPr>
          <p:cNvPr id="8" name="object 14"/>
          <p:cNvSpPr txBox="1"/>
          <p:nvPr/>
        </p:nvSpPr>
        <p:spPr>
          <a:xfrm>
            <a:off x="2839632" y="1005187"/>
            <a:ext cx="1520662" cy="551201"/>
          </a:xfrm>
          <a:prstGeom prst="rect">
            <a:avLst/>
          </a:prstGeom>
        </p:spPr>
        <p:txBody>
          <a:bodyPr vert="horz" wrap="square" lIns="0" tIns="37870" rIns="0" bIns="0" rtlCol="0">
            <a:spAutoFit/>
          </a:bodyPr>
          <a:lstStyle/>
          <a:p>
            <a:pPr marL="9525">
              <a:spcBef>
                <a:spcPts val="295"/>
              </a:spcBef>
            </a:pPr>
            <a:r>
              <a:rPr lang="zh-CN" altLang="en-US" sz="1000" b="1" dirty="0">
                <a:solidFill>
                  <a:srgbClr val="79AD2D"/>
                </a:solidFill>
                <a:latin typeface="等线" panose="02010600030101010101" charset="-122"/>
                <a:ea typeface="等线" panose="02010600030101010101" charset="-122"/>
                <a:cs typeface="等线" panose="02010600030101010101" charset="-122"/>
              </a:rPr>
              <a:t>机器翻译</a:t>
            </a:r>
            <a:endParaRPr sz="1000" b="1" dirty="0">
              <a:solidFill>
                <a:prstClr val="black"/>
              </a:solidFill>
              <a:latin typeface="等线" panose="02010600030101010101" charset="-122"/>
              <a:ea typeface="等线" panose="02010600030101010101" charset="-122"/>
              <a:cs typeface="等线" panose="02010600030101010101" charset="-122"/>
            </a:endParaRPr>
          </a:p>
          <a:p>
            <a:pPr marL="9525">
              <a:spcBef>
                <a:spcPts val="195"/>
              </a:spcBef>
            </a:pPr>
            <a:r>
              <a:rPr lang="zh-CN" altLang="en-US" sz="1000" spc="-4" dirty="0">
                <a:solidFill>
                  <a:srgbClr val="7E7E7E"/>
                </a:solidFill>
                <a:latin typeface="等线" panose="02010600030101010101" charset="-122"/>
                <a:ea typeface="等线" panose="02010600030101010101" charset="-122"/>
                <a:cs typeface="等线" panose="02010600030101010101" charset="-122"/>
              </a:rPr>
              <a:t>中文、英文机器翻译</a:t>
            </a:r>
            <a:endParaRPr lang="en-US" altLang="zh-CN" sz="1000" dirty="0">
              <a:solidFill>
                <a:prstClr val="black"/>
              </a:solidFill>
              <a:latin typeface="等线" panose="02010600030101010101" charset="-122"/>
              <a:ea typeface="等线" panose="02010600030101010101" charset="-122"/>
              <a:cs typeface="等线" panose="02010600030101010101" charset="-122"/>
            </a:endParaRPr>
          </a:p>
          <a:p>
            <a:pPr marL="9525">
              <a:spcBef>
                <a:spcPts val="195"/>
              </a:spcBef>
            </a:pPr>
            <a:r>
              <a:rPr lang="zh-CN" altLang="en-US" sz="1000" spc="-4" dirty="0">
                <a:solidFill>
                  <a:srgbClr val="7E7E7E"/>
                </a:solidFill>
                <a:latin typeface="等线" panose="02010600030101010101" charset="-122"/>
                <a:ea typeface="等线" panose="02010600030101010101" charset="-122"/>
                <a:cs typeface="等线" panose="02010600030101010101" charset="-122"/>
              </a:rPr>
              <a:t>（著录项目，全文信息）</a:t>
            </a:r>
            <a:endParaRPr lang="en-US" altLang="zh-CN" sz="1000" spc="-4" dirty="0">
              <a:solidFill>
                <a:srgbClr val="7E7E7E"/>
              </a:solidFill>
              <a:latin typeface="等线" panose="02010600030101010101" charset="-122"/>
              <a:ea typeface="等线" panose="02010600030101010101" charset="-122"/>
              <a:cs typeface="等线" panose="02010600030101010101" charset="-122"/>
            </a:endParaRPr>
          </a:p>
        </p:txBody>
      </p:sp>
      <p:sp>
        <p:nvSpPr>
          <p:cNvPr id="9" name="object 15"/>
          <p:cNvSpPr/>
          <p:nvPr/>
        </p:nvSpPr>
        <p:spPr>
          <a:xfrm>
            <a:off x="520117" y="3382701"/>
            <a:ext cx="1806728" cy="0"/>
          </a:xfrm>
          <a:custGeom>
            <a:avLst/>
            <a:gdLst/>
            <a:ahLst/>
            <a:cxnLst/>
            <a:rect l="l" t="t" r="r" b="b"/>
            <a:pathLst>
              <a:path w="2484120">
                <a:moveTo>
                  <a:pt x="0" y="0"/>
                </a:moveTo>
                <a:lnTo>
                  <a:pt x="2483993" y="0"/>
                </a:lnTo>
              </a:path>
            </a:pathLst>
          </a:custGeom>
          <a:ln w="12192">
            <a:solidFill>
              <a:srgbClr val="79AD2D"/>
            </a:solidFill>
          </a:ln>
        </p:spPr>
        <p:txBody>
          <a:bodyPr wrap="square" lIns="0" tIns="0" rIns="0" bIns="0" rtlCol="0"/>
          <a:lstStyle/>
          <a:p>
            <a:endParaRPr sz="1310">
              <a:solidFill>
                <a:prstClr val="black"/>
              </a:solidFill>
            </a:endParaRPr>
          </a:p>
        </p:txBody>
      </p:sp>
      <p:sp>
        <p:nvSpPr>
          <p:cNvPr id="10" name="object 16"/>
          <p:cNvSpPr txBox="1"/>
          <p:nvPr/>
        </p:nvSpPr>
        <p:spPr>
          <a:xfrm>
            <a:off x="805277" y="3439236"/>
            <a:ext cx="1722555" cy="787630"/>
          </a:xfrm>
          <a:prstGeom prst="rect">
            <a:avLst/>
          </a:prstGeom>
        </p:spPr>
        <p:txBody>
          <a:bodyPr vert="horz" wrap="square" lIns="0" tIns="38333" rIns="0" bIns="0" rtlCol="0">
            <a:spAutoFit/>
          </a:bodyPr>
          <a:lstStyle/>
          <a:p>
            <a:pPr marL="9525">
              <a:spcBef>
                <a:spcPts val="300"/>
              </a:spcBef>
            </a:pPr>
            <a:r>
              <a:rPr lang="zh-CN" altLang="en-US" sz="1000" b="1" dirty="0">
                <a:solidFill>
                  <a:srgbClr val="79AD2D"/>
                </a:solidFill>
                <a:latin typeface="等线" panose="02010600030101010101" charset="-122"/>
                <a:ea typeface="等线" panose="02010600030101010101" charset="-122"/>
                <a:cs typeface="等线" panose="02010600030101010101" charset="-122"/>
              </a:rPr>
              <a:t>诉讼</a:t>
            </a:r>
            <a:endParaRPr sz="1000" b="1" dirty="0">
              <a:solidFill>
                <a:prstClr val="black"/>
              </a:solidFill>
              <a:latin typeface="等线" panose="02010600030101010101" charset="-122"/>
              <a:ea typeface="等线" panose="02010600030101010101" charset="-122"/>
              <a:cs typeface="等线" panose="02010600030101010101" charset="-122"/>
            </a:endParaRPr>
          </a:p>
          <a:p>
            <a:pPr marL="9525">
              <a:spcBef>
                <a:spcPts val="195"/>
              </a:spcBef>
            </a:pPr>
            <a:r>
              <a:rPr lang="en-US" altLang="zh-CN" sz="1000" dirty="0">
                <a:solidFill>
                  <a:srgbClr val="7E7E7E"/>
                </a:solidFill>
                <a:latin typeface="等线" panose="02010600030101010101" charset="-122"/>
                <a:ea typeface="等线" panose="02010600030101010101" charset="-122"/>
                <a:cs typeface="等线" panose="02010600030101010101" charset="-122"/>
              </a:rPr>
              <a:t>9</a:t>
            </a:r>
            <a:r>
              <a:rPr lang="zh-CN" altLang="en-US" sz="1000" dirty="0">
                <a:solidFill>
                  <a:srgbClr val="7E7E7E"/>
                </a:solidFill>
                <a:latin typeface="等线" panose="02010600030101010101" charset="-122"/>
                <a:ea typeface="等线" panose="02010600030101010101" charset="-122"/>
                <a:cs typeface="等线" panose="02010600030101010101" charset="-122"/>
              </a:rPr>
              <a:t>个国家</a:t>
            </a:r>
            <a:r>
              <a:rPr lang="en-US" altLang="zh-CN" sz="1000" dirty="0">
                <a:solidFill>
                  <a:srgbClr val="7E7E7E"/>
                </a:solidFill>
                <a:latin typeface="等线" panose="02010600030101010101" charset="-122"/>
                <a:ea typeface="等线" panose="02010600030101010101" charset="-122"/>
                <a:cs typeface="等线" panose="02010600030101010101" charset="-122"/>
              </a:rPr>
              <a:t>/</a:t>
            </a:r>
            <a:r>
              <a:rPr lang="zh-CN" altLang="en-US" sz="1000" dirty="0">
                <a:solidFill>
                  <a:srgbClr val="7E7E7E"/>
                </a:solidFill>
                <a:latin typeface="等线" panose="02010600030101010101" charset="-122"/>
                <a:ea typeface="等线" panose="02010600030101010101" charset="-122"/>
                <a:cs typeface="等线" panose="02010600030101010101" charset="-122"/>
              </a:rPr>
              <a:t>地区</a:t>
            </a:r>
            <a:endParaRPr sz="1000" dirty="0">
              <a:solidFill>
                <a:prstClr val="black"/>
              </a:solidFill>
              <a:latin typeface="等线" panose="02010600030101010101" charset="-122"/>
              <a:ea typeface="等线" panose="02010600030101010101" charset="-122"/>
              <a:cs typeface="等线" panose="02010600030101010101" charset="-122"/>
            </a:endParaRPr>
          </a:p>
          <a:p>
            <a:pPr marL="9525" marR="3810"/>
            <a:r>
              <a:rPr lang="zh-CN" altLang="en-US" sz="900" spc="-4" dirty="0">
                <a:solidFill>
                  <a:srgbClr val="7E7E7E"/>
                </a:solidFill>
                <a:latin typeface="等线" panose="02010600030101010101" charset="-122"/>
                <a:ea typeface="等线" panose="02010600030101010101" charset="-122"/>
                <a:cs typeface="等线" panose="02010600030101010101" charset="-122"/>
              </a:rPr>
              <a:t>中国，中国台湾，加拿大，</a:t>
            </a:r>
            <a:endParaRPr lang="en-US" altLang="zh-CN" sz="900" spc="-4" dirty="0">
              <a:solidFill>
                <a:srgbClr val="7E7E7E"/>
              </a:solidFill>
              <a:latin typeface="等线" panose="02010600030101010101" charset="-122"/>
              <a:ea typeface="等线" panose="02010600030101010101" charset="-122"/>
              <a:cs typeface="等线" panose="02010600030101010101" charset="-122"/>
            </a:endParaRPr>
          </a:p>
          <a:p>
            <a:pPr marL="9525" marR="3810"/>
            <a:r>
              <a:rPr lang="zh-CN" altLang="en-US" sz="900" spc="-4" dirty="0">
                <a:solidFill>
                  <a:srgbClr val="7E7E7E"/>
                </a:solidFill>
                <a:latin typeface="等线" panose="02010600030101010101" charset="-122"/>
                <a:ea typeface="等线" panose="02010600030101010101" charset="-122"/>
                <a:cs typeface="等线" panose="02010600030101010101" charset="-122"/>
              </a:rPr>
              <a:t>美国，日本，法国，英国，</a:t>
            </a:r>
            <a:endParaRPr lang="en-US" altLang="zh-CN" sz="900" spc="-4" dirty="0">
              <a:solidFill>
                <a:srgbClr val="7E7E7E"/>
              </a:solidFill>
              <a:latin typeface="等线" panose="02010600030101010101" charset="-122"/>
              <a:ea typeface="等线" panose="02010600030101010101" charset="-122"/>
              <a:cs typeface="等线" panose="02010600030101010101" charset="-122"/>
            </a:endParaRPr>
          </a:p>
          <a:p>
            <a:pPr marL="9525" marR="3810"/>
            <a:r>
              <a:rPr lang="zh-CN" altLang="en-US" sz="900" spc="-4" dirty="0">
                <a:solidFill>
                  <a:srgbClr val="7E7E7E"/>
                </a:solidFill>
                <a:latin typeface="等线" panose="02010600030101010101" charset="-122"/>
                <a:ea typeface="等线" panose="02010600030101010101" charset="-122"/>
                <a:cs typeface="等线" panose="02010600030101010101" charset="-122"/>
              </a:rPr>
              <a:t>澳大利亚，西班牙</a:t>
            </a:r>
            <a:endParaRPr sz="900" spc="-4" dirty="0">
              <a:solidFill>
                <a:srgbClr val="7E7E7E"/>
              </a:solidFill>
              <a:latin typeface="等线" panose="02010600030101010101" charset="-122"/>
              <a:ea typeface="等线" panose="02010600030101010101" charset="-122"/>
              <a:cs typeface="等线" panose="02010600030101010101" charset="-122"/>
            </a:endParaRPr>
          </a:p>
        </p:txBody>
      </p:sp>
      <p:sp>
        <p:nvSpPr>
          <p:cNvPr id="11" name="object 17"/>
          <p:cNvSpPr/>
          <p:nvPr/>
        </p:nvSpPr>
        <p:spPr>
          <a:xfrm>
            <a:off x="2566264" y="3382701"/>
            <a:ext cx="1806728" cy="0"/>
          </a:xfrm>
          <a:custGeom>
            <a:avLst/>
            <a:gdLst/>
            <a:ahLst/>
            <a:cxnLst/>
            <a:rect l="l" t="t" r="r" b="b"/>
            <a:pathLst>
              <a:path w="2484120">
                <a:moveTo>
                  <a:pt x="0" y="0"/>
                </a:moveTo>
                <a:lnTo>
                  <a:pt x="2483992" y="0"/>
                </a:lnTo>
              </a:path>
            </a:pathLst>
          </a:custGeom>
          <a:ln w="12192">
            <a:solidFill>
              <a:srgbClr val="79AD2D"/>
            </a:solidFill>
          </a:ln>
        </p:spPr>
        <p:txBody>
          <a:bodyPr wrap="square" lIns="0" tIns="0" rIns="0" bIns="0" rtlCol="0"/>
          <a:lstStyle/>
          <a:p>
            <a:endParaRPr sz="1310">
              <a:solidFill>
                <a:prstClr val="black"/>
              </a:solidFill>
            </a:endParaRPr>
          </a:p>
        </p:txBody>
      </p:sp>
      <p:sp>
        <p:nvSpPr>
          <p:cNvPr id="12" name="object 18"/>
          <p:cNvSpPr txBox="1"/>
          <p:nvPr/>
        </p:nvSpPr>
        <p:spPr>
          <a:xfrm>
            <a:off x="2852331" y="3468328"/>
            <a:ext cx="1472815" cy="355576"/>
          </a:xfrm>
          <a:prstGeom prst="rect">
            <a:avLst/>
          </a:prstGeom>
        </p:spPr>
        <p:txBody>
          <a:bodyPr vert="horz" wrap="square" lIns="0" tIns="9237" rIns="0" bIns="0" rtlCol="0">
            <a:spAutoFit/>
          </a:bodyPr>
          <a:lstStyle/>
          <a:p>
            <a:pPr marL="9525">
              <a:spcBef>
                <a:spcPts val="75"/>
              </a:spcBef>
            </a:pPr>
            <a:r>
              <a:rPr lang="zh-CN" altLang="en-US" sz="1000" b="1" spc="-4" dirty="0">
                <a:solidFill>
                  <a:srgbClr val="79AD2D"/>
                </a:solidFill>
                <a:latin typeface="等线" panose="02010600030101010101" charset="-122"/>
                <a:ea typeface="等线" panose="02010600030101010101" charset="-122"/>
                <a:cs typeface="等线" panose="02010600030101010101" charset="-122"/>
              </a:rPr>
              <a:t>全文信息</a:t>
            </a:r>
            <a:endParaRPr sz="1000" b="1" dirty="0">
              <a:solidFill>
                <a:prstClr val="black"/>
              </a:solidFill>
              <a:latin typeface="等线" panose="02010600030101010101" charset="-122"/>
              <a:ea typeface="等线" panose="02010600030101010101" charset="-122"/>
              <a:cs typeface="等线" panose="02010600030101010101" charset="-122"/>
            </a:endParaRPr>
          </a:p>
          <a:p>
            <a:pPr marL="9525">
              <a:spcBef>
                <a:spcPts val="320"/>
              </a:spcBef>
            </a:pPr>
            <a:r>
              <a:rPr lang="en-US" altLang="zh-CN" sz="1000" dirty="0">
                <a:solidFill>
                  <a:srgbClr val="7E7E7E"/>
                </a:solidFill>
                <a:latin typeface="等线" panose="02010600030101010101" charset="-122"/>
                <a:ea typeface="等线" panose="02010600030101010101" charset="-122"/>
                <a:cs typeface="等线" panose="02010600030101010101" charset="-122"/>
              </a:rPr>
              <a:t>26</a:t>
            </a:r>
            <a:r>
              <a:rPr lang="zh-CN" altLang="en-US" sz="1000" dirty="0">
                <a:solidFill>
                  <a:srgbClr val="7E7E7E"/>
                </a:solidFill>
                <a:latin typeface="等线" panose="02010600030101010101" charset="-122"/>
                <a:ea typeface="等线" panose="02010600030101010101" charset="-122"/>
                <a:cs typeface="等线" panose="02010600030101010101" charset="-122"/>
              </a:rPr>
              <a:t>个国家</a:t>
            </a:r>
            <a:r>
              <a:rPr lang="en-US" altLang="zh-CN" sz="1000" dirty="0">
                <a:solidFill>
                  <a:srgbClr val="7E7E7E"/>
                </a:solidFill>
                <a:latin typeface="等线" panose="02010600030101010101" charset="-122"/>
                <a:ea typeface="等线" panose="02010600030101010101" charset="-122"/>
                <a:cs typeface="等线" panose="02010600030101010101" charset="-122"/>
              </a:rPr>
              <a:t>/</a:t>
            </a:r>
            <a:r>
              <a:rPr lang="zh-CN" altLang="en-US" sz="1000" dirty="0">
                <a:solidFill>
                  <a:srgbClr val="7E7E7E"/>
                </a:solidFill>
                <a:latin typeface="等线" panose="02010600030101010101" charset="-122"/>
                <a:ea typeface="等线" panose="02010600030101010101" charset="-122"/>
                <a:cs typeface="等线" panose="02010600030101010101" charset="-122"/>
              </a:rPr>
              <a:t>地区</a:t>
            </a:r>
            <a:endParaRPr sz="1000" dirty="0">
              <a:solidFill>
                <a:prstClr val="black"/>
              </a:solidFill>
              <a:latin typeface="等线" panose="02010600030101010101" charset="-122"/>
              <a:ea typeface="等线" panose="02010600030101010101" charset="-122"/>
              <a:cs typeface="等线" panose="02010600030101010101" charset="-122"/>
            </a:endParaRPr>
          </a:p>
        </p:txBody>
      </p:sp>
      <p:sp>
        <p:nvSpPr>
          <p:cNvPr id="13" name="object 19"/>
          <p:cNvSpPr/>
          <p:nvPr/>
        </p:nvSpPr>
        <p:spPr>
          <a:xfrm>
            <a:off x="523441" y="2668878"/>
            <a:ext cx="1806728" cy="0"/>
          </a:xfrm>
          <a:custGeom>
            <a:avLst/>
            <a:gdLst/>
            <a:ahLst/>
            <a:cxnLst/>
            <a:rect l="l" t="t" r="r" b="b"/>
            <a:pathLst>
              <a:path w="2484120">
                <a:moveTo>
                  <a:pt x="0" y="0"/>
                </a:moveTo>
                <a:lnTo>
                  <a:pt x="2483993" y="0"/>
                </a:lnTo>
              </a:path>
            </a:pathLst>
          </a:custGeom>
          <a:ln w="12192">
            <a:solidFill>
              <a:srgbClr val="79AD2D"/>
            </a:solidFill>
          </a:ln>
        </p:spPr>
        <p:txBody>
          <a:bodyPr wrap="square" lIns="0" tIns="0" rIns="0" bIns="0" rtlCol="0"/>
          <a:lstStyle/>
          <a:p>
            <a:endParaRPr sz="1310">
              <a:solidFill>
                <a:prstClr val="black"/>
              </a:solidFill>
            </a:endParaRPr>
          </a:p>
        </p:txBody>
      </p:sp>
      <p:sp>
        <p:nvSpPr>
          <p:cNvPr id="14" name="object 20"/>
          <p:cNvSpPr/>
          <p:nvPr/>
        </p:nvSpPr>
        <p:spPr>
          <a:xfrm>
            <a:off x="2566264" y="2668878"/>
            <a:ext cx="1806728" cy="0"/>
          </a:xfrm>
          <a:custGeom>
            <a:avLst/>
            <a:gdLst/>
            <a:ahLst/>
            <a:cxnLst/>
            <a:rect l="l" t="t" r="r" b="b"/>
            <a:pathLst>
              <a:path w="2484120">
                <a:moveTo>
                  <a:pt x="0" y="0"/>
                </a:moveTo>
                <a:lnTo>
                  <a:pt x="2483992" y="0"/>
                </a:lnTo>
              </a:path>
            </a:pathLst>
          </a:custGeom>
          <a:ln w="12192">
            <a:solidFill>
              <a:srgbClr val="79AD2D"/>
            </a:solidFill>
          </a:ln>
        </p:spPr>
        <p:txBody>
          <a:bodyPr wrap="square" lIns="0" tIns="0" rIns="0" bIns="0" rtlCol="0"/>
          <a:lstStyle/>
          <a:p>
            <a:endParaRPr sz="1310">
              <a:solidFill>
                <a:prstClr val="black"/>
              </a:solidFill>
            </a:endParaRPr>
          </a:p>
        </p:txBody>
      </p:sp>
      <p:sp>
        <p:nvSpPr>
          <p:cNvPr id="15" name="object 21"/>
          <p:cNvSpPr txBox="1"/>
          <p:nvPr/>
        </p:nvSpPr>
        <p:spPr>
          <a:xfrm>
            <a:off x="808604" y="2724766"/>
            <a:ext cx="1579501" cy="372132"/>
          </a:xfrm>
          <a:prstGeom prst="rect">
            <a:avLst/>
          </a:prstGeom>
        </p:spPr>
        <p:txBody>
          <a:bodyPr vert="horz" wrap="square" lIns="0" tIns="38333" rIns="0" bIns="0" rtlCol="0">
            <a:spAutoFit/>
          </a:bodyPr>
          <a:lstStyle/>
          <a:p>
            <a:pPr marL="9525">
              <a:spcBef>
                <a:spcPts val="300"/>
              </a:spcBef>
            </a:pPr>
            <a:r>
              <a:rPr lang="zh-CN" altLang="en-US" sz="1000" b="1" dirty="0">
                <a:solidFill>
                  <a:srgbClr val="79AD2D"/>
                </a:solidFill>
                <a:latin typeface="等线" panose="02010600030101010101" charset="-122"/>
                <a:ea typeface="等线" panose="02010600030101010101" charset="-122"/>
                <a:cs typeface="等线" panose="02010600030101010101" charset="-122"/>
              </a:rPr>
              <a:t>许可</a:t>
            </a:r>
            <a:endParaRPr sz="1000" b="1" dirty="0">
              <a:solidFill>
                <a:prstClr val="black"/>
              </a:solidFill>
              <a:latin typeface="等线" panose="02010600030101010101" charset="-122"/>
              <a:ea typeface="等线" panose="02010600030101010101" charset="-122"/>
              <a:cs typeface="等线" panose="02010600030101010101" charset="-122"/>
            </a:endParaRPr>
          </a:p>
          <a:p>
            <a:pPr marL="9525">
              <a:spcBef>
                <a:spcPts val="195"/>
              </a:spcBef>
            </a:pPr>
            <a:r>
              <a:rPr lang="en-US" altLang="zh-CN" sz="1000" dirty="0">
                <a:solidFill>
                  <a:srgbClr val="7E7E7E"/>
                </a:solidFill>
                <a:latin typeface="等线" panose="02010600030101010101" charset="-122"/>
                <a:ea typeface="等线" panose="02010600030101010101" charset="-122"/>
                <a:cs typeface="等线" panose="02010600030101010101" charset="-122"/>
              </a:rPr>
              <a:t>70</a:t>
            </a:r>
            <a:r>
              <a:rPr lang="zh-CN" altLang="en-US" sz="1000" dirty="0">
                <a:solidFill>
                  <a:srgbClr val="7E7E7E"/>
                </a:solidFill>
                <a:latin typeface="等线" panose="02010600030101010101" charset="-122"/>
                <a:ea typeface="等线" panose="02010600030101010101" charset="-122"/>
                <a:cs typeface="等线" panose="02010600030101010101" charset="-122"/>
              </a:rPr>
              <a:t>个以上国家</a:t>
            </a:r>
            <a:r>
              <a:rPr lang="en-US" altLang="zh-CN" sz="1000" dirty="0">
                <a:solidFill>
                  <a:srgbClr val="7E7E7E"/>
                </a:solidFill>
                <a:latin typeface="等线" panose="02010600030101010101" charset="-122"/>
                <a:ea typeface="等线" panose="02010600030101010101" charset="-122"/>
                <a:cs typeface="等线" panose="02010600030101010101" charset="-122"/>
              </a:rPr>
              <a:t>/</a:t>
            </a:r>
            <a:r>
              <a:rPr lang="zh-CN" altLang="en-US" sz="1000" dirty="0">
                <a:solidFill>
                  <a:srgbClr val="7E7E7E"/>
                </a:solidFill>
                <a:latin typeface="等线" panose="02010600030101010101" charset="-122"/>
                <a:ea typeface="等线" panose="02010600030101010101" charset="-122"/>
                <a:cs typeface="等线" panose="02010600030101010101" charset="-122"/>
              </a:rPr>
              <a:t>地区</a:t>
            </a:r>
            <a:endParaRPr lang="en-US" altLang="zh-CN" sz="1000" dirty="0">
              <a:solidFill>
                <a:srgbClr val="7E7E7E"/>
              </a:solidFill>
              <a:latin typeface="等线" panose="02010600030101010101" charset="-122"/>
              <a:ea typeface="等线" panose="02010600030101010101" charset="-122"/>
              <a:cs typeface="等线" panose="02010600030101010101" charset="-122"/>
            </a:endParaRPr>
          </a:p>
        </p:txBody>
      </p:sp>
      <p:sp>
        <p:nvSpPr>
          <p:cNvPr id="16" name="object 22"/>
          <p:cNvSpPr txBox="1"/>
          <p:nvPr/>
        </p:nvSpPr>
        <p:spPr>
          <a:xfrm>
            <a:off x="2852331" y="2724766"/>
            <a:ext cx="1520662" cy="372132"/>
          </a:xfrm>
          <a:prstGeom prst="rect">
            <a:avLst/>
          </a:prstGeom>
        </p:spPr>
        <p:txBody>
          <a:bodyPr vert="horz" wrap="square" lIns="0" tIns="38333" rIns="0" bIns="0" rtlCol="0">
            <a:spAutoFit/>
          </a:bodyPr>
          <a:lstStyle/>
          <a:p>
            <a:pPr marL="9525">
              <a:spcBef>
                <a:spcPts val="300"/>
              </a:spcBef>
            </a:pPr>
            <a:r>
              <a:rPr lang="en-US" altLang="zh-CN" sz="1000" b="1" dirty="0">
                <a:solidFill>
                  <a:srgbClr val="79AD2D"/>
                </a:solidFill>
                <a:latin typeface="等线" panose="02010600030101010101" charset="-122"/>
                <a:ea typeface="等线" panose="02010600030101010101" charset="-122"/>
                <a:cs typeface="等线" panose="02010600030101010101" charset="-122"/>
              </a:rPr>
              <a:t>PDF</a:t>
            </a:r>
            <a:endParaRPr sz="1000" b="1" dirty="0">
              <a:solidFill>
                <a:prstClr val="black"/>
              </a:solidFill>
              <a:latin typeface="等线" panose="02010600030101010101" charset="-122"/>
              <a:ea typeface="等线" panose="02010600030101010101" charset="-122"/>
              <a:cs typeface="等线" panose="02010600030101010101" charset="-122"/>
            </a:endParaRPr>
          </a:p>
          <a:p>
            <a:pPr marL="9525">
              <a:spcBef>
                <a:spcPts val="195"/>
              </a:spcBef>
            </a:pPr>
            <a:r>
              <a:rPr lang="en-US" altLang="zh-CN" sz="1000" dirty="0">
                <a:solidFill>
                  <a:srgbClr val="7E7E7E"/>
                </a:solidFill>
                <a:latin typeface="等线" panose="02010600030101010101" charset="-122"/>
                <a:ea typeface="等线" panose="02010600030101010101" charset="-122"/>
                <a:cs typeface="等线" panose="02010600030101010101" charset="-122"/>
              </a:rPr>
              <a:t>37</a:t>
            </a:r>
            <a:r>
              <a:rPr lang="zh-CN" altLang="en-US" sz="1000" dirty="0">
                <a:solidFill>
                  <a:srgbClr val="7E7E7E"/>
                </a:solidFill>
                <a:latin typeface="等线" panose="02010600030101010101" charset="-122"/>
                <a:ea typeface="等线" panose="02010600030101010101" charset="-122"/>
                <a:cs typeface="等线" panose="02010600030101010101" charset="-122"/>
              </a:rPr>
              <a:t>个国家</a:t>
            </a:r>
            <a:r>
              <a:rPr lang="en-US" altLang="zh-CN" sz="1000" dirty="0">
                <a:solidFill>
                  <a:srgbClr val="7E7E7E"/>
                </a:solidFill>
                <a:latin typeface="等线" panose="02010600030101010101" charset="-122"/>
                <a:ea typeface="等线" panose="02010600030101010101" charset="-122"/>
                <a:cs typeface="等线" panose="02010600030101010101" charset="-122"/>
              </a:rPr>
              <a:t>/</a:t>
            </a:r>
            <a:r>
              <a:rPr lang="zh-CN" altLang="en-US" sz="1000" dirty="0">
                <a:solidFill>
                  <a:srgbClr val="7E7E7E"/>
                </a:solidFill>
                <a:latin typeface="等线" panose="02010600030101010101" charset="-122"/>
                <a:ea typeface="等线" panose="02010600030101010101" charset="-122"/>
                <a:cs typeface="等线" panose="02010600030101010101" charset="-122"/>
              </a:rPr>
              <a:t>地区</a:t>
            </a:r>
            <a:endParaRPr sz="1000" dirty="0">
              <a:solidFill>
                <a:prstClr val="black"/>
              </a:solidFill>
              <a:latin typeface="等线" panose="02010600030101010101" charset="-122"/>
              <a:ea typeface="等线" panose="02010600030101010101" charset="-122"/>
              <a:cs typeface="等线" panose="02010600030101010101" charset="-122"/>
            </a:endParaRPr>
          </a:p>
        </p:txBody>
      </p:sp>
      <p:sp>
        <p:nvSpPr>
          <p:cNvPr id="17" name="object 23"/>
          <p:cNvSpPr/>
          <p:nvPr/>
        </p:nvSpPr>
        <p:spPr>
          <a:xfrm>
            <a:off x="523441" y="1953945"/>
            <a:ext cx="1806728" cy="0"/>
          </a:xfrm>
          <a:custGeom>
            <a:avLst/>
            <a:gdLst/>
            <a:ahLst/>
            <a:cxnLst/>
            <a:rect l="l" t="t" r="r" b="b"/>
            <a:pathLst>
              <a:path w="2484120">
                <a:moveTo>
                  <a:pt x="0" y="0"/>
                </a:moveTo>
                <a:lnTo>
                  <a:pt x="2483993" y="0"/>
                </a:lnTo>
              </a:path>
            </a:pathLst>
          </a:custGeom>
          <a:ln w="12192">
            <a:solidFill>
              <a:srgbClr val="79AD2D"/>
            </a:solidFill>
          </a:ln>
        </p:spPr>
        <p:txBody>
          <a:bodyPr wrap="square" lIns="0" tIns="0" rIns="0" bIns="0" rtlCol="0"/>
          <a:lstStyle/>
          <a:p>
            <a:endParaRPr sz="1310">
              <a:solidFill>
                <a:prstClr val="black"/>
              </a:solidFill>
            </a:endParaRPr>
          </a:p>
        </p:txBody>
      </p:sp>
      <p:sp>
        <p:nvSpPr>
          <p:cNvPr id="18" name="object 24"/>
          <p:cNvSpPr/>
          <p:nvPr/>
        </p:nvSpPr>
        <p:spPr>
          <a:xfrm>
            <a:off x="2566264" y="1953945"/>
            <a:ext cx="1806728" cy="0"/>
          </a:xfrm>
          <a:custGeom>
            <a:avLst/>
            <a:gdLst/>
            <a:ahLst/>
            <a:cxnLst/>
            <a:rect l="l" t="t" r="r" b="b"/>
            <a:pathLst>
              <a:path w="2484120">
                <a:moveTo>
                  <a:pt x="0" y="0"/>
                </a:moveTo>
                <a:lnTo>
                  <a:pt x="2483992" y="0"/>
                </a:lnTo>
              </a:path>
            </a:pathLst>
          </a:custGeom>
          <a:ln w="12192">
            <a:solidFill>
              <a:srgbClr val="79AD2D"/>
            </a:solidFill>
          </a:ln>
        </p:spPr>
        <p:txBody>
          <a:bodyPr wrap="square" lIns="0" tIns="0" rIns="0" bIns="0" rtlCol="0"/>
          <a:lstStyle/>
          <a:p>
            <a:endParaRPr sz="1310">
              <a:solidFill>
                <a:prstClr val="black"/>
              </a:solidFill>
            </a:endParaRPr>
          </a:p>
        </p:txBody>
      </p:sp>
      <p:sp>
        <p:nvSpPr>
          <p:cNvPr id="19" name="object 25"/>
          <p:cNvSpPr txBox="1"/>
          <p:nvPr/>
        </p:nvSpPr>
        <p:spPr>
          <a:xfrm>
            <a:off x="808602" y="2010404"/>
            <a:ext cx="1558498" cy="551668"/>
          </a:xfrm>
          <a:prstGeom prst="rect">
            <a:avLst/>
          </a:prstGeom>
        </p:spPr>
        <p:txBody>
          <a:bodyPr vert="horz" wrap="square" lIns="0" tIns="38333" rIns="0" bIns="0" rtlCol="0">
            <a:spAutoFit/>
          </a:bodyPr>
          <a:lstStyle/>
          <a:p>
            <a:pPr marL="9525">
              <a:spcBef>
                <a:spcPts val="300"/>
              </a:spcBef>
            </a:pPr>
            <a:r>
              <a:rPr lang="zh-CN" altLang="en-US" sz="1000" b="1" dirty="0">
                <a:solidFill>
                  <a:srgbClr val="79AD2D"/>
                </a:solidFill>
                <a:latin typeface="等线" panose="02010600030101010101" charset="-122"/>
                <a:ea typeface="等线" panose="02010600030101010101" charset="-122"/>
                <a:cs typeface="等线" panose="02010600030101010101" charset="-122"/>
              </a:rPr>
              <a:t>法律状态</a:t>
            </a:r>
            <a:endParaRPr sz="1000" b="1" dirty="0">
              <a:solidFill>
                <a:prstClr val="black"/>
              </a:solidFill>
              <a:latin typeface="等线" panose="02010600030101010101" charset="-122"/>
              <a:ea typeface="等线" panose="02010600030101010101" charset="-122"/>
              <a:cs typeface="等线" panose="02010600030101010101" charset="-122"/>
            </a:endParaRPr>
          </a:p>
          <a:p>
            <a:pPr marL="9525">
              <a:spcBef>
                <a:spcPts val="195"/>
              </a:spcBef>
            </a:pPr>
            <a:r>
              <a:rPr lang="en-US" altLang="zh-CN" sz="1000" dirty="0">
                <a:solidFill>
                  <a:srgbClr val="7E7E7E"/>
                </a:solidFill>
                <a:latin typeface="等线" panose="02010600030101010101" charset="-122"/>
                <a:ea typeface="等线" panose="02010600030101010101" charset="-122"/>
                <a:cs typeface="等线" panose="02010600030101010101" charset="-122"/>
              </a:rPr>
              <a:t>54</a:t>
            </a:r>
            <a:r>
              <a:rPr lang="zh-CN" altLang="en-US" sz="1000" spc="-4" dirty="0">
                <a:solidFill>
                  <a:srgbClr val="7E7E7E"/>
                </a:solidFill>
                <a:latin typeface="等线" panose="02010600030101010101" charset="-122"/>
                <a:cs typeface="等线" panose="02010600030101010101" charset="-122"/>
              </a:rPr>
              <a:t>个国家</a:t>
            </a:r>
            <a:r>
              <a:rPr lang="en-US" altLang="zh-CN" sz="1000" spc="-4" dirty="0">
                <a:solidFill>
                  <a:srgbClr val="7E7E7E"/>
                </a:solidFill>
                <a:latin typeface="等线" panose="02010600030101010101" charset="-122"/>
                <a:cs typeface="等线" panose="02010600030101010101" charset="-122"/>
              </a:rPr>
              <a:t>/</a:t>
            </a:r>
            <a:r>
              <a:rPr lang="zh-CN" altLang="en-US" sz="1000" spc="-4" dirty="0">
                <a:solidFill>
                  <a:srgbClr val="7E7E7E"/>
                </a:solidFill>
                <a:latin typeface="等线" panose="02010600030101010101" charset="-122"/>
                <a:cs typeface="等线" panose="02010600030101010101" charset="-122"/>
              </a:rPr>
              <a:t>地区</a:t>
            </a:r>
            <a:endParaRPr lang="en-US" altLang="zh-CN" sz="1000" dirty="0">
              <a:solidFill>
                <a:srgbClr val="7E7E7E"/>
              </a:solidFill>
              <a:latin typeface="等线" panose="02010600030101010101" charset="-122"/>
              <a:ea typeface="等线" panose="02010600030101010101" charset="-122"/>
              <a:cs typeface="等线" panose="02010600030101010101" charset="-122"/>
            </a:endParaRPr>
          </a:p>
          <a:p>
            <a:pPr marL="9525">
              <a:spcBef>
                <a:spcPts val="195"/>
              </a:spcBef>
            </a:pPr>
            <a:r>
              <a:rPr lang="en-US" altLang="zh-CN" sz="1000" dirty="0">
                <a:solidFill>
                  <a:srgbClr val="7E7E7E"/>
                </a:solidFill>
                <a:latin typeface="等线" panose="02010600030101010101" charset="-122"/>
                <a:ea typeface="等线" panose="02010600030101010101" charset="-122"/>
                <a:cs typeface="等线" panose="02010600030101010101" charset="-122"/>
              </a:rPr>
              <a:t>12</a:t>
            </a:r>
            <a:r>
              <a:rPr lang="zh-CN" altLang="en-US" sz="1000" dirty="0">
                <a:solidFill>
                  <a:srgbClr val="7E7E7E"/>
                </a:solidFill>
                <a:latin typeface="等线" panose="02010600030101010101" charset="-122"/>
                <a:ea typeface="等线" panose="02010600030101010101" charset="-122"/>
                <a:cs typeface="等线" panose="02010600030101010101" charset="-122"/>
              </a:rPr>
              <a:t>个国家</a:t>
            </a:r>
            <a:r>
              <a:rPr lang="en-US" altLang="zh-CN" sz="1000" dirty="0">
                <a:solidFill>
                  <a:srgbClr val="7E7E7E"/>
                </a:solidFill>
                <a:latin typeface="等线" panose="02010600030101010101" charset="-122"/>
                <a:ea typeface="等线" panose="02010600030101010101" charset="-122"/>
                <a:cs typeface="等线" panose="02010600030101010101" charset="-122"/>
              </a:rPr>
              <a:t>/</a:t>
            </a:r>
            <a:r>
              <a:rPr lang="zh-CN" altLang="en-US" sz="1000" dirty="0">
                <a:solidFill>
                  <a:srgbClr val="7E7E7E"/>
                </a:solidFill>
                <a:latin typeface="等线" panose="02010600030101010101" charset="-122"/>
                <a:ea typeface="等线" panose="02010600030101010101" charset="-122"/>
                <a:cs typeface="等线" panose="02010600030101010101" charset="-122"/>
              </a:rPr>
              <a:t>地区的官方法律</a:t>
            </a:r>
            <a:endParaRPr sz="1000" dirty="0">
              <a:solidFill>
                <a:prstClr val="black"/>
              </a:solidFill>
              <a:latin typeface="等线" panose="02010600030101010101" charset="-122"/>
              <a:ea typeface="等线" panose="02010600030101010101" charset="-122"/>
              <a:cs typeface="等线" panose="02010600030101010101" charset="-122"/>
            </a:endParaRPr>
          </a:p>
        </p:txBody>
      </p:sp>
      <p:sp>
        <p:nvSpPr>
          <p:cNvPr id="20" name="object 26"/>
          <p:cNvSpPr txBox="1"/>
          <p:nvPr/>
        </p:nvSpPr>
        <p:spPr>
          <a:xfrm>
            <a:off x="2852330" y="2010404"/>
            <a:ext cx="1573959" cy="372132"/>
          </a:xfrm>
          <a:prstGeom prst="rect">
            <a:avLst/>
          </a:prstGeom>
        </p:spPr>
        <p:txBody>
          <a:bodyPr vert="horz" wrap="square" lIns="0" tIns="38333" rIns="0" bIns="0" rtlCol="0">
            <a:spAutoFit/>
          </a:bodyPr>
          <a:lstStyle/>
          <a:p>
            <a:pPr marL="9525">
              <a:spcBef>
                <a:spcPts val="300"/>
              </a:spcBef>
            </a:pPr>
            <a:r>
              <a:rPr lang="zh-CN" altLang="en-US" sz="1000" b="1" dirty="0">
                <a:solidFill>
                  <a:srgbClr val="79AD2D"/>
                </a:solidFill>
                <a:latin typeface="等线" panose="02010600030101010101" charset="-122"/>
                <a:ea typeface="等线" panose="02010600030101010101" charset="-122"/>
                <a:cs typeface="等线" panose="02010600030101010101" charset="-122"/>
              </a:rPr>
              <a:t>摘要附图</a:t>
            </a:r>
            <a:r>
              <a:rPr lang="en-US" altLang="zh-CN" sz="1000" b="1" dirty="0">
                <a:solidFill>
                  <a:srgbClr val="79AD2D"/>
                </a:solidFill>
                <a:latin typeface="等线" panose="02010600030101010101" charset="-122"/>
                <a:ea typeface="等线" panose="02010600030101010101" charset="-122"/>
                <a:cs typeface="等线" panose="02010600030101010101" charset="-122"/>
              </a:rPr>
              <a:t>&amp;</a:t>
            </a:r>
            <a:r>
              <a:rPr lang="zh-CN" altLang="en-US" sz="1000" b="1" dirty="0">
                <a:solidFill>
                  <a:srgbClr val="79AD2D"/>
                </a:solidFill>
                <a:latin typeface="等线" panose="02010600030101010101" charset="-122"/>
                <a:ea typeface="等线" panose="02010600030101010101" charset="-122"/>
                <a:cs typeface="等线" panose="02010600030101010101" charset="-122"/>
              </a:rPr>
              <a:t>全文附图</a:t>
            </a:r>
            <a:endParaRPr sz="1000" b="1" dirty="0">
              <a:solidFill>
                <a:prstClr val="black"/>
              </a:solidFill>
              <a:latin typeface="等线" panose="02010600030101010101" charset="-122"/>
              <a:ea typeface="等线" panose="02010600030101010101" charset="-122"/>
              <a:cs typeface="等线" panose="02010600030101010101" charset="-122"/>
            </a:endParaRPr>
          </a:p>
          <a:p>
            <a:pPr marL="9525">
              <a:spcBef>
                <a:spcPts val="195"/>
              </a:spcBef>
            </a:pPr>
            <a:r>
              <a:rPr lang="en-US" altLang="zh-CN" sz="1000" dirty="0">
                <a:solidFill>
                  <a:srgbClr val="7E7E7E"/>
                </a:solidFill>
                <a:latin typeface="等线" panose="02010600030101010101" charset="-122"/>
                <a:ea typeface="等线" panose="02010600030101010101" charset="-122"/>
                <a:cs typeface="等线" panose="02010600030101010101" charset="-122"/>
              </a:rPr>
              <a:t>37</a:t>
            </a:r>
            <a:r>
              <a:rPr lang="zh-CN" altLang="en-US" sz="1000" dirty="0">
                <a:solidFill>
                  <a:srgbClr val="7E7E7E"/>
                </a:solidFill>
                <a:latin typeface="等线" panose="02010600030101010101" charset="-122"/>
                <a:ea typeface="等线" panose="02010600030101010101" charset="-122"/>
                <a:cs typeface="等线" panose="02010600030101010101" charset="-122"/>
              </a:rPr>
              <a:t>个以上国家</a:t>
            </a:r>
            <a:r>
              <a:rPr lang="en-US" altLang="zh-CN" sz="1000" dirty="0">
                <a:solidFill>
                  <a:srgbClr val="7E7E7E"/>
                </a:solidFill>
                <a:latin typeface="等线" panose="02010600030101010101" charset="-122"/>
                <a:ea typeface="等线" panose="02010600030101010101" charset="-122"/>
                <a:cs typeface="等线" panose="02010600030101010101" charset="-122"/>
              </a:rPr>
              <a:t>/</a:t>
            </a:r>
            <a:r>
              <a:rPr lang="zh-CN" altLang="en-US" sz="1000" dirty="0">
                <a:solidFill>
                  <a:srgbClr val="7E7E7E"/>
                </a:solidFill>
                <a:latin typeface="等线" panose="02010600030101010101" charset="-122"/>
                <a:ea typeface="等线" panose="02010600030101010101" charset="-122"/>
                <a:cs typeface="等线" panose="02010600030101010101" charset="-122"/>
              </a:rPr>
              <a:t>地区</a:t>
            </a:r>
            <a:endParaRPr sz="1000" dirty="0">
              <a:solidFill>
                <a:prstClr val="black"/>
              </a:solidFill>
              <a:latin typeface="等线" panose="02010600030101010101" charset="-122"/>
              <a:ea typeface="等线" panose="02010600030101010101" charset="-122"/>
              <a:cs typeface="等线" panose="02010600030101010101" charset="-122"/>
            </a:endParaRPr>
          </a:p>
        </p:txBody>
      </p:sp>
      <p:sp>
        <p:nvSpPr>
          <p:cNvPr id="21" name="object 27"/>
          <p:cNvSpPr/>
          <p:nvPr/>
        </p:nvSpPr>
        <p:spPr>
          <a:xfrm>
            <a:off x="4610194" y="1953945"/>
            <a:ext cx="1806728" cy="0"/>
          </a:xfrm>
          <a:custGeom>
            <a:avLst/>
            <a:gdLst/>
            <a:ahLst/>
            <a:cxnLst/>
            <a:rect l="l" t="t" r="r" b="b"/>
            <a:pathLst>
              <a:path w="2484120">
                <a:moveTo>
                  <a:pt x="0" y="0"/>
                </a:moveTo>
                <a:lnTo>
                  <a:pt x="2483993" y="0"/>
                </a:lnTo>
              </a:path>
            </a:pathLst>
          </a:custGeom>
          <a:ln w="12192">
            <a:solidFill>
              <a:srgbClr val="79AD2D"/>
            </a:solidFill>
          </a:ln>
        </p:spPr>
        <p:txBody>
          <a:bodyPr wrap="square" lIns="0" tIns="0" rIns="0" bIns="0" rtlCol="0"/>
          <a:lstStyle/>
          <a:p>
            <a:endParaRPr sz="1310">
              <a:solidFill>
                <a:prstClr val="black"/>
              </a:solidFill>
            </a:endParaRPr>
          </a:p>
        </p:txBody>
      </p:sp>
      <p:sp>
        <p:nvSpPr>
          <p:cNvPr id="22" name="object 28"/>
          <p:cNvSpPr txBox="1"/>
          <p:nvPr/>
        </p:nvSpPr>
        <p:spPr>
          <a:xfrm>
            <a:off x="4895797" y="2010403"/>
            <a:ext cx="1459884" cy="536279"/>
          </a:xfrm>
          <a:prstGeom prst="rect">
            <a:avLst/>
          </a:prstGeom>
        </p:spPr>
        <p:txBody>
          <a:bodyPr vert="horz" wrap="square" lIns="0" tIns="38333" rIns="0" bIns="0" rtlCol="0">
            <a:spAutoFit/>
          </a:bodyPr>
          <a:lstStyle/>
          <a:p>
            <a:pPr marL="9525">
              <a:spcBef>
                <a:spcPts val="300"/>
              </a:spcBef>
            </a:pPr>
            <a:r>
              <a:rPr lang="zh-CN" altLang="en-US" sz="1000" b="1" dirty="0">
                <a:solidFill>
                  <a:srgbClr val="79AD2D"/>
                </a:solidFill>
                <a:latin typeface="等线" panose="02010600030101010101" charset="-122"/>
                <a:ea typeface="等线" panose="02010600030101010101" charset="-122"/>
                <a:cs typeface="等线" panose="02010600030101010101" charset="-122"/>
              </a:rPr>
              <a:t>复审</a:t>
            </a:r>
            <a:r>
              <a:rPr lang="en-US" altLang="zh-CN" sz="1000" b="1" dirty="0">
                <a:solidFill>
                  <a:srgbClr val="79AD2D"/>
                </a:solidFill>
                <a:latin typeface="等线" panose="02010600030101010101" charset="-122"/>
                <a:ea typeface="等线" panose="02010600030101010101" charset="-122"/>
                <a:cs typeface="等线" panose="02010600030101010101" charset="-122"/>
              </a:rPr>
              <a:t>/</a:t>
            </a:r>
            <a:r>
              <a:rPr lang="zh-CN" altLang="en-US" sz="1000" b="1" dirty="0">
                <a:solidFill>
                  <a:srgbClr val="79AD2D"/>
                </a:solidFill>
                <a:latin typeface="等线" panose="02010600030101010101" charset="-122"/>
                <a:ea typeface="等线" panose="02010600030101010101" charset="-122"/>
                <a:cs typeface="等线" panose="02010600030101010101" charset="-122"/>
              </a:rPr>
              <a:t>无效</a:t>
            </a:r>
            <a:r>
              <a:rPr lang="en-US" altLang="zh-CN" sz="1000" b="1" dirty="0">
                <a:solidFill>
                  <a:srgbClr val="79AD2D"/>
                </a:solidFill>
                <a:latin typeface="等线" panose="02010600030101010101" charset="-122"/>
                <a:ea typeface="等线" panose="02010600030101010101" charset="-122"/>
                <a:cs typeface="等线" panose="02010600030101010101" charset="-122"/>
              </a:rPr>
              <a:t>/</a:t>
            </a:r>
            <a:r>
              <a:rPr lang="zh-CN" altLang="en-US" sz="1000" b="1" dirty="0">
                <a:solidFill>
                  <a:srgbClr val="79AD2D"/>
                </a:solidFill>
                <a:latin typeface="等线" panose="02010600030101010101" charset="-122"/>
                <a:ea typeface="等线" panose="02010600030101010101" charset="-122"/>
                <a:cs typeface="等线" panose="02010600030101010101" charset="-122"/>
              </a:rPr>
              <a:t>上诉</a:t>
            </a:r>
            <a:endParaRPr lang="en-US" altLang="zh-CN" sz="1000" b="1" dirty="0">
              <a:solidFill>
                <a:srgbClr val="79AD2D"/>
              </a:solidFill>
              <a:latin typeface="等线" panose="02010600030101010101" charset="-122"/>
              <a:ea typeface="等线" panose="02010600030101010101" charset="-122"/>
              <a:cs typeface="等线" panose="02010600030101010101" charset="-122"/>
            </a:endParaRPr>
          </a:p>
          <a:p>
            <a:pPr marL="9525" marR="3810">
              <a:spcBef>
                <a:spcPts val="195"/>
              </a:spcBef>
            </a:pPr>
            <a:r>
              <a:rPr lang="en-US" altLang="zh-CN" sz="1000" dirty="0">
                <a:solidFill>
                  <a:srgbClr val="7E7E7E"/>
                </a:solidFill>
                <a:latin typeface="等线" panose="02010600030101010101" charset="-122"/>
                <a:ea typeface="等线" panose="02010600030101010101" charset="-122"/>
                <a:cs typeface="等线" panose="02010600030101010101" charset="-122"/>
              </a:rPr>
              <a:t>4</a:t>
            </a:r>
            <a:r>
              <a:rPr lang="zh-CN" altLang="en-US" sz="1000" dirty="0">
                <a:solidFill>
                  <a:srgbClr val="7E7E7E"/>
                </a:solidFill>
                <a:latin typeface="等线" panose="02010600030101010101" charset="-122"/>
                <a:ea typeface="等线" panose="02010600030101010101" charset="-122"/>
                <a:cs typeface="等线" panose="02010600030101010101" charset="-122"/>
              </a:rPr>
              <a:t>个国家</a:t>
            </a:r>
            <a:r>
              <a:rPr lang="en-US" altLang="zh-CN" sz="1000" dirty="0">
                <a:solidFill>
                  <a:srgbClr val="7E7E7E"/>
                </a:solidFill>
                <a:latin typeface="等线" panose="02010600030101010101" charset="-122"/>
                <a:ea typeface="等线" panose="02010600030101010101" charset="-122"/>
                <a:cs typeface="等线" panose="02010600030101010101" charset="-122"/>
              </a:rPr>
              <a:t>/</a:t>
            </a:r>
            <a:r>
              <a:rPr lang="zh-CN" altLang="en-US" sz="1000" dirty="0">
                <a:solidFill>
                  <a:srgbClr val="7E7E7E"/>
                </a:solidFill>
                <a:latin typeface="等线" panose="02010600030101010101" charset="-122"/>
                <a:ea typeface="等线" panose="02010600030101010101" charset="-122"/>
                <a:cs typeface="等线" panose="02010600030101010101" charset="-122"/>
              </a:rPr>
              <a:t>地区</a:t>
            </a:r>
            <a:endParaRPr lang="en-US" altLang="zh-CN" sz="1000" dirty="0">
              <a:solidFill>
                <a:srgbClr val="7E7E7E"/>
              </a:solidFill>
              <a:latin typeface="等线" panose="02010600030101010101" charset="-122"/>
              <a:ea typeface="等线" panose="02010600030101010101" charset="-122"/>
              <a:cs typeface="等线" panose="02010600030101010101" charset="-122"/>
            </a:endParaRPr>
          </a:p>
          <a:p>
            <a:pPr marL="9525" marR="3810">
              <a:spcBef>
                <a:spcPts val="195"/>
              </a:spcBef>
            </a:pPr>
            <a:r>
              <a:rPr lang="zh-CN" altLang="en-US" sz="900" dirty="0">
                <a:solidFill>
                  <a:srgbClr val="7E7E7E"/>
                </a:solidFill>
                <a:latin typeface="等线" panose="02010600030101010101" charset="-122"/>
                <a:ea typeface="等线" panose="02010600030101010101" charset="-122"/>
                <a:cs typeface="等线" panose="02010600030101010101" charset="-122"/>
              </a:rPr>
              <a:t>中国，美国，日本，欧专</a:t>
            </a:r>
            <a:endParaRPr sz="900" dirty="0">
              <a:solidFill>
                <a:prstClr val="black"/>
              </a:solidFill>
              <a:latin typeface="等线" panose="02010600030101010101" charset="-122"/>
              <a:ea typeface="等线" panose="02010600030101010101" charset="-122"/>
              <a:cs typeface="等线" panose="02010600030101010101" charset="-122"/>
            </a:endParaRPr>
          </a:p>
        </p:txBody>
      </p:sp>
      <p:sp>
        <p:nvSpPr>
          <p:cNvPr id="23" name="object 29"/>
          <p:cNvSpPr/>
          <p:nvPr/>
        </p:nvSpPr>
        <p:spPr>
          <a:xfrm>
            <a:off x="4610194" y="949120"/>
            <a:ext cx="1806728" cy="0"/>
          </a:xfrm>
          <a:custGeom>
            <a:avLst/>
            <a:gdLst/>
            <a:ahLst/>
            <a:cxnLst/>
            <a:rect l="l" t="t" r="r" b="b"/>
            <a:pathLst>
              <a:path w="2484120">
                <a:moveTo>
                  <a:pt x="0" y="0"/>
                </a:moveTo>
                <a:lnTo>
                  <a:pt x="2483993" y="0"/>
                </a:lnTo>
              </a:path>
            </a:pathLst>
          </a:custGeom>
          <a:ln w="12192">
            <a:solidFill>
              <a:srgbClr val="79AD2D"/>
            </a:solidFill>
          </a:ln>
        </p:spPr>
        <p:txBody>
          <a:bodyPr wrap="square" lIns="0" tIns="0" rIns="0" bIns="0" rtlCol="0"/>
          <a:lstStyle/>
          <a:p>
            <a:endParaRPr sz="1310">
              <a:solidFill>
                <a:prstClr val="black"/>
              </a:solidFill>
            </a:endParaRPr>
          </a:p>
        </p:txBody>
      </p:sp>
      <p:sp>
        <p:nvSpPr>
          <p:cNvPr id="24" name="object 30"/>
          <p:cNvSpPr txBox="1"/>
          <p:nvPr/>
        </p:nvSpPr>
        <p:spPr>
          <a:xfrm>
            <a:off x="4883099" y="992488"/>
            <a:ext cx="1781543" cy="915403"/>
          </a:xfrm>
          <a:prstGeom prst="rect">
            <a:avLst/>
          </a:prstGeom>
        </p:spPr>
        <p:txBody>
          <a:bodyPr vert="horz" wrap="square" lIns="0" tIns="37870" rIns="0" bIns="0" rtlCol="0">
            <a:spAutoFit/>
          </a:bodyPr>
          <a:lstStyle/>
          <a:p>
            <a:pPr marL="9525">
              <a:spcBef>
                <a:spcPts val="295"/>
              </a:spcBef>
            </a:pPr>
            <a:r>
              <a:rPr lang="zh-CN" altLang="en-US" sz="1000" b="1" dirty="0">
                <a:solidFill>
                  <a:srgbClr val="79AD2D"/>
                </a:solidFill>
                <a:latin typeface="等线" panose="02010600030101010101" charset="-122"/>
                <a:ea typeface="等线" panose="02010600030101010101" charset="-122"/>
                <a:cs typeface="等线" panose="02010600030101010101" charset="-122"/>
              </a:rPr>
              <a:t>权利转移</a:t>
            </a:r>
            <a:endParaRPr lang="en-US" altLang="zh-CN" sz="1000" b="1" dirty="0">
              <a:solidFill>
                <a:srgbClr val="79AD2D"/>
              </a:solidFill>
              <a:latin typeface="等线" panose="02010600030101010101" charset="-122"/>
              <a:ea typeface="等线" panose="02010600030101010101" charset="-122"/>
              <a:cs typeface="等线" panose="02010600030101010101" charset="-122"/>
            </a:endParaRPr>
          </a:p>
          <a:p>
            <a:pPr marL="9525">
              <a:spcBef>
                <a:spcPts val="295"/>
              </a:spcBef>
            </a:pPr>
            <a:r>
              <a:rPr lang="en-US" altLang="zh-CN" sz="1000" dirty="0">
                <a:solidFill>
                  <a:srgbClr val="7E7E7E"/>
                </a:solidFill>
                <a:latin typeface="等线" panose="02010600030101010101" charset="-122"/>
                <a:ea typeface="等线" panose="02010600030101010101" charset="-122"/>
                <a:cs typeface="等线" panose="02010600030101010101" charset="-122"/>
              </a:rPr>
              <a:t>10</a:t>
            </a:r>
            <a:r>
              <a:rPr lang="zh-CN" altLang="en-US" sz="1000" spc="-4" dirty="0">
                <a:solidFill>
                  <a:srgbClr val="7E7E7E"/>
                </a:solidFill>
                <a:latin typeface="等线" panose="02010600030101010101" charset="-122"/>
                <a:cs typeface="等线" panose="02010600030101010101" charset="-122"/>
              </a:rPr>
              <a:t>个国家</a:t>
            </a:r>
            <a:r>
              <a:rPr lang="en-US" altLang="zh-CN" sz="1000" spc="-4" dirty="0">
                <a:solidFill>
                  <a:srgbClr val="7E7E7E"/>
                </a:solidFill>
                <a:latin typeface="等线" panose="02010600030101010101" charset="-122"/>
                <a:cs typeface="等线" panose="02010600030101010101" charset="-122"/>
              </a:rPr>
              <a:t>/</a:t>
            </a:r>
            <a:r>
              <a:rPr lang="zh-CN" altLang="en-US" sz="1000" spc="-4" dirty="0">
                <a:solidFill>
                  <a:srgbClr val="7E7E7E"/>
                </a:solidFill>
                <a:latin typeface="等线" panose="02010600030101010101" charset="-122"/>
                <a:cs typeface="等线" panose="02010600030101010101" charset="-122"/>
              </a:rPr>
              <a:t>地区</a:t>
            </a:r>
            <a:endParaRPr lang="en-US" altLang="zh-CN" sz="1000" spc="-4" dirty="0">
              <a:solidFill>
                <a:srgbClr val="7E7E7E"/>
              </a:solidFill>
              <a:latin typeface="等线" panose="02010600030101010101" charset="-122"/>
              <a:cs typeface="等线" panose="02010600030101010101" charset="-122"/>
            </a:endParaRPr>
          </a:p>
          <a:p>
            <a:pPr marL="9525">
              <a:spcBef>
                <a:spcPts val="295"/>
              </a:spcBef>
            </a:pPr>
            <a:r>
              <a:rPr lang="zh-CN" altLang="en-US" sz="900" spc="-4" dirty="0">
                <a:solidFill>
                  <a:srgbClr val="7E7E7E"/>
                </a:solidFill>
                <a:latin typeface="等线" panose="02010600030101010101" charset="-122"/>
                <a:cs typeface="等线" panose="02010600030101010101" charset="-122"/>
              </a:rPr>
              <a:t>中国，中国台湾，加拿大，</a:t>
            </a:r>
            <a:endParaRPr lang="en-US" altLang="zh-CN" sz="900" spc="-4" dirty="0">
              <a:solidFill>
                <a:srgbClr val="7E7E7E"/>
              </a:solidFill>
              <a:latin typeface="等线" panose="02010600030101010101" charset="-122"/>
              <a:cs typeface="等线" panose="02010600030101010101" charset="-122"/>
            </a:endParaRPr>
          </a:p>
          <a:p>
            <a:pPr marL="9525">
              <a:spcBef>
                <a:spcPts val="295"/>
              </a:spcBef>
            </a:pPr>
            <a:r>
              <a:rPr lang="zh-CN" altLang="en-US" sz="900" spc="-4" dirty="0">
                <a:solidFill>
                  <a:srgbClr val="7E7E7E"/>
                </a:solidFill>
                <a:latin typeface="等线" panose="02010600030101010101" charset="-122"/>
                <a:cs typeface="等线" panose="02010600030101010101" charset="-122"/>
              </a:rPr>
              <a:t>美国，法国，英国，芬兰，</a:t>
            </a:r>
            <a:endParaRPr lang="en-US" altLang="zh-CN" sz="900" spc="-4" dirty="0">
              <a:solidFill>
                <a:srgbClr val="7E7E7E"/>
              </a:solidFill>
              <a:latin typeface="等线" panose="02010600030101010101" charset="-122"/>
              <a:cs typeface="等线" panose="02010600030101010101" charset="-122"/>
            </a:endParaRPr>
          </a:p>
          <a:p>
            <a:pPr marL="9525">
              <a:spcBef>
                <a:spcPts val="295"/>
              </a:spcBef>
            </a:pPr>
            <a:r>
              <a:rPr lang="zh-CN" altLang="en-US" sz="900" spc="-4" dirty="0">
                <a:solidFill>
                  <a:srgbClr val="7E7E7E"/>
                </a:solidFill>
                <a:latin typeface="等线" panose="02010600030101010101" charset="-122"/>
                <a:cs typeface="等线" panose="02010600030101010101" charset="-122"/>
              </a:rPr>
              <a:t>新加坡，澳大利亚，</a:t>
            </a:r>
            <a:r>
              <a:rPr lang="zh-CN" altLang="en-US" sz="900" spc="-4" dirty="0">
                <a:solidFill>
                  <a:srgbClr val="7E7E7E"/>
                </a:solidFill>
                <a:latin typeface="等线" panose="02010600030101010101" charset="-122"/>
                <a:ea typeface="等线" panose="02010600030101010101" charset="-122"/>
                <a:cs typeface="等线" panose="02010600030101010101" charset="-122"/>
              </a:rPr>
              <a:t>欧专</a:t>
            </a:r>
            <a:endParaRPr lang="en-US" altLang="zh-CN" sz="900" spc="-4" dirty="0">
              <a:solidFill>
                <a:srgbClr val="7E7E7E"/>
              </a:solidFill>
              <a:latin typeface="等线" panose="02010600030101010101" charset="-122"/>
              <a:ea typeface="等线" panose="02010600030101010101" charset="-122"/>
              <a:cs typeface="等线" panose="02010600030101010101" charset="-122"/>
            </a:endParaRPr>
          </a:p>
        </p:txBody>
      </p:sp>
      <p:sp>
        <p:nvSpPr>
          <p:cNvPr id="25" name="object 31"/>
          <p:cNvSpPr txBox="1"/>
          <p:nvPr/>
        </p:nvSpPr>
        <p:spPr>
          <a:xfrm>
            <a:off x="6942691" y="3178560"/>
            <a:ext cx="1739378" cy="309180"/>
          </a:xfrm>
          <a:prstGeom prst="rect">
            <a:avLst/>
          </a:prstGeom>
        </p:spPr>
        <p:txBody>
          <a:bodyPr vert="horz" wrap="square" lIns="0" tIns="92830" rIns="0" bIns="0" rtlCol="0">
            <a:spAutoFit/>
          </a:bodyPr>
          <a:lstStyle/>
          <a:p>
            <a:pPr algn="ctr">
              <a:spcBef>
                <a:spcPts val="730"/>
              </a:spcBef>
            </a:pPr>
            <a:r>
              <a:rPr lang="zh-CN" altLang="en-US" sz="1100" b="1" spc="-4" dirty="0">
                <a:solidFill>
                  <a:srgbClr val="FFFFFF"/>
                </a:solidFill>
                <a:latin typeface="等线" panose="02010600030101010101" charset="-122"/>
                <a:ea typeface="等线" panose="02010600030101010101" charset="-122"/>
                <a:cs typeface="等线" panose="02010600030101010101" charset="-122"/>
              </a:rPr>
              <a:t> </a:t>
            </a:r>
            <a:r>
              <a:rPr lang="en-US" altLang="zh-CN" sz="1400" b="1" spc="-4" dirty="0">
                <a:solidFill>
                  <a:srgbClr val="FFFFFF"/>
                </a:solidFill>
                <a:latin typeface="等线" panose="02010600030101010101" charset="-122"/>
                <a:ea typeface="等线" panose="02010600030101010101" charset="-122"/>
                <a:cs typeface="等线" panose="02010600030101010101" charset="-122"/>
              </a:rPr>
              <a:t>1</a:t>
            </a:r>
            <a:r>
              <a:rPr lang="zh-CN" altLang="en-US" sz="1100" b="1" spc="-4" dirty="0">
                <a:solidFill>
                  <a:srgbClr val="FFFFFF"/>
                </a:solidFill>
                <a:latin typeface="等线" panose="02010600030101010101" charset="-122"/>
                <a:ea typeface="等线" panose="02010600030101010101" charset="-122"/>
                <a:cs typeface="等线" panose="02010600030101010101" charset="-122"/>
              </a:rPr>
              <a:t>亿</a:t>
            </a:r>
            <a:r>
              <a:rPr lang="en-US" altLang="zh-CN" sz="1400" b="1" spc="-4" dirty="0">
                <a:solidFill>
                  <a:srgbClr val="FFFFFF"/>
                </a:solidFill>
                <a:latin typeface="等线" panose="02010600030101010101" charset="-122"/>
                <a:ea typeface="等线" panose="02010600030101010101" charset="-122"/>
                <a:cs typeface="等线" panose="02010600030101010101" charset="-122"/>
              </a:rPr>
              <a:t>4</a:t>
            </a:r>
            <a:r>
              <a:rPr lang="zh-CN" altLang="en-US" sz="1100" b="1" spc="-4" dirty="0">
                <a:solidFill>
                  <a:srgbClr val="FFFFFF"/>
                </a:solidFill>
                <a:latin typeface="等线" panose="02010600030101010101" charset="-122"/>
                <a:ea typeface="等线" panose="02010600030101010101" charset="-122"/>
                <a:cs typeface="等线" panose="02010600030101010101" charset="-122"/>
              </a:rPr>
              <a:t>千万以上专利数据</a:t>
            </a:r>
            <a:endParaRPr sz="1100" b="1" dirty="0">
              <a:solidFill>
                <a:prstClr val="black"/>
              </a:solidFill>
              <a:latin typeface="等线" panose="02010600030101010101" charset="-122"/>
              <a:ea typeface="等线" panose="02010600030101010101" charset="-122"/>
              <a:cs typeface="等线" panose="02010600030101010101" charset="-122"/>
            </a:endParaRPr>
          </a:p>
        </p:txBody>
      </p:sp>
      <p:sp>
        <p:nvSpPr>
          <p:cNvPr id="26" name="object 32"/>
          <p:cNvSpPr/>
          <p:nvPr/>
        </p:nvSpPr>
        <p:spPr>
          <a:xfrm>
            <a:off x="7627920" y="1178227"/>
            <a:ext cx="358020" cy="358020"/>
          </a:xfrm>
          <a:prstGeom prst="rect">
            <a:avLst/>
          </a:prstGeom>
          <a:blipFill>
            <a:blip r:embed="rId2" cstate="email"/>
            <a:stretch>
              <a:fillRect/>
            </a:stretch>
          </a:blipFill>
        </p:spPr>
        <p:txBody>
          <a:bodyPr wrap="square" lIns="0" tIns="0" rIns="0" bIns="0" rtlCol="0"/>
          <a:lstStyle/>
          <a:p>
            <a:endParaRPr sz="1310">
              <a:solidFill>
                <a:prstClr val="black"/>
              </a:solidFill>
            </a:endParaRPr>
          </a:p>
        </p:txBody>
      </p:sp>
      <p:sp>
        <p:nvSpPr>
          <p:cNvPr id="27" name="object 33"/>
          <p:cNvSpPr/>
          <p:nvPr/>
        </p:nvSpPr>
        <p:spPr>
          <a:xfrm>
            <a:off x="7588018" y="2705634"/>
            <a:ext cx="436718" cy="436718"/>
          </a:xfrm>
          <a:prstGeom prst="rect">
            <a:avLst/>
          </a:prstGeom>
          <a:blipFill>
            <a:blip r:embed="rId3" cstate="email"/>
            <a:stretch>
              <a:fillRect/>
            </a:stretch>
          </a:blipFill>
        </p:spPr>
        <p:txBody>
          <a:bodyPr wrap="square" lIns="0" tIns="0" rIns="0" bIns="0" rtlCol="0"/>
          <a:lstStyle/>
          <a:p>
            <a:endParaRPr sz="1310">
              <a:solidFill>
                <a:prstClr val="black"/>
              </a:solidFill>
            </a:endParaRPr>
          </a:p>
        </p:txBody>
      </p:sp>
      <p:sp>
        <p:nvSpPr>
          <p:cNvPr id="28" name="object 34"/>
          <p:cNvSpPr/>
          <p:nvPr/>
        </p:nvSpPr>
        <p:spPr>
          <a:xfrm>
            <a:off x="2561832" y="2010478"/>
            <a:ext cx="232768" cy="233876"/>
          </a:xfrm>
          <a:prstGeom prst="rect">
            <a:avLst/>
          </a:prstGeom>
          <a:blipFill>
            <a:blip r:embed="rId4" cstate="email"/>
            <a:stretch>
              <a:fillRect/>
            </a:stretch>
          </a:blipFill>
        </p:spPr>
        <p:txBody>
          <a:bodyPr wrap="square" lIns="0" tIns="0" rIns="0" bIns="0" rtlCol="0"/>
          <a:lstStyle/>
          <a:p>
            <a:endParaRPr sz="1310">
              <a:solidFill>
                <a:prstClr val="black"/>
              </a:solidFill>
            </a:endParaRPr>
          </a:p>
        </p:txBody>
      </p:sp>
      <p:sp>
        <p:nvSpPr>
          <p:cNvPr id="29" name="object 35"/>
          <p:cNvSpPr/>
          <p:nvPr/>
        </p:nvSpPr>
        <p:spPr>
          <a:xfrm>
            <a:off x="527877" y="1028929"/>
            <a:ext cx="232769" cy="233876"/>
          </a:xfrm>
          <a:prstGeom prst="rect">
            <a:avLst/>
          </a:prstGeom>
          <a:blipFill>
            <a:blip r:embed="rId5" cstate="email"/>
            <a:stretch>
              <a:fillRect/>
            </a:stretch>
          </a:blipFill>
        </p:spPr>
        <p:txBody>
          <a:bodyPr wrap="square" lIns="0" tIns="0" rIns="0" bIns="0" rtlCol="0"/>
          <a:lstStyle/>
          <a:p>
            <a:endParaRPr sz="1310">
              <a:solidFill>
                <a:prstClr val="black"/>
              </a:solidFill>
            </a:endParaRPr>
          </a:p>
        </p:txBody>
      </p:sp>
      <p:sp>
        <p:nvSpPr>
          <p:cNvPr id="30" name="object 37"/>
          <p:cNvSpPr/>
          <p:nvPr/>
        </p:nvSpPr>
        <p:spPr>
          <a:xfrm>
            <a:off x="2559614" y="2728200"/>
            <a:ext cx="234985" cy="226486"/>
          </a:xfrm>
          <a:prstGeom prst="rect">
            <a:avLst/>
          </a:prstGeom>
          <a:blipFill>
            <a:blip r:embed="rId6" cstate="email"/>
            <a:stretch>
              <a:fillRect/>
            </a:stretch>
          </a:blipFill>
        </p:spPr>
        <p:txBody>
          <a:bodyPr wrap="square" lIns="0" tIns="0" rIns="0" bIns="0" rtlCol="0"/>
          <a:lstStyle/>
          <a:p>
            <a:endParaRPr sz="1310">
              <a:solidFill>
                <a:prstClr val="black"/>
              </a:solidFill>
            </a:endParaRPr>
          </a:p>
        </p:txBody>
      </p:sp>
      <p:sp>
        <p:nvSpPr>
          <p:cNvPr id="31" name="object 38"/>
          <p:cNvSpPr/>
          <p:nvPr/>
        </p:nvSpPr>
        <p:spPr>
          <a:xfrm>
            <a:off x="520116" y="2722423"/>
            <a:ext cx="232768" cy="233876"/>
          </a:xfrm>
          <a:prstGeom prst="rect">
            <a:avLst/>
          </a:prstGeom>
          <a:blipFill>
            <a:blip r:embed="rId7" cstate="email"/>
            <a:stretch>
              <a:fillRect/>
            </a:stretch>
          </a:blipFill>
        </p:spPr>
        <p:txBody>
          <a:bodyPr wrap="square" lIns="0" tIns="0" rIns="0" bIns="0" rtlCol="0"/>
          <a:lstStyle/>
          <a:p>
            <a:endParaRPr sz="1310">
              <a:solidFill>
                <a:prstClr val="black"/>
              </a:solidFill>
            </a:endParaRPr>
          </a:p>
        </p:txBody>
      </p:sp>
      <p:sp>
        <p:nvSpPr>
          <p:cNvPr id="32" name="object 39"/>
          <p:cNvSpPr/>
          <p:nvPr/>
        </p:nvSpPr>
        <p:spPr>
          <a:xfrm>
            <a:off x="4621348" y="2001799"/>
            <a:ext cx="232769" cy="233876"/>
          </a:xfrm>
          <a:prstGeom prst="rect">
            <a:avLst/>
          </a:prstGeom>
          <a:blipFill>
            <a:blip r:embed="rId8" cstate="email"/>
            <a:stretch>
              <a:fillRect/>
            </a:stretch>
          </a:blipFill>
        </p:spPr>
        <p:txBody>
          <a:bodyPr wrap="square" lIns="0" tIns="0" rIns="0" bIns="0" rtlCol="0"/>
          <a:lstStyle/>
          <a:p>
            <a:endParaRPr sz="1310">
              <a:solidFill>
                <a:prstClr val="black"/>
              </a:solidFill>
            </a:endParaRPr>
          </a:p>
        </p:txBody>
      </p:sp>
      <p:sp>
        <p:nvSpPr>
          <p:cNvPr id="33" name="object 40"/>
          <p:cNvSpPr/>
          <p:nvPr/>
        </p:nvSpPr>
        <p:spPr>
          <a:xfrm>
            <a:off x="506818" y="3435905"/>
            <a:ext cx="274889" cy="275997"/>
          </a:xfrm>
          <a:prstGeom prst="rect">
            <a:avLst/>
          </a:prstGeom>
          <a:blipFill>
            <a:blip r:embed="rId9" cstate="email"/>
            <a:stretch>
              <a:fillRect/>
            </a:stretch>
          </a:blipFill>
        </p:spPr>
        <p:txBody>
          <a:bodyPr wrap="square" lIns="0" tIns="0" rIns="0" bIns="0" rtlCol="0"/>
          <a:lstStyle/>
          <a:p>
            <a:endParaRPr sz="1310">
              <a:solidFill>
                <a:prstClr val="black"/>
              </a:solidFill>
            </a:endParaRPr>
          </a:p>
        </p:txBody>
      </p:sp>
      <p:sp>
        <p:nvSpPr>
          <p:cNvPr id="34" name="object 43"/>
          <p:cNvSpPr/>
          <p:nvPr/>
        </p:nvSpPr>
        <p:spPr>
          <a:xfrm>
            <a:off x="520116" y="2010075"/>
            <a:ext cx="232768" cy="232768"/>
          </a:xfrm>
          <a:prstGeom prst="rect">
            <a:avLst/>
          </a:prstGeom>
          <a:blipFill>
            <a:blip r:embed="rId10" cstate="email"/>
            <a:stretch>
              <a:fillRect/>
            </a:stretch>
          </a:blipFill>
        </p:spPr>
        <p:txBody>
          <a:bodyPr wrap="square" lIns="0" tIns="0" rIns="0" bIns="0" rtlCol="0"/>
          <a:lstStyle/>
          <a:p>
            <a:endParaRPr sz="1310">
              <a:solidFill>
                <a:prstClr val="black"/>
              </a:solidFill>
            </a:endParaRPr>
          </a:p>
        </p:txBody>
      </p:sp>
      <p:pic>
        <p:nvPicPr>
          <p:cNvPr id="35" name="图片 34"/>
          <p:cNvPicPr>
            <a:picLocks noChangeAspect="1"/>
          </p:cNvPicPr>
          <p:nvPr/>
        </p:nvPicPr>
        <p:blipFill>
          <a:blip r:embed="rId11" cstate="email"/>
          <a:stretch>
            <a:fillRect/>
          </a:stretch>
        </p:blipFill>
        <p:spPr>
          <a:xfrm>
            <a:off x="2537507" y="3443134"/>
            <a:ext cx="235173" cy="225374"/>
          </a:xfrm>
          <a:prstGeom prst="rect">
            <a:avLst/>
          </a:prstGeom>
        </p:spPr>
      </p:pic>
      <p:pic>
        <p:nvPicPr>
          <p:cNvPr id="36" name="图片 35"/>
          <p:cNvPicPr>
            <a:picLocks noChangeAspect="1"/>
          </p:cNvPicPr>
          <p:nvPr/>
        </p:nvPicPr>
        <p:blipFill>
          <a:blip r:embed="rId12" cstate="email"/>
          <a:stretch>
            <a:fillRect/>
          </a:stretch>
        </p:blipFill>
        <p:spPr>
          <a:xfrm>
            <a:off x="4597532" y="1025933"/>
            <a:ext cx="248055" cy="258391"/>
          </a:xfrm>
          <a:prstGeom prst="rect">
            <a:avLst/>
          </a:prstGeom>
        </p:spPr>
      </p:pic>
      <p:pic>
        <p:nvPicPr>
          <p:cNvPr id="37" name="图片 36"/>
          <p:cNvPicPr>
            <a:picLocks noChangeAspect="1"/>
          </p:cNvPicPr>
          <p:nvPr/>
        </p:nvPicPr>
        <p:blipFill>
          <a:blip r:embed="rId13" cstate="email"/>
          <a:stretch>
            <a:fillRect/>
          </a:stretch>
        </p:blipFill>
        <p:spPr>
          <a:xfrm>
            <a:off x="2581709" y="1043055"/>
            <a:ext cx="185395" cy="185395"/>
          </a:xfrm>
          <a:prstGeom prst="rect">
            <a:avLst/>
          </a:prstGeom>
        </p:spPr>
      </p:pic>
      <p:sp>
        <p:nvSpPr>
          <p:cNvPr id="38" name="object 17"/>
          <p:cNvSpPr/>
          <p:nvPr/>
        </p:nvSpPr>
        <p:spPr>
          <a:xfrm>
            <a:off x="4640119" y="3399649"/>
            <a:ext cx="1806728" cy="0"/>
          </a:xfrm>
          <a:custGeom>
            <a:avLst/>
            <a:gdLst/>
            <a:ahLst/>
            <a:cxnLst/>
            <a:rect l="l" t="t" r="r" b="b"/>
            <a:pathLst>
              <a:path w="2484120">
                <a:moveTo>
                  <a:pt x="0" y="0"/>
                </a:moveTo>
                <a:lnTo>
                  <a:pt x="2483992" y="0"/>
                </a:lnTo>
              </a:path>
            </a:pathLst>
          </a:custGeom>
          <a:ln w="12192">
            <a:solidFill>
              <a:srgbClr val="79AD2D"/>
            </a:solidFill>
          </a:ln>
        </p:spPr>
        <p:txBody>
          <a:bodyPr wrap="square" lIns="0" tIns="0" rIns="0" bIns="0" rtlCol="0"/>
          <a:lstStyle/>
          <a:p>
            <a:endParaRPr sz="1310">
              <a:solidFill>
                <a:prstClr val="black"/>
              </a:solidFill>
            </a:endParaRPr>
          </a:p>
        </p:txBody>
      </p:sp>
      <p:sp>
        <p:nvSpPr>
          <p:cNvPr id="39" name="object 18"/>
          <p:cNvSpPr txBox="1"/>
          <p:nvPr/>
        </p:nvSpPr>
        <p:spPr>
          <a:xfrm>
            <a:off x="4926186" y="3485276"/>
            <a:ext cx="1472815" cy="532547"/>
          </a:xfrm>
          <a:prstGeom prst="rect">
            <a:avLst/>
          </a:prstGeom>
        </p:spPr>
        <p:txBody>
          <a:bodyPr vert="horz" wrap="square" lIns="0" tIns="9237" rIns="0" bIns="0" rtlCol="0">
            <a:spAutoFit/>
          </a:bodyPr>
          <a:lstStyle/>
          <a:p>
            <a:pPr marL="9525">
              <a:spcBef>
                <a:spcPts val="75"/>
              </a:spcBef>
            </a:pPr>
            <a:r>
              <a:rPr lang="zh-CN" altLang="en-US" sz="1000" b="1" spc="-4" dirty="0">
                <a:solidFill>
                  <a:srgbClr val="79AD2D"/>
                </a:solidFill>
                <a:latin typeface="等线" panose="02010600030101010101" charset="-122"/>
                <a:ea typeface="等线" panose="02010600030101010101" charset="-122"/>
                <a:cs typeface="等线" panose="02010600030101010101" charset="-122"/>
              </a:rPr>
              <a:t>专利获奖信息</a:t>
            </a:r>
            <a:endParaRPr sz="1000" b="1" dirty="0">
              <a:solidFill>
                <a:prstClr val="black"/>
              </a:solidFill>
              <a:latin typeface="等线" panose="02010600030101010101" charset="-122"/>
              <a:ea typeface="等线" panose="02010600030101010101" charset="-122"/>
              <a:cs typeface="等线" panose="02010600030101010101" charset="-122"/>
            </a:endParaRPr>
          </a:p>
          <a:p>
            <a:pPr marL="9525">
              <a:spcBef>
                <a:spcPts val="320"/>
              </a:spcBef>
            </a:pPr>
            <a:r>
              <a:rPr lang="en-US" altLang="zh-CN" sz="1000" dirty="0">
                <a:solidFill>
                  <a:srgbClr val="7E7E7E"/>
                </a:solidFill>
                <a:latin typeface="等线" panose="02010600030101010101" charset="-122"/>
                <a:ea typeface="等线" panose="02010600030101010101" charset="-122"/>
                <a:cs typeface="等线" panose="02010600030101010101" charset="-122"/>
              </a:rPr>
              <a:t>2</a:t>
            </a:r>
            <a:r>
              <a:rPr lang="zh-CN" altLang="en-US" sz="1000" dirty="0">
                <a:solidFill>
                  <a:srgbClr val="7E7E7E"/>
                </a:solidFill>
                <a:latin typeface="等线" panose="02010600030101010101" charset="-122"/>
                <a:ea typeface="等线" panose="02010600030101010101" charset="-122"/>
                <a:cs typeface="等线" panose="02010600030101010101" charset="-122"/>
              </a:rPr>
              <a:t>个国家</a:t>
            </a:r>
            <a:r>
              <a:rPr lang="en-US" altLang="zh-CN" sz="1000" dirty="0">
                <a:solidFill>
                  <a:srgbClr val="7E7E7E"/>
                </a:solidFill>
                <a:latin typeface="等线" panose="02010600030101010101" charset="-122"/>
                <a:ea typeface="等线" panose="02010600030101010101" charset="-122"/>
                <a:cs typeface="等线" panose="02010600030101010101" charset="-122"/>
              </a:rPr>
              <a:t>/</a:t>
            </a:r>
            <a:r>
              <a:rPr lang="zh-CN" altLang="en-US" sz="1000" dirty="0">
                <a:solidFill>
                  <a:srgbClr val="7E7E7E"/>
                </a:solidFill>
                <a:latin typeface="等线" panose="02010600030101010101" charset="-122"/>
                <a:ea typeface="等线" panose="02010600030101010101" charset="-122"/>
                <a:cs typeface="等线" panose="02010600030101010101" charset="-122"/>
              </a:rPr>
              <a:t>地区</a:t>
            </a:r>
            <a:endParaRPr lang="en-US" altLang="zh-CN" sz="1000" spc="-4" dirty="0">
              <a:solidFill>
                <a:srgbClr val="7E7E7E"/>
              </a:solidFill>
              <a:latin typeface="等线" panose="02010600030101010101" charset="-122"/>
              <a:ea typeface="等线" panose="02010600030101010101" charset="-122"/>
              <a:cs typeface="等线" panose="02010600030101010101" charset="-122"/>
            </a:endParaRPr>
          </a:p>
          <a:p>
            <a:pPr marL="9525">
              <a:spcBef>
                <a:spcPts val="320"/>
              </a:spcBef>
            </a:pPr>
            <a:r>
              <a:rPr lang="zh-CN" altLang="en-US" sz="900" spc="-4" dirty="0">
                <a:solidFill>
                  <a:srgbClr val="7E7E7E"/>
                </a:solidFill>
                <a:latin typeface="等线" panose="02010600030101010101" charset="-122"/>
                <a:ea typeface="等线" panose="02010600030101010101" charset="-122"/>
                <a:cs typeface="等线" panose="02010600030101010101" charset="-122"/>
              </a:rPr>
              <a:t>中国，欧专</a:t>
            </a:r>
            <a:endParaRPr sz="900" dirty="0">
              <a:solidFill>
                <a:prstClr val="black"/>
              </a:solidFill>
              <a:latin typeface="等线" panose="02010600030101010101" charset="-122"/>
              <a:ea typeface="等线" panose="02010600030101010101" charset="-122"/>
              <a:cs typeface="等线" panose="02010600030101010101" charset="-122"/>
            </a:endParaRPr>
          </a:p>
        </p:txBody>
      </p:sp>
      <p:sp>
        <p:nvSpPr>
          <p:cNvPr id="40" name="object 20"/>
          <p:cNvSpPr/>
          <p:nvPr/>
        </p:nvSpPr>
        <p:spPr>
          <a:xfrm>
            <a:off x="4621348" y="2685712"/>
            <a:ext cx="1806728" cy="0"/>
          </a:xfrm>
          <a:custGeom>
            <a:avLst/>
            <a:gdLst/>
            <a:ahLst/>
            <a:cxnLst/>
            <a:rect l="l" t="t" r="r" b="b"/>
            <a:pathLst>
              <a:path w="2484120">
                <a:moveTo>
                  <a:pt x="0" y="0"/>
                </a:moveTo>
                <a:lnTo>
                  <a:pt x="2483992" y="0"/>
                </a:lnTo>
              </a:path>
            </a:pathLst>
          </a:custGeom>
          <a:ln w="12192">
            <a:solidFill>
              <a:srgbClr val="79AD2D"/>
            </a:solidFill>
          </a:ln>
        </p:spPr>
        <p:txBody>
          <a:bodyPr wrap="square" lIns="0" tIns="0" rIns="0" bIns="0" rtlCol="0"/>
          <a:lstStyle/>
          <a:p>
            <a:endParaRPr sz="1310">
              <a:solidFill>
                <a:prstClr val="black"/>
              </a:solidFill>
            </a:endParaRPr>
          </a:p>
        </p:txBody>
      </p:sp>
      <p:sp>
        <p:nvSpPr>
          <p:cNvPr id="41" name="object 22"/>
          <p:cNvSpPr txBox="1"/>
          <p:nvPr/>
        </p:nvSpPr>
        <p:spPr>
          <a:xfrm>
            <a:off x="4907412" y="2741599"/>
            <a:ext cx="1520662" cy="536279"/>
          </a:xfrm>
          <a:prstGeom prst="rect">
            <a:avLst/>
          </a:prstGeom>
        </p:spPr>
        <p:txBody>
          <a:bodyPr vert="horz" wrap="square" lIns="0" tIns="38333" rIns="0" bIns="0" rtlCol="0">
            <a:spAutoFit/>
          </a:bodyPr>
          <a:lstStyle/>
          <a:p>
            <a:pPr marL="9525">
              <a:spcBef>
                <a:spcPts val="300"/>
              </a:spcBef>
            </a:pPr>
            <a:r>
              <a:rPr lang="zh-CN" altLang="en-US" sz="1000" b="1" dirty="0">
                <a:solidFill>
                  <a:srgbClr val="79AD2D"/>
                </a:solidFill>
                <a:latin typeface="等线" panose="02010600030101010101" charset="-122"/>
                <a:ea typeface="等线" panose="02010600030101010101" charset="-122"/>
                <a:cs typeface="等线" panose="02010600030101010101" charset="-122"/>
              </a:rPr>
              <a:t>海关备案</a:t>
            </a:r>
            <a:endParaRPr sz="1000" b="1" dirty="0">
              <a:solidFill>
                <a:prstClr val="black"/>
              </a:solidFill>
              <a:latin typeface="等线" panose="02010600030101010101" charset="-122"/>
              <a:ea typeface="等线" panose="02010600030101010101" charset="-122"/>
              <a:cs typeface="等线" panose="02010600030101010101" charset="-122"/>
            </a:endParaRPr>
          </a:p>
          <a:p>
            <a:pPr marL="9525">
              <a:spcBef>
                <a:spcPts val="195"/>
              </a:spcBef>
            </a:pPr>
            <a:r>
              <a:rPr lang="en-US" altLang="zh-CN" sz="1000" dirty="0">
                <a:solidFill>
                  <a:srgbClr val="7E7E7E"/>
                </a:solidFill>
                <a:latin typeface="等线" panose="02010600030101010101" charset="-122"/>
                <a:ea typeface="等线" panose="02010600030101010101" charset="-122"/>
                <a:cs typeface="等线" panose="02010600030101010101" charset="-122"/>
              </a:rPr>
              <a:t>2</a:t>
            </a:r>
            <a:r>
              <a:rPr lang="zh-CN" altLang="en-US" sz="1000" dirty="0">
                <a:solidFill>
                  <a:srgbClr val="7E7E7E"/>
                </a:solidFill>
                <a:latin typeface="等线" panose="02010600030101010101" charset="-122"/>
                <a:ea typeface="等线" panose="02010600030101010101" charset="-122"/>
                <a:cs typeface="等线" panose="02010600030101010101" charset="-122"/>
              </a:rPr>
              <a:t>个国家</a:t>
            </a:r>
            <a:r>
              <a:rPr lang="en-US" altLang="zh-CN" sz="1000" dirty="0">
                <a:solidFill>
                  <a:srgbClr val="7E7E7E"/>
                </a:solidFill>
                <a:latin typeface="等线" panose="02010600030101010101" charset="-122"/>
                <a:ea typeface="等线" panose="02010600030101010101" charset="-122"/>
                <a:cs typeface="等线" panose="02010600030101010101" charset="-122"/>
              </a:rPr>
              <a:t>/</a:t>
            </a:r>
            <a:r>
              <a:rPr lang="zh-CN" altLang="en-US" sz="1000" dirty="0">
                <a:solidFill>
                  <a:srgbClr val="7E7E7E"/>
                </a:solidFill>
                <a:latin typeface="等线" panose="02010600030101010101" charset="-122"/>
                <a:ea typeface="等线" panose="02010600030101010101" charset="-122"/>
                <a:cs typeface="等线" panose="02010600030101010101" charset="-122"/>
              </a:rPr>
              <a:t>地区</a:t>
            </a:r>
            <a:endParaRPr lang="en-US" altLang="zh-CN" sz="1000" dirty="0">
              <a:solidFill>
                <a:srgbClr val="7E7E7E"/>
              </a:solidFill>
              <a:latin typeface="等线" panose="02010600030101010101" charset="-122"/>
              <a:ea typeface="等线" panose="02010600030101010101" charset="-122"/>
              <a:cs typeface="等线" panose="02010600030101010101" charset="-122"/>
            </a:endParaRPr>
          </a:p>
          <a:p>
            <a:pPr marL="9525">
              <a:spcBef>
                <a:spcPts val="195"/>
              </a:spcBef>
            </a:pPr>
            <a:r>
              <a:rPr lang="zh-CN" altLang="en-US" sz="900" dirty="0">
                <a:solidFill>
                  <a:srgbClr val="7E7E7E"/>
                </a:solidFill>
                <a:latin typeface="等线" panose="02010600030101010101" charset="-122"/>
                <a:ea typeface="等线" panose="02010600030101010101" charset="-122"/>
                <a:cs typeface="等线" panose="02010600030101010101" charset="-122"/>
              </a:rPr>
              <a:t>中国，日本</a:t>
            </a:r>
            <a:endParaRPr sz="900" dirty="0">
              <a:solidFill>
                <a:prstClr val="black"/>
              </a:solidFill>
              <a:latin typeface="等线" panose="02010600030101010101" charset="-122"/>
              <a:ea typeface="等线" panose="02010600030101010101" charset="-122"/>
              <a:cs typeface="等线" panose="02010600030101010101" charset="-122"/>
            </a:endParaRPr>
          </a:p>
        </p:txBody>
      </p:sp>
      <p:pic>
        <p:nvPicPr>
          <p:cNvPr id="42" name="图片 41"/>
          <p:cNvPicPr>
            <a:picLocks noChangeAspect="1"/>
          </p:cNvPicPr>
          <p:nvPr/>
        </p:nvPicPr>
        <p:blipFill>
          <a:blip r:embed="rId14" cstate="email"/>
          <a:stretch>
            <a:fillRect/>
          </a:stretch>
        </p:blipFill>
        <p:spPr>
          <a:xfrm>
            <a:off x="4649643" y="3473878"/>
            <a:ext cx="222250" cy="226608"/>
          </a:xfrm>
          <a:prstGeom prst="rect">
            <a:avLst/>
          </a:prstGeom>
        </p:spPr>
      </p:pic>
      <p:pic>
        <p:nvPicPr>
          <p:cNvPr id="43" name="图片 42"/>
          <p:cNvPicPr>
            <a:picLocks noChangeAspect="1"/>
          </p:cNvPicPr>
          <p:nvPr/>
        </p:nvPicPr>
        <p:blipFill>
          <a:blip r:embed="rId15" cstate="email"/>
          <a:stretch>
            <a:fillRect/>
          </a:stretch>
        </p:blipFill>
        <p:spPr>
          <a:xfrm>
            <a:off x="4626638" y="2755589"/>
            <a:ext cx="208897" cy="214699"/>
          </a:xfrm>
          <a:prstGeom prst="rect">
            <a:avLst/>
          </a:prstGeom>
        </p:spPr>
      </p:pic>
      <p:sp>
        <p:nvSpPr>
          <p:cNvPr id="44" name="object 7"/>
          <p:cNvSpPr txBox="1"/>
          <p:nvPr/>
        </p:nvSpPr>
        <p:spPr>
          <a:xfrm>
            <a:off x="648664" y="277360"/>
            <a:ext cx="7708613" cy="317570"/>
          </a:xfrm>
          <a:prstGeom prst="rect">
            <a:avLst/>
          </a:prstGeom>
        </p:spPr>
        <p:txBody>
          <a:bodyPr vert="horz" wrap="square" lIns="0" tIns="9699" rIns="0" bIns="0" rtlCol="0">
            <a:spAutoFit/>
          </a:bodyPr>
          <a:lstStyle>
            <a:lvl1pPr>
              <a:defRPr>
                <a:latin typeface="+mj-lt"/>
                <a:ea typeface="+mj-ea"/>
                <a:cs typeface="+mj-cs"/>
              </a:defRPr>
            </a:lvl1pPr>
          </a:lstStyle>
          <a:p>
            <a:pPr>
              <a:spcBef>
                <a:spcPts val="75"/>
              </a:spcBef>
            </a:pPr>
            <a:r>
              <a:rPr lang="zh-CN" altLang="en-US" sz="2000" b="1" dirty="0">
                <a:solidFill>
                  <a:prstClr val="black">
                    <a:lumMod val="75000"/>
                    <a:lumOff val="25000"/>
                  </a:prstClr>
                </a:solidFill>
                <a:latin typeface="微软雅黑" panose="020B0503020204020204" pitchFamily="34" charset="-122"/>
              </a:rPr>
              <a:t>专利数据覆盖范围</a:t>
            </a:r>
            <a:endParaRPr lang="en-US" sz="2000" b="1" dirty="0">
              <a:solidFill>
                <a:prstClr val="black">
                  <a:lumMod val="75000"/>
                  <a:lumOff val="25000"/>
                </a:prstClr>
              </a:solidFill>
              <a:latin typeface="微软雅黑" panose="020B0503020204020204" pitchFamily="34" charset="-122"/>
            </a:endParaRPr>
          </a:p>
        </p:txBody>
      </p:sp>
      <p:sp>
        <p:nvSpPr>
          <p:cNvPr id="45" name="文本框 44"/>
          <p:cNvSpPr txBox="1"/>
          <p:nvPr/>
        </p:nvSpPr>
        <p:spPr>
          <a:xfrm>
            <a:off x="6689786" y="4559301"/>
            <a:ext cx="1569660" cy="369332"/>
          </a:xfrm>
          <a:prstGeom prst="rect">
            <a:avLst/>
          </a:prstGeom>
          <a:noFill/>
        </p:spPr>
        <p:txBody>
          <a:bodyPr wrap="none" rtlCol="0">
            <a:spAutoFit/>
          </a:bodyPr>
          <a:lstStyle/>
          <a:p>
            <a:r>
              <a:rPr kumimoji="1" lang="zh-CN" altLang="en-US" sz="1800"/>
              <a:t>每周定期更新</a:t>
            </a:r>
            <a:endParaRPr kumimoji="1" lang="zh-CN" altLang="en-US" sz="1800"/>
          </a:p>
        </p:txBody>
      </p:sp>
      <p:pic>
        <p:nvPicPr>
          <p:cNvPr id="46" name="图片 45"/>
          <p:cNvPicPr>
            <a:picLocks noChangeAspect="1"/>
          </p:cNvPicPr>
          <p:nvPr/>
        </p:nvPicPr>
        <p:blipFill>
          <a:blip r:embed="rId16"/>
          <a:stretch>
            <a:fillRect/>
          </a:stretch>
        </p:blipFill>
        <p:spPr>
          <a:xfrm>
            <a:off x="6420469" y="191862"/>
            <a:ext cx="2564828" cy="665018"/>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BEBA8EAE-BF5A-486C-A8C5-ECC9F3942E4B}">
                <a14:imgProps xmlns:a14="http://schemas.microsoft.com/office/drawing/2010/main">
                  <a14:imgLayer r:embed="rId2">
                    <a14:imgEffect>
                      <a14:sharpenSoften amount="25000"/>
                    </a14:imgEffect>
                  </a14:imgLayer>
                </a14:imgProps>
              </a:ext>
            </a:extLst>
          </a:blip>
          <a:stretch>
            <a:fillRect/>
          </a:stretch>
        </p:blipFill>
        <p:spPr>
          <a:xfrm>
            <a:off x="382877" y="2955386"/>
            <a:ext cx="7528215" cy="2133927"/>
          </a:xfrm>
          <a:prstGeom prst="rect">
            <a:avLst/>
          </a:prstGeom>
        </p:spPr>
      </p:pic>
      <p:pic>
        <p:nvPicPr>
          <p:cNvPr id="5" name="图片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7025"/>
          <a:stretch>
            <a:fillRect/>
          </a:stretch>
        </p:blipFill>
        <p:spPr>
          <a:xfrm>
            <a:off x="350837" y="714048"/>
            <a:ext cx="7496175" cy="2133927"/>
          </a:xfrm>
          <a:prstGeom prst="rect">
            <a:avLst/>
          </a:prstGeom>
        </p:spPr>
      </p:pic>
      <p:sp>
        <p:nvSpPr>
          <p:cNvPr id="4" name="矩形 3"/>
          <p:cNvSpPr/>
          <p:nvPr/>
        </p:nvSpPr>
        <p:spPr>
          <a:xfrm>
            <a:off x="2387600" y="2346325"/>
            <a:ext cx="927100" cy="25400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3314700" y="4305300"/>
            <a:ext cx="1009650" cy="24162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文本框 8"/>
          <p:cNvSpPr txBox="1"/>
          <p:nvPr/>
        </p:nvSpPr>
        <p:spPr>
          <a:xfrm>
            <a:off x="695228" y="54187"/>
            <a:ext cx="6473825" cy="414020"/>
          </a:xfrm>
          <a:prstGeom prst="rect">
            <a:avLst/>
          </a:prstGeom>
          <a:noFill/>
        </p:spPr>
        <p:txBody>
          <a:bodyPr wrap="none" rtlCol="0">
            <a:spAutoFit/>
          </a:bodyPr>
          <a:lstStyle/>
          <a:p>
            <a:pPr algn="l">
              <a:lnSpc>
                <a:spcPct val="150000"/>
              </a:lnSpc>
            </a:pPr>
            <a:r>
              <a:rPr kumimoji="1" lang="en-US" sz="1400" b="1" dirty="0">
                <a:cs typeface="+mn-ea"/>
                <a:sym typeface="+mn-lt"/>
              </a:rPr>
              <a:t>26</a:t>
            </a:r>
            <a:r>
              <a:rPr kumimoji="1" lang="zh-CN" altLang="en-US" sz="1400" dirty="0">
                <a:cs typeface="+mn-ea"/>
                <a:sym typeface="+mn-lt"/>
              </a:rPr>
              <a:t>、单篇专利阅读支持用户进行划段高亮</a:t>
            </a:r>
            <a:r>
              <a:rPr kumimoji="1" lang="en-US" altLang="zh-CN" sz="1400" dirty="0">
                <a:cs typeface="+mn-ea"/>
                <a:sym typeface="+mn-lt"/>
              </a:rPr>
              <a:t>/</a:t>
            </a:r>
            <a:r>
              <a:rPr kumimoji="1" lang="zh-CN" altLang="en-US" sz="1400" dirty="0">
                <a:cs typeface="+mn-ea"/>
                <a:sym typeface="+mn-lt"/>
              </a:rPr>
              <a:t>注释，快速对专利信息进行标记或批注</a:t>
            </a:r>
            <a:endParaRPr kumimoji="1" lang="en-US" altLang="zh-CN" sz="1200" dirty="0">
              <a:cs typeface="+mn-ea"/>
              <a:sym typeface="+mn-lt"/>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28601" y="862059"/>
            <a:ext cx="7167181" cy="2002792"/>
          </a:xfrm>
          <a:prstGeom prst="rect">
            <a:avLst/>
          </a:prstGeom>
        </p:spPr>
      </p:pic>
      <p:sp>
        <p:nvSpPr>
          <p:cNvPr id="5" name="矩形 4"/>
          <p:cNvSpPr/>
          <p:nvPr/>
        </p:nvSpPr>
        <p:spPr>
          <a:xfrm>
            <a:off x="3134203" y="2435225"/>
            <a:ext cx="812800" cy="25400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文本框 6"/>
          <p:cNvSpPr txBox="1"/>
          <p:nvPr/>
        </p:nvSpPr>
        <p:spPr>
          <a:xfrm>
            <a:off x="219076" y="2879286"/>
            <a:ext cx="4937413" cy="2245166"/>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kumimoji="0" lang="zh-CN" altLang="en-US" sz="1050" u="none" strike="noStrike" kern="1200" cap="none" spc="0" normalizeH="0" baseline="0" noProof="0" dirty="0">
                <a:ln>
                  <a:noFill/>
                </a:ln>
                <a:effectLst/>
                <a:uLnTx/>
                <a:uFillTx/>
                <a:cs typeface="+mn-ea"/>
                <a:sym typeface="+mn-lt"/>
              </a:rPr>
              <a:t>对选中的专利文本进行</a:t>
            </a:r>
            <a:r>
              <a:rPr lang="zh-CN" altLang="en-US" sz="1050" dirty="0">
                <a:cs typeface="+mn-ea"/>
                <a:sym typeface="+mn-lt"/>
              </a:rPr>
              <a:t>划重点或注释</a:t>
            </a:r>
            <a:endParaRPr lang="en-US" altLang="zh-CN" sz="1050" dirty="0">
              <a:cs typeface="+mn-ea"/>
              <a:sym typeface="+mn-lt"/>
            </a:endParaRPr>
          </a:p>
          <a:p>
            <a:pPr marL="171450" indent="-171450">
              <a:lnSpc>
                <a:spcPct val="150000"/>
              </a:lnSpc>
              <a:buFont typeface="Arial" panose="020B0604020202020204" pitchFamily="34" charset="0"/>
              <a:buChar char="•"/>
            </a:pPr>
            <a:r>
              <a:rPr lang="zh-CN" altLang="en-US" sz="1050" dirty="0">
                <a:cs typeface="+mn-ea"/>
                <a:sym typeface="+mn-lt"/>
              </a:rPr>
              <a:t>对</a:t>
            </a:r>
            <a:r>
              <a:rPr lang="zh-CN" altLang="en-US" sz="1050" b="1" dirty="0">
                <a:solidFill>
                  <a:schemeClr val="accent6"/>
                </a:solidFill>
                <a:cs typeface="+mn-ea"/>
                <a:sym typeface="+mn-lt"/>
              </a:rPr>
              <a:t>划重点的专利文本将以黄色下划线</a:t>
            </a:r>
            <a:r>
              <a:rPr lang="zh-CN" altLang="en-US" sz="1050" dirty="0">
                <a:cs typeface="+mn-ea"/>
                <a:sym typeface="+mn-lt"/>
              </a:rPr>
              <a:t>进行展示，鼠标悬浮时可取消划选或进行注释</a:t>
            </a:r>
            <a:endParaRPr lang="en-US" altLang="zh-CN" sz="1050" dirty="0">
              <a:cs typeface="+mn-ea"/>
              <a:sym typeface="+mn-lt"/>
            </a:endParaRPr>
          </a:p>
          <a:p>
            <a:pPr marL="171450" indent="-171450">
              <a:lnSpc>
                <a:spcPct val="150000"/>
              </a:lnSpc>
              <a:buFont typeface="Arial" panose="020B0604020202020204" pitchFamily="34" charset="0"/>
              <a:buChar char="•"/>
            </a:pPr>
            <a:r>
              <a:rPr lang="zh-CN" altLang="en-US" sz="1050" dirty="0">
                <a:cs typeface="+mn-ea"/>
                <a:sym typeface="+mn-lt"/>
              </a:rPr>
              <a:t>对</a:t>
            </a:r>
            <a:r>
              <a:rPr lang="zh-CN" altLang="en-US" sz="1050" b="1" dirty="0">
                <a:solidFill>
                  <a:schemeClr val="accent6"/>
                </a:solidFill>
                <a:cs typeface="+mn-ea"/>
                <a:sym typeface="+mn-lt"/>
              </a:rPr>
              <a:t>注释的专利文本将以蓝色下划线</a:t>
            </a:r>
            <a:r>
              <a:rPr lang="zh-CN" altLang="en-US" sz="1050" dirty="0">
                <a:cs typeface="+mn-ea"/>
                <a:sym typeface="+mn-lt"/>
              </a:rPr>
              <a:t>进行展示，鼠标悬浮时可查看注释</a:t>
            </a:r>
            <a:endParaRPr lang="en-US" altLang="zh-CN" sz="1050" dirty="0">
              <a:cs typeface="+mn-ea"/>
              <a:sym typeface="+mn-lt"/>
            </a:endParaRPr>
          </a:p>
          <a:p>
            <a:pPr marL="171450" indent="-171450">
              <a:lnSpc>
                <a:spcPct val="150000"/>
              </a:lnSpc>
              <a:buFont typeface="Arial" panose="020B0604020202020204" pitchFamily="34" charset="0"/>
              <a:buChar char="•"/>
            </a:pPr>
            <a:r>
              <a:rPr lang="zh-CN" altLang="en-US" sz="1050" dirty="0">
                <a:cs typeface="+mn-ea"/>
                <a:sym typeface="+mn-lt"/>
              </a:rPr>
              <a:t>注释框中可对注释内容进行</a:t>
            </a:r>
            <a:r>
              <a:rPr lang="zh-CN" altLang="en-US" sz="1050" b="1" dirty="0">
                <a:solidFill>
                  <a:schemeClr val="accent6"/>
                </a:solidFill>
                <a:cs typeface="+mn-ea"/>
                <a:sym typeface="+mn-lt"/>
              </a:rPr>
              <a:t>编辑、回复、删除</a:t>
            </a:r>
            <a:r>
              <a:rPr lang="zh-CN" altLang="en-US" sz="1050" dirty="0">
                <a:cs typeface="+mn-ea"/>
                <a:sym typeface="+mn-lt"/>
              </a:rPr>
              <a:t>等，同时点击文本可定位文本位置</a:t>
            </a:r>
            <a:endParaRPr lang="en-US" altLang="zh-CN" sz="1050" dirty="0">
              <a:cs typeface="+mn-ea"/>
              <a:sym typeface="+mn-lt"/>
            </a:endParaRPr>
          </a:p>
          <a:p>
            <a:pPr marL="171450" indent="-171450">
              <a:lnSpc>
                <a:spcPct val="150000"/>
              </a:lnSpc>
              <a:buFont typeface="Arial" panose="020B0604020202020204" pitchFamily="34" charset="0"/>
              <a:buChar char="•"/>
            </a:pPr>
            <a:r>
              <a:rPr lang="zh-CN" altLang="en-US" sz="1050" dirty="0">
                <a:cs typeface="+mn-ea"/>
                <a:sym typeface="+mn-lt"/>
              </a:rPr>
              <a:t>所有划重点及注释</a:t>
            </a:r>
            <a:r>
              <a:rPr lang="en-US" altLang="zh-CN" sz="1050" dirty="0">
                <a:cs typeface="+mn-ea"/>
                <a:sym typeface="+mn-lt"/>
              </a:rPr>
              <a:t>/</a:t>
            </a:r>
            <a:r>
              <a:rPr lang="zh-CN" altLang="en-US" sz="1050" dirty="0">
                <a:cs typeface="+mn-ea"/>
                <a:sym typeface="+mn-lt"/>
              </a:rPr>
              <a:t>全文注释的专利都将</a:t>
            </a:r>
            <a:r>
              <a:rPr lang="zh-CN" altLang="en-US" sz="1050" b="1" dirty="0">
                <a:solidFill>
                  <a:schemeClr val="accent6"/>
                </a:solidFill>
                <a:cs typeface="+mn-ea"/>
                <a:sym typeface="+mn-lt"/>
              </a:rPr>
              <a:t>自动添加到工作空间</a:t>
            </a:r>
            <a:r>
              <a:rPr lang="en-US" altLang="zh-CN" sz="1050" b="1" dirty="0">
                <a:solidFill>
                  <a:schemeClr val="accent6"/>
                </a:solidFill>
                <a:cs typeface="+mn-ea"/>
                <a:sym typeface="+mn-lt"/>
              </a:rPr>
              <a:t>【</a:t>
            </a:r>
            <a:r>
              <a:rPr lang="zh-CN" altLang="en-US" sz="1050" b="1" dirty="0">
                <a:solidFill>
                  <a:schemeClr val="accent6"/>
                </a:solidFill>
                <a:cs typeface="+mn-ea"/>
                <a:sym typeface="+mn-lt"/>
              </a:rPr>
              <a:t>快速保存</a:t>
            </a:r>
            <a:r>
              <a:rPr lang="en-US" altLang="zh-CN" sz="1050" b="1" dirty="0">
                <a:solidFill>
                  <a:schemeClr val="accent6"/>
                </a:solidFill>
                <a:cs typeface="+mn-ea"/>
                <a:sym typeface="+mn-lt"/>
              </a:rPr>
              <a:t>】-【</a:t>
            </a:r>
            <a:r>
              <a:rPr lang="zh-CN" altLang="en-US" sz="1050" b="1" dirty="0">
                <a:solidFill>
                  <a:schemeClr val="accent6"/>
                </a:solidFill>
                <a:cs typeface="+mn-ea"/>
                <a:sym typeface="+mn-lt"/>
              </a:rPr>
              <a:t>划过重点</a:t>
            </a:r>
            <a:r>
              <a:rPr lang="en-US" altLang="zh-CN" sz="1050" b="1" dirty="0">
                <a:solidFill>
                  <a:schemeClr val="accent6"/>
                </a:solidFill>
                <a:cs typeface="+mn-ea"/>
                <a:sym typeface="+mn-lt"/>
              </a:rPr>
              <a:t>/</a:t>
            </a:r>
            <a:r>
              <a:rPr lang="zh-CN" altLang="en-US" sz="1050" b="1" dirty="0">
                <a:solidFill>
                  <a:schemeClr val="accent6"/>
                </a:solidFill>
                <a:cs typeface="+mn-ea"/>
                <a:sym typeface="+mn-lt"/>
              </a:rPr>
              <a:t>注释过的专利</a:t>
            </a:r>
            <a:r>
              <a:rPr lang="en-US" altLang="zh-CN" sz="1050" b="1" dirty="0">
                <a:solidFill>
                  <a:schemeClr val="accent6"/>
                </a:solidFill>
                <a:cs typeface="+mn-ea"/>
                <a:sym typeface="+mn-lt"/>
              </a:rPr>
              <a:t>】</a:t>
            </a:r>
            <a:r>
              <a:rPr lang="zh-CN" altLang="en-US" sz="1050" dirty="0">
                <a:cs typeface="+mn-ea"/>
                <a:sym typeface="+mn-lt"/>
              </a:rPr>
              <a:t>文件夹中</a:t>
            </a:r>
            <a:endParaRPr lang="en-US" altLang="zh-CN" sz="1050" dirty="0">
              <a:cs typeface="+mn-ea"/>
              <a:sym typeface="+mn-lt"/>
            </a:endParaRPr>
          </a:p>
          <a:p>
            <a:pPr marL="171450" indent="-171450">
              <a:lnSpc>
                <a:spcPct val="150000"/>
              </a:lnSpc>
              <a:buFont typeface="Arial" panose="020B0604020202020204" pitchFamily="34" charset="0"/>
              <a:buChar char="•"/>
            </a:pPr>
            <a:r>
              <a:rPr lang="zh-CN" altLang="en-US" sz="1050" dirty="0">
                <a:cs typeface="+mn-ea"/>
                <a:sym typeface="+mn-lt"/>
              </a:rPr>
              <a:t>全新的专利注释弹框</a:t>
            </a:r>
            <a:endParaRPr lang="en-US" altLang="zh-CN" sz="1050" dirty="0">
              <a:cs typeface="+mn-ea"/>
              <a:sym typeface="+mn-lt"/>
            </a:endParaRPr>
          </a:p>
        </p:txBody>
      </p:sp>
      <p:sp>
        <p:nvSpPr>
          <p:cNvPr id="9" name="文本框 8"/>
          <p:cNvSpPr txBox="1"/>
          <p:nvPr/>
        </p:nvSpPr>
        <p:spPr>
          <a:xfrm>
            <a:off x="754283" y="122767"/>
            <a:ext cx="6473825" cy="414020"/>
          </a:xfrm>
          <a:prstGeom prst="rect">
            <a:avLst/>
          </a:prstGeom>
          <a:noFill/>
        </p:spPr>
        <p:txBody>
          <a:bodyPr wrap="none" rtlCol="0">
            <a:spAutoFit/>
          </a:bodyPr>
          <a:lstStyle/>
          <a:p>
            <a:pPr algn="l">
              <a:lnSpc>
                <a:spcPct val="150000"/>
              </a:lnSpc>
            </a:pPr>
            <a:r>
              <a:rPr kumimoji="1" lang="en-US" sz="1400" b="1" dirty="0">
                <a:cs typeface="+mn-ea"/>
                <a:sym typeface="+mn-lt"/>
              </a:rPr>
              <a:t>26</a:t>
            </a:r>
            <a:r>
              <a:rPr kumimoji="1" lang="zh-CN" altLang="en-US" sz="1400" dirty="0">
                <a:cs typeface="+mn-ea"/>
                <a:sym typeface="+mn-lt"/>
              </a:rPr>
              <a:t>、单篇专利阅读支持用户进行划段高亮</a:t>
            </a:r>
            <a:r>
              <a:rPr kumimoji="1" lang="en-US" altLang="zh-CN" sz="1400" dirty="0">
                <a:cs typeface="+mn-ea"/>
                <a:sym typeface="+mn-lt"/>
              </a:rPr>
              <a:t>/</a:t>
            </a:r>
            <a:r>
              <a:rPr kumimoji="1" lang="zh-CN" altLang="en-US" sz="1400" dirty="0">
                <a:cs typeface="+mn-ea"/>
                <a:sym typeface="+mn-lt"/>
              </a:rPr>
              <a:t>注释，快速对专利信息进行标记或批注</a:t>
            </a:r>
            <a:endParaRPr kumimoji="1" lang="en-US" altLang="zh-CN" sz="1200" dirty="0">
              <a:cs typeface="+mn-ea"/>
              <a:sym typeface="+mn-lt"/>
            </a:endParaRPr>
          </a:p>
        </p:txBody>
      </p:sp>
      <p:pic>
        <p:nvPicPr>
          <p:cNvPr id="3" name="图片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166014" y="821323"/>
            <a:ext cx="3718828" cy="3762375"/>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51698" y="861433"/>
            <a:ext cx="5895190" cy="3699411"/>
          </a:xfrm>
          <a:prstGeom prst="rect">
            <a:avLst/>
          </a:prstGeom>
          <a:noFill/>
        </p:spPr>
        <p:txBody>
          <a:bodyPr wrap="square" rtlCol="0">
            <a:spAutoFit/>
          </a:bodyPr>
          <a:lstStyle/>
          <a:p>
            <a:pPr>
              <a:lnSpc>
                <a:spcPct val="150000"/>
              </a:lnSpc>
            </a:pPr>
            <a:r>
              <a:rPr lang="zh-CN" altLang="en-US" sz="1100" b="1" dirty="0"/>
              <a:t>功能范围：</a:t>
            </a:r>
            <a:endParaRPr lang="en-US" altLang="zh-CN" sz="1100" b="1" dirty="0"/>
          </a:p>
          <a:p>
            <a:pPr marL="171450" indent="-171450">
              <a:lnSpc>
                <a:spcPct val="150000"/>
              </a:lnSpc>
              <a:buFont typeface="Arial" panose="020B0604020202020204" pitchFamily="34" charset="0"/>
              <a:buChar char="•"/>
            </a:pPr>
            <a:r>
              <a:rPr lang="zh-CN" altLang="en-US" sz="1050" dirty="0"/>
              <a:t>作用于专利文本，包括摘要，权利要求和说明书，图文对照视图的左侧文本</a:t>
            </a:r>
            <a:endParaRPr lang="zh-CN" altLang="en-US" sz="1050" dirty="0"/>
          </a:p>
          <a:p>
            <a:pPr marL="171450" indent="-171450">
              <a:lnSpc>
                <a:spcPct val="150000"/>
              </a:lnSpc>
              <a:buFont typeface="Arial" panose="020B0604020202020204" pitchFamily="34" charset="0"/>
              <a:buChar char="•"/>
            </a:pPr>
            <a:r>
              <a:rPr lang="zh-CN" altLang="en-US" sz="1050" dirty="0"/>
              <a:t>登录情况下支持，翻译</a:t>
            </a:r>
            <a:r>
              <a:rPr lang="en-US" altLang="zh-CN" sz="1050" dirty="0"/>
              <a:t>/</a:t>
            </a:r>
            <a:r>
              <a:rPr lang="zh-CN" altLang="en-US" sz="1050" dirty="0"/>
              <a:t>免费版、权利要求树、权利要求对比模式不支持</a:t>
            </a:r>
            <a:endParaRPr lang="en-US" altLang="zh-CN" sz="1050" dirty="0"/>
          </a:p>
          <a:p>
            <a:pPr>
              <a:lnSpc>
                <a:spcPct val="150000"/>
              </a:lnSpc>
            </a:pPr>
            <a:endParaRPr lang="en-US" altLang="zh-CN" sz="1050" dirty="0"/>
          </a:p>
          <a:p>
            <a:pPr>
              <a:lnSpc>
                <a:spcPct val="150000"/>
              </a:lnSpc>
            </a:pPr>
            <a:r>
              <a:rPr lang="zh-CN" altLang="en-US" sz="1100" b="1" dirty="0"/>
              <a:t>不支持划重点</a:t>
            </a:r>
            <a:r>
              <a:rPr lang="en-US" altLang="zh-CN" sz="1100" b="1" dirty="0"/>
              <a:t>/</a:t>
            </a:r>
            <a:r>
              <a:rPr lang="zh-CN" altLang="en-US" sz="1100" b="1" dirty="0"/>
              <a:t>注释的情形：</a:t>
            </a:r>
            <a:endParaRPr lang="en-US" altLang="zh-CN" sz="1100" b="1" dirty="0"/>
          </a:p>
          <a:p>
            <a:pPr marL="171450" indent="-171450">
              <a:lnSpc>
                <a:spcPct val="150000"/>
              </a:lnSpc>
              <a:buFont typeface="Arial" panose="020B0604020202020204" pitchFamily="34" charset="0"/>
              <a:buChar char="•"/>
            </a:pPr>
            <a:r>
              <a:rPr lang="zh-CN" altLang="en-US" sz="1050" dirty="0"/>
              <a:t>一个划选包含了两个字段，比如从权利要求跨到说明书（图文对照视图）</a:t>
            </a:r>
            <a:endParaRPr lang="zh-CN" altLang="en-US" sz="1050" dirty="0"/>
          </a:p>
          <a:p>
            <a:pPr marL="171450" indent="-171450">
              <a:lnSpc>
                <a:spcPct val="150000"/>
              </a:lnSpc>
              <a:buFont typeface="Arial" panose="020B0604020202020204" pitchFamily="34" charset="0"/>
              <a:buChar char="•"/>
            </a:pPr>
            <a:r>
              <a:rPr lang="zh-CN" altLang="en-US" sz="1050" dirty="0"/>
              <a:t>划选部分包含了已经划过的内容</a:t>
            </a:r>
            <a:endParaRPr lang="zh-CN" altLang="en-US" sz="1050" dirty="0"/>
          </a:p>
          <a:p>
            <a:pPr marL="171450" indent="-171450">
              <a:lnSpc>
                <a:spcPct val="150000"/>
              </a:lnSpc>
              <a:buFont typeface="Arial" panose="020B0604020202020204" pitchFamily="34" charset="0"/>
              <a:buChar char="•"/>
            </a:pPr>
            <a:r>
              <a:rPr lang="zh-CN" altLang="en-US" sz="1050" dirty="0"/>
              <a:t>划选部分的文本少于</a:t>
            </a:r>
            <a:r>
              <a:rPr lang="en-US" altLang="zh-CN" sz="1050" dirty="0"/>
              <a:t>5</a:t>
            </a:r>
            <a:r>
              <a:rPr lang="zh-CN" altLang="en-US" sz="1050" dirty="0"/>
              <a:t>个字符（中文</a:t>
            </a:r>
            <a:r>
              <a:rPr lang="en-US" altLang="zh-CN" sz="1050" dirty="0"/>
              <a:t>5</a:t>
            </a:r>
            <a:r>
              <a:rPr lang="zh-CN" altLang="en-US" sz="1050" dirty="0"/>
              <a:t>个汉字，英文</a:t>
            </a:r>
            <a:r>
              <a:rPr lang="en-US" altLang="zh-CN" sz="1050" dirty="0"/>
              <a:t>5</a:t>
            </a:r>
            <a:r>
              <a:rPr lang="zh-CN" altLang="en-US" sz="1050" dirty="0"/>
              <a:t>个字母）</a:t>
            </a:r>
            <a:endParaRPr lang="zh-CN" altLang="en-US" sz="1050" dirty="0"/>
          </a:p>
          <a:p>
            <a:pPr marL="171450" indent="-171450">
              <a:lnSpc>
                <a:spcPct val="150000"/>
              </a:lnSpc>
              <a:buFont typeface="Arial" panose="020B0604020202020204" pitchFamily="34" charset="0"/>
              <a:buChar char="•"/>
            </a:pPr>
            <a:r>
              <a:rPr lang="zh-CN" altLang="en-US" sz="1050" dirty="0"/>
              <a:t>划选的内容完全是图片</a:t>
            </a:r>
            <a:endParaRPr lang="zh-CN" altLang="en-US" sz="1050" dirty="0"/>
          </a:p>
          <a:p>
            <a:pPr marL="171450" indent="-171450">
              <a:lnSpc>
                <a:spcPct val="150000"/>
              </a:lnSpc>
              <a:buFont typeface="Arial" panose="020B0604020202020204" pitchFamily="34" charset="0"/>
              <a:buChar char="•"/>
            </a:pPr>
            <a:r>
              <a:rPr lang="zh-CN" altLang="en-US" sz="1050" dirty="0"/>
              <a:t>划选的内容完包含公式内容</a:t>
            </a:r>
            <a:endParaRPr lang="en-US" altLang="zh-CN" sz="1050" dirty="0"/>
          </a:p>
          <a:p>
            <a:pPr>
              <a:lnSpc>
                <a:spcPct val="150000"/>
              </a:lnSpc>
            </a:pPr>
            <a:endParaRPr lang="en-US" altLang="zh-CN" sz="1050" dirty="0"/>
          </a:p>
          <a:p>
            <a:pPr>
              <a:lnSpc>
                <a:spcPct val="150000"/>
              </a:lnSpc>
            </a:pPr>
            <a:r>
              <a:rPr lang="zh-CN" altLang="en-US" sz="1100" b="1" dirty="0"/>
              <a:t>特殊数据：</a:t>
            </a:r>
            <a:endParaRPr lang="en-US" altLang="zh-CN" sz="1100" b="1" dirty="0"/>
          </a:p>
          <a:p>
            <a:pPr marL="171450" indent="-171450">
              <a:lnSpc>
                <a:spcPct val="150000"/>
              </a:lnSpc>
              <a:buFont typeface="Arial" panose="020B0604020202020204" pitchFamily="34" charset="0"/>
              <a:buChar char="•"/>
            </a:pPr>
            <a:r>
              <a:rPr lang="zh-CN" altLang="en-US" sz="1050" dirty="0"/>
              <a:t>表格格式支持划重点</a:t>
            </a:r>
            <a:r>
              <a:rPr lang="en-US" altLang="zh-CN" sz="1050" dirty="0"/>
              <a:t>/</a:t>
            </a:r>
            <a:r>
              <a:rPr lang="zh-CN" altLang="en-US" sz="1050" dirty="0"/>
              <a:t>注释，例如：</a:t>
            </a:r>
            <a:r>
              <a:rPr lang="en-US" altLang="zh-CN" sz="1050" dirty="0"/>
              <a:t>CN1805755A【0477】</a:t>
            </a:r>
            <a:r>
              <a:rPr lang="zh-CN" altLang="en-US" sz="1050" dirty="0"/>
              <a:t>段</a:t>
            </a:r>
            <a:endParaRPr lang="en-US" altLang="zh-CN" sz="1050" dirty="0"/>
          </a:p>
          <a:p>
            <a:pPr marL="171450" indent="-171450">
              <a:lnSpc>
                <a:spcPct val="150000"/>
              </a:lnSpc>
              <a:buFont typeface="Arial" panose="020B0604020202020204" pitchFamily="34" charset="0"/>
              <a:buChar char="•"/>
            </a:pPr>
            <a:r>
              <a:rPr lang="zh-CN" altLang="en-US" sz="1050" dirty="0"/>
              <a:t>图文并排的图片</a:t>
            </a:r>
            <a:r>
              <a:rPr lang="en-US" altLang="zh-CN" sz="1050" dirty="0"/>
              <a:t>/</a:t>
            </a:r>
            <a:r>
              <a:rPr lang="zh-CN" altLang="en-US" sz="1050" dirty="0"/>
              <a:t>数学公式等不支持单独化重点</a:t>
            </a:r>
            <a:r>
              <a:rPr lang="en-US" altLang="zh-CN" sz="1050" dirty="0"/>
              <a:t>/</a:t>
            </a:r>
            <a:r>
              <a:rPr lang="zh-CN" altLang="en-US" sz="1050" dirty="0"/>
              <a:t>注释，如果划选文本包含了图片</a:t>
            </a:r>
            <a:r>
              <a:rPr lang="en-US" altLang="zh-CN" sz="1050" dirty="0"/>
              <a:t>/</a:t>
            </a:r>
            <a:r>
              <a:rPr lang="zh-CN" altLang="en-US" sz="1050" dirty="0"/>
              <a:t>数学公式，则后台记录划选内容为排除图片</a:t>
            </a:r>
            <a:r>
              <a:rPr lang="en-US" altLang="zh-CN" sz="1050" dirty="0"/>
              <a:t>/</a:t>
            </a:r>
            <a:r>
              <a:rPr lang="zh-CN" altLang="en-US" sz="1050" dirty="0"/>
              <a:t>数学公式后的文本</a:t>
            </a:r>
            <a:endParaRPr lang="en-US" altLang="zh-CN" sz="1050" dirty="0"/>
          </a:p>
        </p:txBody>
      </p:sp>
      <p:sp>
        <p:nvSpPr>
          <p:cNvPr id="4" name="文本框 3"/>
          <p:cNvSpPr txBox="1"/>
          <p:nvPr/>
        </p:nvSpPr>
        <p:spPr>
          <a:xfrm>
            <a:off x="596803" y="209127"/>
            <a:ext cx="6473825" cy="414020"/>
          </a:xfrm>
          <a:prstGeom prst="rect">
            <a:avLst/>
          </a:prstGeom>
          <a:noFill/>
        </p:spPr>
        <p:txBody>
          <a:bodyPr wrap="none" rtlCol="0">
            <a:spAutoFit/>
          </a:bodyPr>
          <a:lstStyle/>
          <a:p>
            <a:pPr algn="l">
              <a:lnSpc>
                <a:spcPct val="150000"/>
              </a:lnSpc>
            </a:pPr>
            <a:r>
              <a:rPr kumimoji="1" lang="en-US" sz="1400" b="1" dirty="0">
                <a:cs typeface="+mn-ea"/>
                <a:sym typeface="+mn-lt"/>
              </a:rPr>
              <a:t>26</a:t>
            </a:r>
            <a:r>
              <a:rPr kumimoji="1" lang="zh-CN" altLang="en-US" sz="1400" dirty="0">
                <a:cs typeface="+mn-ea"/>
                <a:sym typeface="+mn-lt"/>
              </a:rPr>
              <a:t>、单篇专利阅读支持用户进行划段高亮</a:t>
            </a:r>
            <a:r>
              <a:rPr kumimoji="1" lang="en-US" altLang="zh-CN" sz="1400" dirty="0">
                <a:cs typeface="+mn-ea"/>
                <a:sym typeface="+mn-lt"/>
              </a:rPr>
              <a:t>/</a:t>
            </a:r>
            <a:r>
              <a:rPr kumimoji="1" lang="zh-CN" altLang="en-US" sz="1400" dirty="0">
                <a:cs typeface="+mn-ea"/>
                <a:sym typeface="+mn-lt"/>
              </a:rPr>
              <a:t>注释，快速对专利信息进行标记或批注</a:t>
            </a:r>
            <a:endParaRPr kumimoji="1" lang="en-US" altLang="zh-CN" sz="1200" dirty="0">
              <a:cs typeface="+mn-ea"/>
              <a:sym typeface="+mn-lt"/>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sharpenSoften amount="25000"/>
                    </a14:imgEffect>
                  </a14:imgLayer>
                </a14:imgProps>
              </a:ext>
            </a:extLst>
          </a:blip>
          <a:stretch>
            <a:fillRect/>
          </a:stretch>
        </p:blipFill>
        <p:spPr>
          <a:xfrm>
            <a:off x="176190" y="815856"/>
            <a:ext cx="7003393" cy="3511788"/>
          </a:xfrm>
          <a:prstGeom prst="rect">
            <a:avLst/>
          </a:prstGeom>
        </p:spPr>
      </p:pic>
      <p:sp>
        <p:nvSpPr>
          <p:cNvPr id="7" name="文本框 6"/>
          <p:cNvSpPr txBox="1"/>
          <p:nvPr/>
        </p:nvSpPr>
        <p:spPr>
          <a:xfrm>
            <a:off x="695228" y="164042"/>
            <a:ext cx="2345690" cy="414020"/>
          </a:xfrm>
          <a:prstGeom prst="rect">
            <a:avLst/>
          </a:prstGeom>
          <a:noFill/>
        </p:spPr>
        <p:txBody>
          <a:bodyPr wrap="none" rtlCol="0">
            <a:spAutoFit/>
          </a:bodyPr>
          <a:lstStyle/>
          <a:p>
            <a:pPr>
              <a:lnSpc>
                <a:spcPct val="150000"/>
              </a:lnSpc>
            </a:pPr>
            <a:r>
              <a:rPr kumimoji="1" lang="en-US" sz="1400" b="1" dirty="0">
                <a:cs typeface="+mn-ea"/>
                <a:sym typeface="+mn-lt"/>
              </a:rPr>
              <a:t>27</a:t>
            </a:r>
            <a:r>
              <a:rPr kumimoji="1" lang="zh-CN" altLang="en-US" sz="1200" dirty="0">
                <a:cs typeface="+mn-ea"/>
                <a:sym typeface="+mn-lt"/>
              </a:rPr>
              <a:t>、说明书翻译增加段落号显示</a:t>
            </a:r>
            <a:endParaRPr kumimoji="1" lang="en-US" altLang="zh-CN" sz="1200" dirty="0">
              <a:cs typeface="+mn-ea"/>
              <a:sym typeface="+mn-lt"/>
            </a:endParaRPr>
          </a:p>
        </p:txBody>
      </p:sp>
      <p:sp>
        <p:nvSpPr>
          <p:cNvPr id="4" name="矩形 3"/>
          <p:cNvSpPr/>
          <p:nvPr/>
        </p:nvSpPr>
        <p:spPr>
          <a:xfrm>
            <a:off x="4312957" y="1961149"/>
            <a:ext cx="344768" cy="1372602"/>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nvSpPr>
        <p:spPr>
          <a:xfrm>
            <a:off x="5217459" y="2246558"/>
            <a:ext cx="3677887" cy="1372235"/>
          </a:xfrm>
          <a:prstGeom prst="rect">
            <a:avLst/>
          </a:prstGeom>
          <a:solidFill>
            <a:schemeClr val="accent6">
              <a:lumMod val="60000"/>
              <a:lumOff val="40000"/>
            </a:schemeClr>
          </a:solidFill>
        </p:spPr>
        <p:txBody>
          <a:bodyPr wrap="square" rtlCol="0">
            <a:spAutoFit/>
          </a:bodyPr>
          <a:lstStyle/>
          <a:p>
            <a:pPr marL="171450" indent="-171450">
              <a:lnSpc>
                <a:spcPct val="150000"/>
              </a:lnSpc>
              <a:buFont typeface="Arial" panose="020B0604020202020204" pitchFamily="34" charset="0"/>
              <a:buChar char="•"/>
            </a:pPr>
            <a:r>
              <a:rPr kumimoji="0" lang="zh-CN" altLang="en-US" sz="1200" b="1" u="none" strike="noStrike" kern="1200" cap="none" spc="0" normalizeH="0" baseline="0" noProof="0" dirty="0">
                <a:ln>
                  <a:noFill/>
                </a:ln>
                <a:effectLst/>
                <a:uLnTx/>
                <a:uFillTx/>
                <a:cs typeface="+mn-ea"/>
                <a:sym typeface="+mn-lt"/>
              </a:rPr>
              <a:t>更新概览：</a:t>
            </a:r>
            <a:r>
              <a:rPr kumimoji="0" lang="en-US" altLang="zh-CN" sz="1050" u="none" strike="noStrike" kern="1200" cap="none" spc="0" normalizeH="0" baseline="0" noProof="0" dirty="0">
                <a:ln>
                  <a:noFill/>
                </a:ln>
                <a:effectLst/>
                <a:uLnTx/>
                <a:uFillTx/>
                <a:cs typeface="+mn-ea"/>
                <a:sym typeface="+mn-lt"/>
              </a:rPr>
              <a:t>US</a:t>
            </a:r>
            <a:r>
              <a:rPr kumimoji="0" lang="zh-CN" altLang="en-US" sz="1050" u="none" strike="noStrike" kern="1200" cap="none" spc="0" normalizeH="0" baseline="0" noProof="0" dirty="0">
                <a:ln>
                  <a:noFill/>
                </a:ln>
                <a:effectLst/>
                <a:uLnTx/>
                <a:uFillTx/>
                <a:cs typeface="+mn-ea"/>
                <a:sym typeface="+mn-lt"/>
              </a:rPr>
              <a:t>，</a:t>
            </a:r>
            <a:r>
              <a:rPr kumimoji="0" lang="en-US" altLang="zh-CN" sz="1050" u="none" strike="noStrike" kern="1200" cap="none" spc="0" normalizeH="0" baseline="0" noProof="0" dirty="0">
                <a:ln>
                  <a:noFill/>
                </a:ln>
                <a:effectLst/>
                <a:uLnTx/>
                <a:uFillTx/>
                <a:cs typeface="+mn-ea"/>
                <a:sym typeface="+mn-lt"/>
              </a:rPr>
              <a:t>EP</a:t>
            </a:r>
            <a:r>
              <a:rPr kumimoji="0" lang="zh-CN" altLang="en-US" sz="1050" u="none" strike="noStrike" kern="1200" cap="none" spc="0" normalizeH="0" baseline="0" noProof="0" dirty="0">
                <a:ln>
                  <a:noFill/>
                </a:ln>
                <a:effectLst/>
                <a:uLnTx/>
                <a:uFillTx/>
                <a:cs typeface="+mn-ea"/>
                <a:sym typeface="+mn-lt"/>
              </a:rPr>
              <a:t>，</a:t>
            </a:r>
            <a:r>
              <a:rPr kumimoji="0" lang="en-US" altLang="zh-CN" sz="1050" u="none" strike="noStrike" kern="1200" cap="none" spc="0" normalizeH="0" baseline="0" noProof="0" dirty="0">
                <a:ln>
                  <a:noFill/>
                </a:ln>
                <a:effectLst/>
                <a:uLnTx/>
                <a:uFillTx/>
                <a:cs typeface="+mn-ea"/>
                <a:sym typeface="+mn-lt"/>
              </a:rPr>
              <a:t>WO(EN)</a:t>
            </a:r>
            <a:r>
              <a:rPr lang="zh-CN" altLang="en-US" sz="1050" dirty="0">
                <a:cs typeface="+mn-ea"/>
                <a:sym typeface="+mn-lt"/>
              </a:rPr>
              <a:t>说明书翻译增加段落编号，用户查看翻译中英文翻译时，可快速利用段落号定位到原文位置</a:t>
            </a:r>
            <a:endParaRPr lang="en-US" altLang="zh-CN" sz="1050" dirty="0">
              <a:cs typeface="+mn-ea"/>
              <a:sym typeface="+mn-lt"/>
            </a:endParaRPr>
          </a:p>
          <a:p>
            <a:pPr marL="171450" indent="-171450">
              <a:lnSpc>
                <a:spcPct val="150000"/>
              </a:lnSpc>
              <a:buFont typeface="Arial" panose="020B0604020202020204" pitchFamily="34" charset="0"/>
              <a:buChar char="•"/>
            </a:pPr>
            <a:endParaRPr lang="en-US" altLang="zh-CN" sz="1050" dirty="0">
              <a:cs typeface="+mn-ea"/>
              <a:sym typeface="+mn-lt"/>
            </a:endParaRPr>
          </a:p>
          <a:p>
            <a:pPr marL="171450" indent="-171450">
              <a:lnSpc>
                <a:spcPct val="150000"/>
              </a:lnSpc>
              <a:buFont typeface="Arial" panose="020B0604020202020204" pitchFamily="34" charset="0"/>
              <a:buChar char="•"/>
            </a:pPr>
            <a:r>
              <a:rPr lang="zh-CN" altLang="en-US" sz="1200" b="1" dirty="0">
                <a:cs typeface="+mn-ea"/>
                <a:sym typeface="+mn-lt"/>
              </a:rPr>
              <a:t>说明书段落号覆盖范围：</a:t>
            </a:r>
            <a:r>
              <a:rPr lang="en-US" altLang="zh-CN" sz="1050" dirty="0">
                <a:cs typeface="+mn-ea"/>
                <a:sym typeface="+mn-lt"/>
              </a:rPr>
              <a:t>US/EP/WO</a:t>
            </a:r>
            <a:r>
              <a:rPr lang="zh-CN" altLang="en-US" sz="1050" dirty="0">
                <a:cs typeface="+mn-ea"/>
                <a:sym typeface="+mn-lt"/>
              </a:rPr>
              <a:t>（</a:t>
            </a:r>
            <a:r>
              <a:rPr lang="en-US" altLang="zh-CN" sz="1050" dirty="0">
                <a:cs typeface="+mn-ea"/>
                <a:sym typeface="+mn-lt"/>
              </a:rPr>
              <a:t>EN</a:t>
            </a:r>
            <a:r>
              <a:rPr lang="zh-CN" altLang="en-US" sz="1050" dirty="0">
                <a:cs typeface="+mn-ea"/>
                <a:sym typeface="+mn-lt"/>
              </a:rPr>
              <a:t>）</a:t>
            </a:r>
            <a:endParaRPr lang="en-US" altLang="zh-CN" sz="1050" dirty="0">
              <a:highlight>
                <a:srgbClr val="FFFF00"/>
              </a:highlight>
              <a:cs typeface="+mn-ea"/>
              <a:sym typeface="+mn-lt"/>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95228" y="202142"/>
            <a:ext cx="2802890" cy="414020"/>
          </a:xfrm>
          <a:prstGeom prst="rect">
            <a:avLst/>
          </a:prstGeom>
          <a:noFill/>
        </p:spPr>
        <p:txBody>
          <a:bodyPr wrap="none" rtlCol="0">
            <a:spAutoFit/>
          </a:bodyPr>
          <a:lstStyle/>
          <a:p>
            <a:pPr>
              <a:lnSpc>
                <a:spcPct val="150000"/>
              </a:lnSpc>
            </a:pPr>
            <a:r>
              <a:rPr kumimoji="1" lang="en-US" sz="1400" b="1" dirty="0">
                <a:cs typeface="+mn-ea"/>
                <a:sym typeface="+mn-lt"/>
              </a:rPr>
              <a:t>28</a:t>
            </a:r>
            <a:r>
              <a:rPr kumimoji="1" lang="zh-CN" altLang="en-US" sz="1200" dirty="0">
                <a:cs typeface="+mn-ea"/>
                <a:sym typeface="+mn-lt"/>
              </a:rPr>
              <a:t>、专利标引时支持同步标引同族专利</a:t>
            </a:r>
            <a:endParaRPr kumimoji="1" lang="en-US" altLang="zh-CN" sz="1200" dirty="0">
              <a:cs typeface="+mn-ea"/>
              <a:sym typeface="+mn-lt"/>
            </a:endParaRPr>
          </a:p>
        </p:txBody>
      </p:sp>
      <p:graphicFrame>
        <p:nvGraphicFramePr>
          <p:cNvPr id="3" name="表格 3"/>
          <p:cNvGraphicFramePr>
            <a:graphicFrameLocks noGrp="1"/>
          </p:cNvGraphicFramePr>
          <p:nvPr/>
        </p:nvGraphicFramePr>
        <p:xfrm>
          <a:off x="354619" y="951940"/>
          <a:ext cx="8659788" cy="3424584"/>
        </p:xfrm>
        <a:graphic>
          <a:graphicData uri="http://schemas.openxmlformats.org/drawingml/2006/table">
            <a:tbl>
              <a:tblPr bandRow="1">
                <a:tableStyleId>{3B4B98B0-60AC-42C2-AFA5-B58CD77FA1E5}</a:tableStyleId>
              </a:tblPr>
              <a:tblGrid>
                <a:gridCol w="8659788"/>
              </a:tblGrid>
              <a:tr h="503718">
                <a:tc>
                  <a:txBody>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rPr>
                        <a:t>用户场景：</a:t>
                      </a:r>
                      <a:endParaRPr kumimoji="0" lang="en-US" altLang="zh-CN" sz="1100" b="1" u="none" strike="noStrike" kern="1200" cap="none" spc="0" normalizeH="0" baseline="0" noProof="0" dirty="0">
                        <a:ln>
                          <a:noFill/>
                        </a:ln>
                        <a:solidFill>
                          <a:srgbClr val="70AD47"/>
                        </a:solidFill>
                        <a:effectLst/>
                        <a:uLnTx/>
                        <a:uFillTx/>
                        <a:latin typeface="+mn-lt"/>
                        <a:ea typeface="+mn-ea"/>
                        <a:cs typeface="+mn-ea"/>
                        <a:sym typeface="+mn-lt"/>
                      </a:endParaRPr>
                    </a:p>
                    <a:p>
                      <a:pPr marL="0" marR="0" lvl="0" indent="457200" algn="l" defTabSz="685800" rtl="0" eaLnBrk="1" fontAlgn="auto" latinLnBrk="0" hangingPunct="1">
                        <a:lnSpc>
                          <a:spcPct val="150000"/>
                        </a:lnSpc>
                        <a:spcBef>
                          <a:spcPts val="0"/>
                        </a:spcBef>
                        <a:spcAft>
                          <a:spcPts val="0"/>
                        </a:spcAft>
                        <a:buClrTx/>
                        <a:buSzTx/>
                        <a:buFontTx/>
                        <a:buNone/>
                        <a:defRPr/>
                      </a:pPr>
                      <a:r>
                        <a:rPr kumimoji="0" lang="zh-CN" altLang="en-US" sz="1050" b="0" u="none" strike="noStrike" kern="1200" cap="none" spc="0" normalizeH="0" baseline="0" dirty="0">
                          <a:ln>
                            <a:noFill/>
                          </a:ln>
                          <a:solidFill>
                            <a:prstClr val="black"/>
                          </a:solidFill>
                          <a:effectLst/>
                          <a:uLnTx/>
                          <a:uFillTx/>
                          <a:latin typeface="+mn-lt"/>
                          <a:ea typeface="+mn-ea"/>
                          <a:cs typeface="+mn-ea"/>
                          <a:sym typeface="+mn-lt"/>
                        </a:rPr>
                        <a:t>用户在进行技术主题分析等专利分析场景时，通常需要对专利进行标引分析。同族专利很多都是针对同一个技术或相关技术的保护，用户在对专利进行标引时，大多数情况都会给这些专利完全相同的标引</a:t>
                      </a:r>
                      <a:endParaRPr kumimoji="0" lang="en-US" altLang="zh-CN" sz="1050" b="0" i="0" u="none" strike="noStrike" kern="1200" cap="none" spc="0" normalizeH="0" baseline="0" noProof="0" dirty="0">
                        <a:ln>
                          <a:noFill/>
                        </a:ln>
                        <a:solidFill>
                          <a:prstClr val="black"/>
                        </a:solidFill>
                        <a:effectLst/>
                        <a:uLnTx/>
                        <a:uFillTx/>
                        <a:latin typeface="+mn-lt"/>
                        <a:ea typeface="+mn-ea"/>
                        <a:cs typeface="+mn-ea"/>
                        <a:sym typeface="+mn-lt"/>
                      </a:endParaRPr>
                    </a:p>
                  </a:txBody>
                  <a:tcPr/>
                </a:tc>
              </a:tr>
              <a:tr h="610609">
                <a:tc>
                  <a:txBody>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rPr>
                        <a:t>用户痛点：</a:t>
                      </a:r>
                      <a:endPar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endParaRPr>
                    </a:p>
                    <a:p>
                      <a:pPr marL="0" marR="0" lvl="0" indent="457200" algn="l" defTabSz="685800" rtl="0" eaLnBrk="1" fontAlgn="auto" latinLnBrk="0" hangingPunct="1">
                        <a:lnSpc>
                          <a:spcPct val="150000"/>
                        </a:lnSpc>
                        <a:spcBef>
                          <a:spcPts val="0"/>
                        </a:spcBef>
                        <a:spcAft>
                          <a:spcPts val="0"/>
                        </a:spcAft>
                        <a:buClrTx/>
                        <a:buSzTx/>
                        <a:buFontTx/>
                        <a:buNone/>
                        <a:defRPr/>
                      </a:pPr>
                      <a:r>
                        <a:rPr kumimoji="0" lang="zh-CN" altLang="en-US" sz="1050" b="0" i="0" u="none" strike="noStrike" kern="1200" cap="none" spc="0" normalizeH="0" baseline="0" noProof="0" dirty="0">
                          <a:ln>
                            <a:noFill/>
                          </a:ln>
                          <a:solidFill>
                            <a:prstClr val="black"/>
                          </a:solidFill>
                          <a:effectLst/>
                          <a:uLnTx/>
                          <a:uFillTx/>
                          <a:latin typeface="+mn-lt"/>
                          <a:ea typeface="+mn-ea"/>
                          <a:cs typeface="+mn-ea"/>
                          <a:sym typeface="+mn-lt"/>
                        </a:rPr>
                        <a:t>专利标引时，由于其同族专利在技术上具有相关性，用户需要重复阅读其同族专利并进行标引，标引效率较低</a:t>
                      </a:r>
                      <a:endParaRPr kumimoji="0" lang="en-US" altLang="zh-CN" sz="1050" b="0" i="0" u="none" strike="noStrike" kern="1200" cap="none" spc="0" normalizeH="0" baseline="0" noProof="0" dirty="0">
                        <a:ln>
                          <a:noFill/>
                        </a:ln>
                        <a:solidFill>
                          <a:prstClr val="black"/>
                        </a:solidFill>
                        <a:effectLst/>
                        <a:uLnTx/>
                        <a:uFillTx/>
                        <a:latin typeface="+mn-lt"/>
                        <a:ea typeface="+mn-ea"/>
                        <a:cs typeface="+mn-ea"/>
                        <a:sym typeface="+mn-lt"/>
                      </a:endParaRPr>
                    </a:p>
                  </a:txBody>
                  <a:tcPr/>
                </a:tc>
              </a:tr>
              <a:tr h="593766">
                <a:tc>
                  <a:txBody>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rPr>
                        <a:t>更新概览：</a:t>
                      </a:r>
                      <a:endParaRPr kumimoji="0" lang="en-US" altLang="zh-CN" sz="1100" b="1" u="none" strike="noStrike" kern="1200" cap="none" spc="0" normalizeH="0" baseline="0" noProof="0" dirty="0">
                        <a:ln>
                          <a:noFill/>
                        </a:ln>
                        <a:solidFill>
                          <a:srgbClr val="70AD47"/>
                        </a:solidFill>
                        <a:effectLst/>
                        <a:uLnTx/>
                        <a:uFillTx/>
                        <a:latin typeface="+mn-lt"/>
                        <a:ea typeface="+mn-ea"/>
                        <a:cs typeface="+mn-ea"/>
                        <a:sym typeface="+mn-lt"/>
                      </a:endParaRPr>
                    </a:p>
                    <a:p>
                      <a:pPr marL="0" marR="0" lvl="0" indent="457200" algn="l" defTabSz="685800" rtl="0" eaLnBrk="1" fontAlgn="auto" latinLnBrk="0" hangingPunct="1">
                        <a:lnSpc>
                          <a:spcPct val="150000"/>
                        </a:lnSpc>
                        <a:spcBef>
                          <a:spcPts val="0"/>
                        </a:spcBef>
                        <a:spcAft>
                          <a:spcPts val="0"/>
                        </a:spcAft>
                        <a:buClrTx/>
                        <a:buSzTx/>
                        <a:buFontTx/>
                        <a:buNone/>
                        <a:defRPr/>
                      </a:pP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工作空间进行专利标引时，在对单篇专利标引时，支持将标引值同步到当前文件夹中的同族专利，避免重复阅读标引，提升工作效率</a:t>
                      </a:r>
                      <a:endParaRPr kumimoji="0" lang="en-US" altLang="zh-CN" sz="1050" b="0" i="0" u="none" strike="noStrike" kern="1200" cap="none" spc="0" normalizeH="0" baseline="0" noProof="0" dirty="0">
                        <a:ln>
                          <a:noFill/>
                        </a:ln>
                        <a:solidFill>
                          <a:prstClr val="black"/>
                        </a:solidFill>
                        <a:effectLst/>
                        <a:uLnTx/>
                        <a:uFillTx/>
                        <a:latin typeface="+mn-lt"/>
                        <a:ea typeface="+mn-ea"/>
                        <a:cs typeface="+mn-ea"/>
                        <a:sym typeface="+mn-lt"/>
                      </a:endParaRPr>
                    </a:p>
                  </a:txBody>
                  <a:tcPr/>
                </a:tc>
              </a:tr>
              <a:tr h="772677">
                <a:tc>
                  <a:txBody>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1" u="none" strike="noStrike" kern="1200" cap="none" spc="0" normalizeH="0" baseline="0" noProof="0" dirty="0">
                          <a:ln>
                            <a:noFill/>
                          </a:ln>
                          <a:solidFill>
                            <a:srgbClr val="70AD47"/>
                          </a:solidFill>
                          <a:effectLst/>
                          <a:uLnTx/>
                          <a:uFillTx/>
                          <a:latin typeface="+mn-lt"/>
                          <a:ea typeface="+mn-ea"/>
                          <a:cs typeface="+mn-ea"/>
                          <a:sym typeface="+mn-lt"/>
                        </a:rPr>
                        <a:t>商业价值：</a:t>
                      </a:r>
                      <a:endParaRPr kumimoji="0" lang="en-US" altLang="zh-CN" sz="1100" b="1" u="none" strike="noStrike" kern="1200" cap="none" spc="0" normalizeH="0" baseline="0" noProof="0" dirty="0">
                        <a:ln>
                          <a:noFill/>
                        </a:ln>
                        <a:solidFill>
                          <a:srgbClr val="70AD47"/>
                        </a:solidFill>
                        <a:effectLst/>
                        <a:uLnTx/>
                        <a:uFillTx/>
                        <a:latin typeface="+mn-lt"/>
                        <a:ea typeface="+mn-ea"/>
                        <a:cs typeface="+mn-ea"/>
                        <a:sym typeface="+mn-lt"/>
                      </a:endParaRPr>
                    </a:p>
                    <a:p>
                      <a:pPr marL="0" marR="0" lvl="0" indent="457200" algn="l" defTabSz="685800" rtl="0" eaLnBrk="1" fontAlgn="auto" latinLnBrk="0" hangingPunct="1">
                        <a:lnSpc>
                          <a:spcPct val="150000"/>
                        </a:lnSpc>
                        <a:spcBef>
                          <a:spcPts val="0"/>
                        </a:spcBef>
                        <a:spcAft>
                          <a:spcPts val="0"/>
                        </a:spcAft>
                        <a:buClrTx/>
                        <a:buSzTx/>
                        <a:buFontTx/>
                        <a:buNone/>
                        <a:defRPr/>
                      </a:pPr>
                      <a:r>
                        <a:rPr kumimoji="0" lang="zh-CN" altLang="en-US" sz="1050" b="0" u="none" strike="noStrike" kern="1200" cap="none" spc="0" normalizeH="0" baseline="0" noProof="0" dirty="0">
                          <a:ln>
                            <a:noFill/>
                          </a:ln>
                          <a:solidFill>
                            <a:prstClr val="black"/>
                          </a:solidFill>
                          <a:effectLst/>
                          <a:uLnTx/>
                          <a:uFillTx/>
                          <a:latin typeface="+mn-lt"/>
                          <a:ea typeface="+mn-ea"/>
                          <a:cs typeface="+mn-ea"/>
                          <a:sym typeface="+mn-lt"/>
                        </a:rPr>
                        <a:t>在专利标引时，同时支持用户标引其同族专利，极大提升用户标引的工作效率，提升用户满意度；同时工作空间支持用户在复制、移动、删除等操作时，同步操作其同族专利，快速提升同族专利处理效率</a:t>
                      </a:r>
                      <a:endParaRPr kumimoji="0" lang="en-US" altLang="zh-CN" sz="1050" b="0" i="0" u="none" strike="noStrike" kern="1200" cap="none" spc="0" normalizeH="0" baseline="0" noProof="0" dirty="0">
                        <a:ln>
                          <a:noFill/>
                        </a:ln>
                        <a:solidFill>
                          <a:prstClr val="black"/>
                        </a:solidFill>
                        <a:effectLst/>
                        <a:uLnTx/>
                        <a:uFillTx/>
                        <a:latin typeface="+mn-lt"/>
                        <a:ea typeface="+mn-ea"/>
                        <a:cs typeface="+mn-ea"/>
                        <a:sym typeface="+mn-lt"/>
                      </a:endParaRPr>
                    </a:p>
                  </a:txBody>
                  <a:tcPr/>
                </a:tc>
              </a:tr>
              <a:tr h="630803">
                <a:tc>
                  <a:txBody>
                    <a:bodyPr/>
                    <a:lstStyle/>
                    <a:p>
                      <a:pPr marL="0" marR="0" lvl="0" indent="0" algn="l" defTabSz="685800" rtl="0" eaLnBrk="1" fontAlgn="auto" latinLnBrk="0" hangingPunct="1">
                        <a:lnSpc>
                          <a:spcPct val="15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mn-lt"/>
                        <a:ea typeface="+mn-ea"/>
                        <a:cs typeface="+mn-ea"/>
                        <a:sym typeface="+mn-lt"/>
                      </a:endParaRPr>
                    </a:p>
                  </a:txBody>
                  <a:tcPr/>
                </a:tc>
              </a:tr>
            </a:tbl>
          </a:graphicData>
        </a:graphic>
      </p:graphicFrame>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95970" y="4241503"/>
            <a:ext cx="7900131" cy="548548"/>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050" dirty="0">
                <a:cs typeface="+mn-ea"/>
                <a:sym typeface="+mn-lt"/>
              </a:rPr>
              <a:t>工作空间文件夹中开启同族标引（同族标引开启前，必须在当前文件夹设置对应的同族合并方式）</a:t>
            </a:r>
            <a:endParaRPr lang="en-US" altLang="zh-CN" sz="1050" dirty="0">
              <a:cs typeface="+mn-ea"/>
              <a:sym typeface="+mn-lt"/>
            </a:endParaRPr>
          </a:p>
          <a:p>
            <a:pPr marL="171450" indent="-171450">
              <a:lnSpc>
                <a:spcPct val="150000"/>
              </a:lnSpc>
              <a:buFont typeface="Arial" panose="020B0604020202020204" pitchFamily="34" charset="0"/>
              <a:buChar char="•"/>
            </a:pPr>
            <a:r>
              <a:rPr lang="zh-CN" altLang="en-US" sz="1050" dirty="0">
                <a:cs typeface="+mn-ea"/>
                <a:sym typeface="+mn-lt"/>
              </a:rPr>
              <a:t>同族标引仅对当前文件夹中收录的同族成员生效</a:t>
            </a:r>
            <a:endParaRPr lang="en-US" altLang="zh-CN" sz="1050" dirty="0">
              <a:cs typeface="+mn-ea"/>
              <a:sym typeface="+mn-lt"/>
            </a:endParaRPr>
          </a:p>
        </p:txBody>
      </p:sp>
      <p:sp>
        <p:nvSpPr>
          <p:cNvPr id="9" name="文本框 8"/>
          <p:cNvSpPr txBox="1"/>
          <p:nvPr/>
        </p:nvSpPr>
        <p:spPr>
          <a:xfrm>
            <a:off x="701578" y="196427"/>
            <a:ext cx="2802890" cy="414020"/>
          </a:xfrm>
          <a:prstGeom prst="rect">
            <a:avLst/>
          </a:prstGeom>
          <a:noFill/>
        </p:spPr>
        <p:txBody>
          <a:bodyPr wrap="none" rtlCol="0">
            <a:spAutoFit/>
          </a:bodyPr>
          <a:lstStyle/>
          <a:p>
            <a:pPr>
              <a:lnSpc>
                <a:spcPct val="150000"/>
              </a:lnSpc>
            </a:pPr>
            <a:r>
              <a:rPr kumimoji="1" lang="en-US" sz="1400" b="1" dirty="0">
                <a:cs typeface="+mn-ea"/>
                <a:sym typeface="+mn-lt"/>
              </a:rPr>
              <a:t>28</a:t>
            </a:r>
            <a:r>
              <a:rPr kumimoji="1" lang="zh-CN" altLang="en-US" sz="1200" dirty="0">
                <a:cs typeface="+mn-ea"/>
                <a:sym typeface="+mn-lt"/>
              </a:rPr>
              <a:t>、专利标引时支持同步标引同族专利</a:t>
            </a:r>
            <a:endParaRPr kumimoji="1" lang="en-US" altLang="zh-CN" sz="1200" dirty="0">
              <a:cs typeface="+mn-ea"/>
              <a:sym typeface="+mn-lt"/>
            </a:endParaRPr>
          </a:p>
        </p:txBody>
      </p:sp>
      <p:pic>
        <p:nvPicPr>
          <p:cNvPr id="3" name="图片 2"/>
          <p:cNvPicPr>
            <a:picLocks noChangeAspect="1"/>
          </p:cNvPicPr>
          <p:nvPr/>
        </p:nvPicPr>
        <p:blipFill>
          <a:blip r:embed="rId1"/>
          <a:stretch>
            <a:fillRect/>
          </a:stretch>
        </p:blipFill>
        <p:spPr>
          <a:xfrm>
            <a:off x="302389" y="796782"/>
            <a:ext cx="5475684" cy="3308493"/>
          </a:xfrm>
          <a:prstGeom prst="rect">
            <a:avLst/>
          </a:prstGeom>
        </p:spPr>
      </p:pic>
      <p:sp>
        <p:nvSpPr>
          <p:cNvPr id="10" name="矩形 9"/>
          <p:cNvSpPr/>
          <p:nvPr/>
        </p:nvSpPr>
        <p:spPr>
          <a:xfrm>
            <a:off x="1891167" y="1361074"/>
            <a:ext cx="1852158" cy="181976"/>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p:cNvPicPr>
            <a:picLocks noChangeAspect="1"/>
          </p:cNvPicPr>
          <p:nvPr/>
        </p:nvPicPr>
        <p:blipFill>
          <a:blip r:embed="rId2"/>
          <a:stretch>
            <a:fillRect/>
          </a:stretch>
        </p:blipFill>
        <p:spPr>
          <a:xfrm>
            <a:off x="4572000" y="1838326"/>
            <a:ext cx="4284430" cy="161570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570941" y="266314"/>
            <a:ext cx="3262432" cy="400110"/>
          </a:xfrm>
          <a:prstGeom prst="rect">
            <a:avLst/>
          </a:prstGeom>
        </p:spPr>
        <p:txBody>
          <a:bodyPr wrap="none">
            <a:spAutoFit/>
          </a:bodyPr>
          <a:lstStyle/>
          <a:p>
            <a:pPr defTabSz="685800"/>
            <a:r>
              <a:rPr lang="zh-CN" altLang="en-US" sz="2000" b="1" dirty="0">
                <a:solidFill>
                  <a:prstClr val="black">
                    <a:lumMod val="75000"/>
                    <a:lumOff val="25000"/>
                  </a:prstClr>
                </a:solidFill>
                <a:latin typeface="微软雅黑" panose="020B0503020204020204" pitchFamily="34" charset="-122"/>
                <a:ea typeface="微软雅黑" panose="020B0503020204020204" pitchFamily="34" charset="-122"/>
              </a:rPr>
              <a:t>核心优势二：三重技术优势</a:t>
            </a:r>
            <a:endParaRPr lang="zh-CN" altLang="en-US" sz="20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966221" y="1408722"/>
            <a:ext cx="7211559" cy="3140321"/>
            <a:chOff x="1473135" y="2256399"/>
            <a:chExt cx="8481313" cy="3693243"/>
          </a:xfrm>
        </p:grpSpPr>
        <p:sp>
          <p:nvSpPr>
            <p:cNvPr id="4" name="矩形 3"/>
            <p:cNvSpPr/>
            <p:nvPr/>
          </p:nvSpPr>
          <p:spPr>
            <a:xfrm>
              <a:off x="2635846" y="2272751"/>
              <a:ext cx="1031607" cy="434361"/>
            </a:xfrm>
            <a:prstGeom prst="rect">
              <a:avLst/>
            </a:prstGeom>
          </p:spPr>
          <p:txBody>
            <a:bodyPr wrap="none">
              <a:spAutoFit/>
            </a:bodyPr>
            <a:lstStyle/>
            <a:p>
              <a:pPr algn="ctr" defTabSz="685800"/>
              <a:r>
                <a:rPr lang="zh-CN" altLang="en-US" sz="1800" b="1" kern="100" dirty="0">
                  <a:solidFill>
                    <a:srgbClr val="04A3C2"/>
                  </a:solidFill>
                  <a:latin typeface="微软雅黑" panose="020B0503020204020204" pitchFamily="34" charset="-122"/>
                  <a:ea typeface="微软雅黑" panose="020B0503020204020204" pitchFamily="34" charset="-122"/>
                  <a:cs typeface="Times New Roman" panose="02020603050405020304" pitchFamily="18" charset="0"/>
                </a:rPr>
                <a:t>大数据</a:t>
              </a:r>
              <a:endParaRPr lang="zh-CN" altLang="en-US" sz="1800" b="1" kern="100" dirty="0">
                <a:solidFill>
                  <a:srgbClr val="04A3C2"/>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矩形 4"/>
            <p:cNvSpPr/>
            <p:nvPr/>
          </p:nvSpPr>
          <p:spPr>
            <a:xfrm>
              <a:off x="5105094" y="2256399"/>
              <a:ext cx="1303083" cy="434361"/>
            </a:xfrm>
            <a:prstGeom prst="rect">
              <a:avLst/>
            </a:prstGeom>
          </p:spPr>
          <p:txBody>
            <a:bodyPr wrap="none">
              <a:spAutoFit/>
            </a:bodyPr>
            <a:lstStyle/>
            <a:p>
              <a:pPr algn="ctr" defTabSz="685800"/>
              <a:r>
                <a:rPr lang="zh-CN" altLang="en-US" sz="1800" b="1"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pitchFamily="18" charset="0"/>
                </a:rPr>
                <a:t>机器学习</a:t>
              </a:r>
              <a:endParaRPr lang="zh-CN" altLang="en-US" sz="1800" b="1"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矩形 5"/>
            <p:cNvSpPr/>
            <p:nvPr/>
          </p:nvSpPr>
          <p:spPr>
            <a:xfrm>
              <a:off x="7302868" y="2267727"/>
              <a:ext cx="2117509" cy="434361"/>
            </a:xfrm>
            <a:prstGeom prst="rect">
              <a:avLst/>
            </a:prstGeom>
          </p:spPr>
          <p:txBody>
            <a:bodyPr wrap="none">
              <a:spAutoFit/>
            </a:bodyPr>
            <a:lstStyle/>
            <a:p>
              <a:pPr algn="ctr" defTabSz="685800"/>
              <a:r>
                <a:rPr lang="zh-CN" altLang="en-US" sz="1800" b="1" kern="100" dirty="0">
                  <a:solidFill>
                    <a:srgbClr val="74BB00"/>
                  </a:solidFill>
                  <a:latin typeface="微软雅黑" panose="020B0503020204020204" pitchFamily="34" charset="-122"/>
                  <a:ea typeface="微软雅黑" panose="020B0503020204020204" pitchFamily="34" charset="-122"/>
                  <a:cs typeface="Times New Roman" panose="02020603050405020304" pitchFamily="18" charset="0"/>
                </a:rPr>
                <a:t>内外部系统集成</a:t>
              </a:r>
              <a:endParaRPr lang="zh-CN" altLang="en-US" sz="1800" b="1" kern="100" dirty="0">
                <a:solidFill>
                  <a:srgbClr val="74BB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矩形 6"/>
            <p:cNvSpPr/>
            <p:nvPr/>
          </p:nvSpPr>
          <p:spPr>
            <a:xfrm>
              <a:off x="6768797" y="2740846"/>
              <a:ext cx="3185651" cy="405855"/>
            </a:xfrm>
            <a:prstGeom prst="rect">
              <a:avLst/>
            </a:prstGeom>
          </p:spPr>
          <p:txBody>
            <a:bodyPr wrap="square">
              <a:spAutoFit/>
            </a:bodyPr>
            <a:lstStyle/>
            <a:p>
              <a:pPr algn="ctr" defTabSz="685800">
                <a:lnSpc>
                  <a:spcPct val="130000"/>
                </a:lnSpc>
                <a:spcBef>
                  <a:spcPts val="600"/>
                </a:spcBef>
              </a:pPr>
              <a:r>
                <a:rPr lang="zh-CN" altLang="en-US" sz="1400" b="1" dirty="0">
                  <a:solidFill>
                    <a:srgbClr val="E7E6E6">
                      <a:lumMod val="50000"/>
                    </a:srgbClr>
                  </a:solidFill>
                  <a:latin typeface="微软雅黑" panose="020B0503020204020204" pitchFamily="34" charset="-122"/>
                  <a:ea typeface="微软雅黑" panose="020B0503020204020204" pitchFamily="34" charset="-122"/>
                </a:rPr>
                <a:t>支持</a:t>
              </a:r>
              <a:r>
                <a:rPr lang="en-US" altLang="zh-CN" sz="1400" b="1" dirty="0">
                  <a:solidFill>
                    <a:srgbClr val="E7E6E6">
                      <a:lumMod val="50000"/>
                    </a:srgbClr>
                  </a:solidFill>
                  <a:latin typeface="微软雅黑" panose="020B0503020204020204" pitchFamily="34" charset="-122"/>
                  <a:ea typeface="微软雅黑" panose="020B0503020204020204" pitchFamily="34" charset="-122"/>
                </a:rPr>
                <a:t>API/SSO</a:t>
              </a:r>
              <a:r>
                <a:rPr lang="zh-CN" altLang="en-US" sz="1400" b="1" dirty="0">
                  <a:solidFill>
                    <a:srgbClr val="E7E6E6">
                      <a:lumMod val="50000"/>
                    </a:srgbClr>
                  </a:solidFill>
                  <a:latin typeface="微软雅黑" panose="020B0503020204020204" pitchFamily="34" charset="-122"/>
                  <a:ea typeface="微软雅黑" panose="020B0503020204020204" pitchFamily="34" charset="-122"/>
                </a:rPr>
                <a:t>等</a:t>
              </a:r>
              <a:endParaRPr lang="zh-CN" altLang="en-US" sz="1400" b="1" dirty="0">
                <a:solidFill>
                  <a:srgbClr val="E7E6E6">
                    <a:lumMod val="50000"/>
                  </a:srgbClr>
                </a:solidFill>
                <a:latin typeface="微软雅黑" panose="020B0503020204020204" pitchFamily="34" charset="-122"/>
                <a:ea typeface="微软雅黑" panose="020B0503020204020204" pitchFamily="34" charset="-122"/>
              </a:endParaRPr>
            </a:p>
          </p:txBody>
        </p:sp>
        <p:sp>
          <p:nvSpPr>
            <p:cNvPr id="8" name="文本框 3"/>
            <p:cNvSpPr txBox="1"/>
            <p:nvPr/>
          </p:nvSpPr>
          <p:spPr>
            <a:xfrm>
              <a:off x="1473135" y="2783934"/>
              <a:ext cx="3357033" cy="361968"/>
            </a:xfrm>
            <a:prstGeom prst="rect">
              <a:avLst/>
            </a:prstGeom>
            <a:noFill/>
          </p:spPr>
          <p:txBody>
            <a:bodyPr>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indent="-228600">
                <a:lnSpc>
                  <a:spcPct val="125000"/>
                </a:lnSpc>
                <a:spcBef>
                  <a:spcPts val="5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2pPr>
              <a:lvl3pPr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defTabSz="685800">
                <a:lnSpc>
                  <a:spcPct val="100000"/>
                </a:lnSpc>
                <a:spcBef>
                  <a:spcPct val="0"/>
                </a:spcBef>
                <a:buNone/>
              </a:pPr>
              <a:r>
                <a:rPr lang="zh-CN" altLang="en-US" sz="1400" b="1" dirty="0">
                  <a:solidFill>
                    <a:srgbClr val="E7E6E6">
                      <a:lumMod val="50000"/>
                    </a:srgbClr>
                  </a:solidFill>
                  <a:latin typeface="微软雅黑" panose="020B0503020204020204" pitchFamily="34" charset="-122"/>
                  <a:sym typeface="+mn-ea"/>
                </a:rPr>
                <a:t>强大的数据清洗</a:t>
              </a:r>
              <a:r>
                <a:rPr lang="en-US" altLang="zh-CN" sz="1400" b="1" dirty="0">
                  <a:solidFill>
                    <a:srgbClr val="E7E6E6">
                      <a:lumMod val="50000"/>
                    </a:srgbClr>
                  </a:solidFill>
                  <a:latin typeface="微软雅黑" panose="020B0503020204020204" pitchFamily="34" charset="-122"/>
                  <a:sym typeface="+mn-ea"/>
                </a:rPr>
                <a:t>/</a:t>
              </a:r>
              <a:r>
                <a:rPr lang="zh-CN" altLang="en-US" sz="1400" b="1" dirty="0">
                  <a:solidFill>
                    <a:srgbClr val="E7E6E6">
                      <a:lumMod val="50000"/>
                    </a:srgbClr>
                  </a:solidFill>
                  <a:latin typeface="微软雅黑" panose="020B0503020204020204" pitchFamily="34" charset="-122"/>
                  <a:sym typeface="+mn-ea"/>
                </a:rPr>
                <a:t>加工能力</a:t>
              </a:r>
              <a:endParaRPr lang="zh-CN" altLang="en-US" sz="1400" b="1" dirty="0">
                <a:solidFill>
                  <a:srgbClr val="E7E6E6">
                    <a:lumMod val="50000"/>
                  </a:srgbClr>
                </a:solidFill>
                <a:latin typeface="微软雅黑" panose="020B0503020204020204" pitchFamily="34" charset="-122"/>
                <a:sym typeface="+mn-ea"/>
              </a:endParaRPr>
            </a:p>
          </p:txBody>
        </p:sp>
        <p:sp>
          <p:nvSpPr>
            <p:cNvPr id="9" name="文本框 3"/>
            <p:cNvSpPr txBox="1"/>
            <p:nvPr/>
          </p:nvSpPr>
          <p:spPr>
            <a:xfrm>
              <a:off x="4078120" y="2783934"/>
              <a:ext cx="3357033" cy="361968"/>
            </a:xfrm>
            <a:prstGeom prst="rect">
              <a:avLst/>
            </a:prstGeom>
            <a:noFill/>
          </p:spPr>
          <p:txBody>
            <a:bodyPr>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indent="-228600">
                <a:lnSpc>
                  <a:spcPct val="125000"/>
                </a:lnSpc>
                <a:spcBef>
                  <a:spcPts val="5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2pPr>
              <a:lvl3pPr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defTabSz="685800">
                <a:lnSpc>
                  <a:spcPct val="100000"/>
                </a:lnSpc>
                <a:spcBef>
                  <a:spcPct val="0"/>
                </a:spcBef>
                <a:buNone/>
              </a:pPr>
              <a:r>
                <a:rPr lang="en-GB" altLang="zh-CN" sz="1400" b="1" dirty="0">
                  <a:solidFill>
                    <a:srgbClr val="E7E6E6">
                      <a:lumMod val="50000"/>
                    </a:srgbClr>
                  </a:solidFill>
                  <a:latin typeface="微软雅黑" panose="020B0503020204020204" pitchFamily="34" charset="-122"/>
                </a:rPr>
                <a:t>AI</a:t>
              </a:r>
              <a:r>
                <a:rPr lang="en-US" altLang="zh-CN" sz="1400" b="1" dirty="0">
                  <a:solidFill>
                    <a:srgbClr val="E7E6E6">
                      <a:lumMod val="50000"/>
                    </a:srgbClr>
                  </a:solidFill>
                  <a:latin typeface="微软雅黑" panose="020B0503020204020204" pitchFamily="34" charset="-122"/>
                </a:rPr>
                <a:t>&amp;</a:t>
              </a:r>
              <a:r>
                <a:rPr lang="zh-CN" altLang="en-US" sz="1400" b="1" dirty="0">
                  <a:solidFill>
                    <a:srgbClr val="E7E6E6">
                      <a:lumMod val="50000"/>
                    </a:srgbClr>
                  </a:solidFill>
                  <a:latin typeface="微软雅黑" panose="020B0503020204020204" pitchFamily="34" charset="-122"/>
                  <a:sym typeface="+mn-ea"/>
                </a:rPr>
                <a:t>神经网络</a:t>
              </a:r>
              <a:endParaRPr lang="zh-CN" altLang="en-US" sz="1400" b="1" dirty="0">
                <a:solidFill>
                  <a:srgbClr val="E7E6E6">
                    <a:lumMod val="50000"/>
                  </a:srgbClr>
                </a:solidFill>
                <a:latin typeface="微软雅黑" panose="020B0503020204020204" pitchFamily="34" charset="-122"/>
                <a:sym typeface="+mn-ea"/>
              </a:endParaRPr>
            </a:p>
          </p:txBody>
        </p:sp>
        <p:cxnSp>
          <p:nvCxnSpPr>
            <p:cNvPr id="10" name="íṡľíḍè-Straight Connector 5"/>
            <p:cNvCxnSpPr/>
            <p:nvPr/>
          </p:nvCxnSpPr>
          <p:spPr>
            <a:xfrm flipV="1">
              <a:off x="3151652" y="3529180"/>
              <a:ext cx="0" cy="842068"/>
            </a:xfrm>
            <a:prstGeom prst="line">
              <a:avLst/>
            </a:prstGeom>
            <a:ln w="12700">
              <a:solidFill>
                <a:srgbClr val="00A5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íṡľíḍè-任意多边形: 形状 18"/>
            <p:cNvSpPr/>
            <p:nvPr/>
          </p:nvSpPr>
          <p:spPr>
            <a:xfrm flipV="1">
              <a:off x="1659076" y="4295149"/>
              <a:ext cx="3006345" cy="1654493"/>
            </a:xfrm>
            <a:custGeom>
              <a:avLst/>
              <a:gdLst>
                <a:gd name="connsiteX0" fmla="*/ 0 w 3390900"/>
                <a:gd name="connsiteY0" fmla="*/ 0 h 1695450"/>
                <a:gd name="connsiteX1" fmla="*/ 3390900 w 3390900"/>
                <a:gd name="connsiteY1" fmla="*/ 0 h 1695450"/>
                <a:gd name="connsiteX2" fmla="*/ 1695450 w 3390900"/>
                <a:gd name="connsiteY2" fmla="*/ 1695450 h 1695450"/>
                <a:gd name="connsiteX3" fmla="*/ 0 w 3390900"/>
                <a:gd name="connsiteY3" fmla="*/ 0 h 1695450"/>
              </a:gdLst>
              <a:ahLst/>
              <a:cxnLst>
                <a:cxn ang="0">
                  <a:pos x="connsiteX0" y="connsiteY0"/>
                </a:cxn>
                <a:cxn ang="0">
                  <a:pos x="connsiteX1" y="connsiteY1"/>
                </a:cxn>
                <a:cxn ang="0">
                  <a:pos x="connsiteX2" y="connsiteY2"/>
                </a:cxn>
                <a:cxn ang="0">
                  <a:pos x="connsiteX3" y="connsiteY3"/>
                </a:cxn>
              </a:cxnLst>
              <a:rect l="l" t="t" r="r" b="b"/>
              <a:pathLst>
                <a:path w="3390900" h="1695450">
                  <a:moveTo>
                    <a:pt x="0" y="0"/>
                  </a:moveTo>
                  <a:lnTo>
                    <a:pt x="3390900" y="0"/>
                  </a:lnTo>
                  <a:cubicBezTo>
                    <a:pt x="3390900" y="936371"/>
                    <a:pt x="2631821" y="1695450"/>
                    <a:pt x="1695450" y="1695450"/>
                  </a:cubicBezTo>
                  <a:cubicBezTo>
                    <a:pt x="759079" y="1695450"/>
                    <a:pt x="0" y="936371"/>
                    <a:pt x="0" y="0"/>
                  </a:cubicBezTo>
                  <a:close/>
                </a:path>
              </a:pathLst>
            </a:custGeom>
            <a:solidFill>
              <a:srgbClr val="00A5C0">
                <a:alpha val="8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200" dirty="0">
                <a:solidFill>
                  <a:prstClr val="white"/>
                </a:solidFill>
                <a:latin typeface="Noto Sans S Chinese Regular" panose="020B0500000000000000" pitchFamily="34" charset="-122"/>
                <a:ea typeface="Noto Sans S Chinese Regular" panose="020B0500000000000000" pitchFamily="34" charset="-122"/>
                <a:cs typeface="微软雅黑 Light"/>
                <a:sym typeface="+mn-lt"/>
              </a:endParaRPr>
            </a:p>
          </p:txBody>
        </p:sp>
        <p:sp>
          <p:nvSpPr>
            <p:cNvPr id="12" name="íṡľíḍè-任意多边形: 形状 19"/>
            <p:cNvSpPr/>
            <p:nvPr/>
          </p:nvSpPr>
          <p:spPr>
            <a:xfrm flipV="1">
              <a:off x="4259446" y="4295149"/>
              <a:ext cx="3006345" cy="1654493"/>
            </a:xfrm>
            <a:custGeom>
              <a:avLst/>
              <a:gdLst>
                <a:gd name="connsiteX0" fmla="*/ 0 w 3390900"/>
                <a:gd name="connsiteY0" fmla="*/ 0 h 1695450"/>
                <a:gd name="connsiteX1" fmla="*/ 3390900 w 3390900"/>
                <a:gd name="connsiteY1" fmla="*/ 0 h 1695450"/>
                <a:gd name="connsiteX2" fmla="*/ 1695450 w 3390900"/>
                <a:gd name="connsiteY2" fmla="*/ 1695450 h 1695450"/>
                <a:gd name="connsiteX3" fmla="*/ 0 w 3390900"/>
                <a:gd name="connsiteY3" fmla="*/ 0 h 1695450"/>
              </a:gdLst>
              <a:ahLst/>
              <a:cxnLst>
                <a:cxn ang="0">
                  <a:pos x="connsiteX0" y="connsiteY0"/>
                </a:cxn>
                <a:cxn ang="0">
                  <a:pos x="connsiteX1" y="connsiteY1"/>
                </a:cxn>
                <a:cxn ang="0">
                  <a:pos x="connsiteX2" y="connsiteY2"/>
                </a:cxn>
                <a:cxn ang="0">
                  <a:pos x="connsiteX3" y="connsiteY3"/>
                </a:cxn>
              </a:cxnLst>
              <a:rect l="l" t="t" r="r" b="b"/>
              <a:pathLst>
                <a:path w="3390900" h="1695450">
                  <a:moveTo>
                    <a:pt x="0" y="0"/>
                  </a:moveTo>
                  <a:lnTo>
                    <a:pt x="3390900" y="0"/>
                  </a:lnTo>
                  <a:cubicBezTo>
                    <a:pt x="3390900" y="936371"/>
                    <a:pt x="2631821" y="1695450"/>
                    <a:pt x="1695450" y="1695450"/>
                  </a:cubicBezTo>
                  <a:cubicBezTo>
                    <a:pt x="759079" y="1695450"/>
                    <a:pt x="0" y="936371"/>
                    <a:pt x="0" y="0"/>
                  </a:cubicBezTo>
                  <a:close/>
                </a:path>
              </a:pathLst>
            </a:custGeom>
            <a:solidFill>
              <a:schemeClr val="tx1">
                <a:lumMod val="50000"/>
                <a:lumOff val="50000"/>
                <a:alpha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200" dirty="0">
                <a:solidFill>
                  <a:prstClr val="white"/>
                </a:solidFill>
                <a:latin typeface="Noto Sans S Chinese Regular" panose="020B0500000000000000" pitchFamily="34" charset="-122"/>
                <a:ea typeface="Noto Sans S Chinese Regular" panose="020B0500000000000000" pitchFamily="34" charset="-122"/>
                <a:cs typeface="微软雅黑 Light"/>
                <a:sym typeface="+mn-lt"/>
              </a:endParaRPr>
            </a:p>
          </p:txBody>
        </p:sp>
        <p:sp>
          <p:nvSpPr>
            <p:cNvPr id="13" name="íṡľíḍè-任意多边形: 形状 20"/>
            <p:cNvSpPr/>
            <p:nvPr/>
          </p:nvSpPr>
          <p:spPr>
            <a:xfrm flipV="1">
              <a:off x="6859817" y="4295149"/>
              <a:ext cx="3006345" cy="1654493"/>
            </a:xfrm>
            <a:custGeom>
              <a:avLst/>
              <a:gdLst>
                <a:gd name="connsiteX0" fmla="*/ 0 w 3390900"/>
                <a:gd name="connsiteY0" fmla="*/ 0 h 1695450"/>
                <a:gd name="connsiteX1" fmla="*/ 3390900 w 3390900"/>
                <a:gd name="connsiteY1" fmla="*/ 0 h 1695450"/>
                <a:gd name="connsiteX2" fmla="*/ 1695450 w 3390900"/>
                <a:gd name="connsiteY2" fmla="*/ 1695450 h 1695450"/>
                <a:gd name="connsiteX3" fmla="*/ 0 w 3390900"/>
                <a:gd name="connsiteY3" fmla="*/ 0 h 1695450"/>
              </a:gdLst>
              <a:ahLst/>
              <a:cxnLst>
                <a:cxn ang="0">
                  <a:pos x="connsiteX0" y="connsiteY0"/>
                </a:cxn>
                <a:cxn ang="0">
                  <a:pos x="connsiteX1" y="connsiteY1"/>
                </a:cxn>
                <a:cxn ang="0">
                  <a:pos x="connsiteX2" y="connsiteY2"/>
                </a:cxn>
                <a:cxn ang="0">
                  <a:pos x="connsiteX3" y="connsiteY3"/>
                </a:cxn>
              </a:cxnLst>
              <a:rect l="l" t="t" r="r" b="b"/>
              <a:pathLst>
                <a:path w="3390900" h="1695450">
                  <a:moveTo>
                    <a:pt x="0" y="0"/>
                  </a:moveTo>
                  <a:lnTo>
                    <a:pt x="3390900" y="0"/>
                  </a:lnTo>
                  <a:cubicBezTo>
                    <a:pt x="3390900" y="936371"/>
                    <a:pt x="2631821" y="1695450"/>
                    <a:pt x="1695450" y="1695450"/>
                  </a:cubicBezTo>
                  <a:cubicBezTo>
                    <a:pt x="759079" y="1695450"/>
                    <a:pt x="0" y="936371"/>
                    <a:pt x="0" y="0"/>
                  </a:cubicBezTo>
                  <a:close/>
                </a:path>
              </a:pathLst>
            </a:custGeom>
            <a:solidFill>
              <a:srgbClr val="74BB00">
                <a:alpha val="8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200" dirty="0">
                <a:solidFill>
                  <a:prstClr val="white"/>
                </a:solidFill>
                <a:latin typeface="Noto Sans S Chinese Regular" panose="020B0500000000000000" pitchFamily="34" charset="-122"/>
                <a:ea typeface="Noto Sans S Chinese Regular" panose="020B0500000000000000" pitchFamily="34" charset="-122"/>
                <a:cs typeface="微软雅黑 Light"/>
                <a:sym typeface="+mn-lt"/>
              </a:endParaRPr>
            </a:p>
          </p:txBody>
        </p:sp>
        <p:cxnSp>
          <p:nvCxnSpPr>
            <p:cNvPr id="14" name="íṡľíḍè-Straight Connector 10"/>
            <p:cNvCxnSpPr/>
            <p:nvPr/>
          </p:nvCxnSpPr>
          <p:spPr>
            <a:xfrm flipV="1">
              <a:off x="8361623" y="3529180"/>
              <a:ext cx="0" cy="842068"/>
            </a:xfrm>
            <a:prstGeom prst="line">
              <a:avLst/>
            </a:prstGeom>
            <a:ln w="12700">
              <a:solidFill>
                <a:srgbClr val="74BB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íṡľíḍè-Straight Connector 12"/>
            <p:cNvCxnSpPr/>
            <p:nvPr/>
          </p:nvCxnSpPr>
          <p:spPr>
            <a:xfrm flipV="1">
              <a:off x="5756637" y="3529180"/>
              <a:ext cx="0" cy="842068"/>
            </a:xfrm>
            <a:prstGeom prst="line">
              <a:avLst/>
            </a:prstGeom>
            <a:ln w="12700">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1" cstate="email"/>
            <a:stretch>
              <a:fillRect/>
            </a:stretch>
          </p:blipFill>
          <p:spPr>
            <a:xfrm>
              <a:off x="2840290" y="4874470"/>
              <a:ext cx="643915" cy="643915"/>
            </a:xfrm>
            <a:prstGeom prst="rect">
              <a:avLst/>
            </a:prstGeom>
          </p:spPr>
        </p:pic>
        <p:pic>
          <p:nvPicPr>
            <p:cNvPr id="17" name="图片 16"/>
            <p:cNvPicPr>
              <a:picLocks noChangeAspect="1"/>
            </p:cNvPicPr>
            <p:nvPr/>
          </p:nvPicPr>
          <p:blipFill>
            <a:blip r:embed="rId2" cstate="email"/>
            <a:stretch>
              <a:fillRect/>
            </a:stretch>
          </p:blipFill>
          <p:spPr>
            <a:xfrm>
              <a:off x="5443651" y="4874470"/>
              <a:ext cx="643915" cy="643915"/>
            </a:xfrm>
            <a:prstGeom prst="rect">
              <a:avLst/>
            </a:prstGeom>
          </p:spPr>
        </p:pic>
        <p:pic>
          <p:nvPicPr>
            <p:cNvPr id="18" name="图片 17"/>
            <p:cNvPicPr>
              <a:picLocks noChangeAspect="1"/>
            </p:cNvPicPr>
            <p:nvPr/>
          </p:nvPicPr>
          <p:blipFill>
            <a:blip r:embed="rId3" cstate="email"/>
            <a:stretch>
              <a:fillRect/>
            </a:stretch>
          </p:blipFill>
          <p:spPr>
            <a:xfrm>
              <a:off x="8047012" y="4874470"/>
              <a:ext cx="643915" cy="643915"/>
            </a:xfrm>
            <a:prstGeom prst="rect">
              <a:avLst/>
            </a:prstGeom>
          </p:spPr>
        </p:pic>
      </p:grpSp>
      <p:pic>
        <p:nvPicPr>
          <p:cNvPr id="19" name="图片 18"/>
          <p:cNvPicPr>
            <a:picLocks noChangeAspect="1"/>
          </p:cNvPicPr>
          <p:nvPr/>
        </p:nvPicPr>
        <p:blipFill>
          <a:blip r:embed="rId4"/>
          <a:stretch>
            <a:fillRect/>
          </a:stretch>
        </p:blipFill>
        <p:spPr>
          <a:xfrm>
            <a:off x="6420469" y="191862"/>
            <a:ext cx="2564828" cy="66501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570939" y="272459"/>
            <a:ext cx="5375189" cy="400110"/>
          </a:xfrm>
          <a:prstGeom prst="rect">
            <a:avLst/>
          </a:prstGeom>
        </p:spPr>
        <p:txBody>
          <a:bodyPr wrap="none">
            <a:spAutoFit/>
          </a:bodyPr>
          <a:lstStyle/>
          <a:p>
            <a:r>
              <a:rPr lang="zh-CN" altLang="en-US" sz="2000" b="1" dirty="0">
                <a:solidFill>
                  <a:prstClr val="black">
                    <a:lumMod val="75000"/>
                    <a:lumOff val="25000"/>
                  </a:prstClr>
                </a:solidFill>
                <a:latin typeface="微软雅黑" panose="020B0503020204020204" pitchFamily="34" charset="-122"/>
                <a:ea typeface="微软雅黑" panose="020B0503020204020204" pitchFamily="34" charset="-122"/>
              </a:rPr>
              <a:t>核心优势三：线上教育平台，服务会员超</a:t>
            </a:r>
            <a:r>
              <a:rPr lang="en-US" altLang="zh-CN" sz="2000" b="1" dirty="0">
                <a:solidFill>
                  <a:prstClr val="black">
                    <a:lumMod val="75000"/>
                    <a:lumOff val="25000"/>
                  </a:prstClr>
                </a:solidFill>
                <a:latin typeface="微软雅黑" panose="020B0503020204020204" pitchFamily="34" charset="-122"/>
                <a:ea typeface="微软雅黑" panose="020B0503020204020204" pitchFamily="34" charset="-122"/>
              </a:rPr>
              <a:t>10</a:t>
            </a:r>
            <a:r>
              <a:rPr lang="zh-CN" altLang="en-US" sz="2000" b="1" dirty="0">
                <a:solidFill>
                  <a:prstClr val="black">
                    <a:lumMod val="75000"/>
                    <a:lumOff val="25000"/>
                  </a:prstClr>
                </a:solidFill>
                <a:latin typeface="微软雅黑" panose="020B0503020204020204" pitchFamily="34" charset="-122"/>
                <a:ea typeface="微软雅黑" panose="020B0503020204020204" pitchFamily="34" charset="-122"/>
              </a:rPr>
              <a:t>万</a:t>
            </a:r>
            <a:endParaRPr lang="en-US" altLang="zh-CN" sz="20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 name="Text Box 6"/>
          <p:cNvSpPr txBox="1">
            <a:spLocks noChangeArrowheads="1"/>
          </p:cNvSpPr>
          <p:nvPr/>
        </p:nvSpPr>
        <p:spPr bwMode="auto">
          <a:xfrm>
            <a:off x="801517" y="2562293"/>
            <a:ext cx="1031051" cy="261610"/>
          </a:xfrm>
          <a:prstGeom prst="rect">
            <a:avLst/>
          </a:prstGeom>
          <a:noFill/>
        </p:spPr>
        <p:txBody>
          <a:bodyPr wrap="none" rtlCol="0">
            <a:spAutoFit/>
          </a:bodyPr>
          <a:lstStyle>
            <a:defPPr>
              <a:defRPr lang="zh-CN"/>
            </a:defPPr>
            <a:lvl1pPr>
              <a:defRPr kumimoji="1" sz="1100"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dirty="0">
                <a:solidFill>
                  <a:srgbClr val="0F9AB7"/>
                </a:solidFill>
              </a:rPr>
              <a:t>海量线上课程</a:t>
            </a:r>
            <a:endParaRPr lang="zh-CN" altLang="zh-CN" dirty="0">
              <a:solidFill>
                <a:srgbClr val="0F9AB7"/>
              </a:solidFill>
            </a:endParaRPr>
          </a:p>
        </p:txBody>
      </p:sp>
      <p:sp>
        <p:nvSpPr>
          <p:cNvPr id="4" name="Text Box 7"/>
          <p:cNvSpPr txBox="1">
            <a:spLocks noChangeArrowheads="1"/>
          </p:cNvSpPr>
          <p:nvPr/>
        </p:nvSpPr>
        <p:spPr bwMode="auto">
          <a:xfrm>
            <a:off x="676330" y="3077227"/>
            <a:ext cx="1634792" cy="1015663"/>
          </a:xfrm>
          <a:prstGeom prst="rect">
            <a:avLst/>
          </a:prstGeom>
          <a:noFill/>
          <a:ln>
            <a:noFill/>
          </a:ln>
          <a:effectLst/>
        </p:spPr>
        <p:txBody>
          <a:bodyPr wrap="square">
            <a:spAutoFit/>
          </a:bodyPr>
          <a:lstStyle/>
          <a:p>
            <a:pPr marL="171450" indent="-171450">
              <a:buFont typeface="Arial" panose="020B0604020202020204" pitchFamily="34" charset="0"/>
              <a:buChar char="•"/>
            </a:pPr>
            <a:r>
              <a:rPr lang="en-US" altLang="zh-CN" sz="1000" dirty="0">
                <a:solidFill>
                  <a:schemeClr val="tx1">
                    <a:lumMod val="65000"/>
                    <a:lumOff val="35000"/>
                  </a:schemeClr>
                </a:solidFill>
                <a:latin typeface="+mj-ea"/>
                <a:ea typeface="+mj-ea"/>
                <a:cs typeface="华文黑体" panose="02010600040101010101" pitchFamily="2" charset="-122"/>
              </a:rPr>
              <a:t>700+</a:t>
            </a:r>
            <a:r>
              <a:rPr lang="zh-CN" altLang="en-US" sz="1000" dirty="0">
                <a:solidFill>
                  <a:schemeClr val="tx1">
                    <a:lumMod val="65000"/>
                    <a:lumOff val="35000"/>
                  </a:schemeClr>
                </a:solidFill>
                <a:latin typeface="+mj-ea"/>
                <a:ea typeface="+mj-ea"/>
                <a:cs typeface="华文黑体" panose="02010600040101010101" pitchFamily="2" charset="-122"/>
              </a:rPr>
              <a:t>节线上课程</a:t>
            </a:r>
            <a:endParaRPr lang="en-US" altLang="zh-CN" sz="1000" dirty="0">
              <a:solidFill>
                <a:schemeClr val="tx1">
                  <a:lumMod val="65000"/>
                  <a:lumOff val="35000"/>
                </a:schemeClr>
              </a:solidFill>
              <a:latin typeface="+mj-ea"/>
              <a:ea typeface="+mj-ea"/>
              <a:cs typeface="华文黑体" panose="02010600040101010101" pitchFamily="2" charset="-122"/>
            </a:endParaRPr>
          </a:p>
          <a:p>
            <a:pPr marL="171450" indent="-171450">
              <a:buFont typeface="Arial" panose="020B0604020202020204" pitchFamily="34" charset="0"/>
              <a:buChar char="•"/>
            </a:pPr>
            <a:endParaRPr lang="en-US" altLang="zh-CN" sz="1000" dirty="0">
              <a:solidFill>
                <a:schemeClr val="tx1">
                  <a:lumMod val="65000"/>
                  <a:lumOff val="35000"/>
                </a:schemeClr>
              </a:solidFill>
              <a:latin typeface="+mj-ea"/>
              <a:ea typeface="+mj-ea"/>
              <a:cs typeface="华文黑体" panose="02010600040101010101" pitchFamily="2" charset="-122"/>
            </a:endParaRPr>
          </a:p>
          <a:p>
            <a:pPr marL="171450" indent="-171450">
              <a:buFont typeface="Arial" panose="020B0604020202020204" pitchFamily="34" charset="0"/>
              <a:buChar char="•"/>
            </a:pPr>
            <a:r>
              <a:rPr lang="zh-CN" altLang="en-US" sz="1000" dirty="0">
                <a:solidFill>
                  <a:schemeClr val="tx1">
                    <a:lumMod val="65000"/>
                    <a:lumOff val="35000"/>
                  </a:schemeClr>
                </a:solidFill>
                <a:latin typeface="+mj-ea"/>
                <a:ea typeface="+mj-ea"/>
                <a:cs typeface="华文黑体" panose="02010600040101010101" pitchFamily="2" charset="-122"/>
              </a:rPr>
              <a:t>专利</a:t>
            </a:r>
            <a:r>
              <a:rPr lang="en-US" altLang="zh-CN" sz="1000" dirty="0">
                <a:solidFill>
                  <a:schemeClr val="tx1">
                    <a:lumMod val="65000"/>
                    <a:lumOff val="35000"/>
                  </a:schemeClr>
                </a:solidFill>
                <a:latin typeface="+mj-ea"/>
                <a:ea typeface="+mj-ea"/>
                <a:cs typeface="华文黑体" panose="02010600040101010101" pitchFamily="2" charset="-122"/>
              </a:rPr>
              <a:t>/</a:t>
            </a:r>
            <a:r>
              <a:rPr lang="zh-CN" altLang="en-US" sz="1000" dirty="0">
                <a:solidFill>
                  <a:schemeClr val="tx1">
                    <a:lumMod val="65000"/>
                    <a:lumOff val="35000"/>
                  </a:schemeClr>
                </a:solidFill>
                <a:latin typeface="+mj-ea"/>
                <a:ea typeface="+mj-ea"/>
                <a:cs typeface="华文黑体" panose="02010600040101010101" pitchFamily="2" charset="-122"/>
              </a:rPr>
              <a:t>商标</a:t>
            </a:r>
            <a:r>
              <a:rPr lang="en-US" altLang="zh-CN" sz="1000" dirty="0">
                <a:solidFill>
                  <a:schemeClr val="tx1">
                    <a:lumMod val="65000"/>
                    <a:lumOff val="35000"/>
                  </a:schemeClr>
                </a:solidFill>
                <a:latin typeface="+mj-ea"/>
                <a:ea typeface="+mj-ea"/>
                <a:cs typeface="华文黑体" panose="02010600040101010101" pitchFamily="2" charset="-122"/>
              </a:rPr>
              <a:t>/</a:t>
            </a:r>
            <a:r>
              <a:rPr lang="zh-CN" altLang="en-US" sz="1000" dirty="0">
                <a:solidFill>
                  <a:schemeClr val="tx1">
                    <a:lumMod val="65000"/>
                    <a:lumOff val="35000"/>
                  </a:schemeClr>
                </a:solidFill>
                <a:latin typeface="+mj-ea"/>
                <a:ea typeface="+mj-ea"/>
                <a:cs typeface="华文黑体" panose="02010600040101010101" pitchFamily="2" charset="-122"/>
              </a:rPr>
              <a:t>版权多主题</a:t>
            </a:r>
            <a:endParaRPr lang="en-US" altLang="zh-CN" sz="1000" dirty="0">
              <a:solidFill>
                <a:schemeClr val="tx1">
                  <a:lumMod val="65000"/>
                  <a:lumOff val="35000"/>
                </a:schemeClr>
              </a:solidFill>
              <a:latin typeface="+mj-ea"/>
              <a:ea typeface="+mj-ea"/>
              <a:cs typeface="华文黑体" panose="02010600040101010101" pitchFamily="2" charset="-122"/>
            </a:endParaRPr>
          </a:p>
          <a:p>
            <a:pPr marL="171450" indent="-171450">
              <a:buFont typeface="Arial" panose="020B0604020202020204" pitchFamily="34" charset="0"/>
              <a:buChar char="•"/>
            </a:pPr>
            <a:endParaRPr lang="en-US" altLang="zh-CN" sz="1000" dirty="0">
              <a:solidFill>
                <a:schemeClr val="tx1">
                  <a:lumMod val="65000"/>
                  <a:lumOff val="35000"/>
                </a:schemeClr>
              </a:solidFill>
              <a:latin typeface="+mj-ea"/>
              <a:ea typeface="+mj-ea"/>
              <a:cs typeface="华文黑体" panose="02010600040101010101" pitchFamily="2" charset="-122"/>
            </a:endParaRPr>
          </a:p>
          <a:p>
            <a:pPr marL="171450" indent="-171450">
              <a:buFont typeface="Arial" panose="020B0604020202020204" pitchFamily="34" charset="0"/>
              <a:buChar char="•"/>
            </a:pPr>
            <a:r>
              <a:rPr lang="zh-CN" altLang="en-US" sz="1000" dirty="0">
                <a:solidFill>
                  <a:schemeClr val="tx1">
                    <a:lumMod val="65000"/>
                    <a:lumOff val="35000"/>
                  </a:schemeClr>
                </a:solidFill>
                <a:latin typeface="+mj-ea"/>
                <a:ea typeface="+mj-ea"/>
                <a:cs typeface="华文黑体" panose="02010600040101010101" pitchFamily="2" charset="-122"/>
              </a:rPr>
              <a:t>涵盖知产创造</a:t>
            </a:r>
            <a:r>
              <a:rPr lang="en-US" altLang="zh-CN" sz="1000" dirty="0">
                <a:solidFill>
                  <a:schemeClr val="tx1">
                    <a:lumMod val="65000"/>
                    <a:lumOff val="35000"/>
                  </a:schemeClr>
                </a:solidFill>
                <a:latin typeface="+mj-ea"/>
                <a:ea typeface="+mj-ea"/>
                <a:cs typeface="华文黑体" panose="02010600040101010101" pitchFamily="2" charset="-122"/>
              </a:rPr>
              <a:t>/</a:t>
            </a:r>
            <a:r>
              <a:rPr lang="zh-CN" altLang="en-US" sz="1000" dirty="0">
                <a:solidFill>
                  <a:schemeClr val="tx1">
                    <a:lumMod val="65000"/>
                    <a:lumOff val="35000"/>
                  </a:schemeClr>
                </a:solidFill>
                <a:latin typeface="+mj-ea"/>
                <a:ea typeface="+mj-ea"/>
                <a:cs typeface="华文黑体" panose="02010600040101010101" pitchFamily="2" charset="-122"/>
              </a:rPr>
              <a:t>保护</a:t>
            </a:r>
            <a:r>
              <a:rPr lang="en-US" altLang="zh-CN" sz="1000" dirty="0">
                <a:solidFill>
                  <a:schemeClr val="tx1">
                    <a:lumMod val="65000"/>
                    <a:lumOff val="35000"/>
                  </a:schemeClr>
                </a:solidFill>
                <a:latin typeface="+mj-ea"/>
                <a:ea typeface="+mj-ea"/>
                <a:cs typeface="华文黑体" panose="02010600040101010101" pitchFamily="2" charset="-122"/>
              </a:rPr>
              <a:t>/</a:t>
            </a:r>
            <a:r>
              <a:rPr lang="zh-CN" altLang="en-US" sz="1000" dirty="0">
                <a:solidFill>
                  <a:schemeClr val="tx1">
                    <a:lumMod val="65000"/>
                    <a:lumOff val="35000"/>
                  </a:schemeClr>
                </a:solidFill>
                <a:latin typeface="+mj-ea"/>
                <a:ea typeface="+mj-ea"/>
                <a:cs typeface="华文黑体" panose="02010600040101010101" pitchFamily="2" charset="-122"/>
              </a:rPr>
              <a:t>管理</a:t>
            </a:r>
            <a:r>
              <a:rPr lang="en-US" altLang="zh-CN" sz="1000" dirty="0">
                <a:solidFill>
                  <a:schemeClr val="tx1">
                    <a:lumMod val="65000"/>
                    <a:lumOff val="35000"/>
                  </a:schemeClr>
                </a:solidFill>
                <a:latin typeface="+mj-ea"/>
                <a:ea typeface="+mj-ea"/>
                <a:cs typeface="华文黑体" panose="02010600040101010101" pitchFamily="2" charset="-122"/>
              </a:rPr>
              <a:t>/</a:t>
            </a:r>
            <a:r>
              <a:rPr lang="zh-CN" altLang="en-US" sz="1000" dirty="0">
                <a:solidFill>
                  <a:schemeClr val="tx1">
                    <a:lumMod val="65000"/>
                    <a:lumOff val="35000"/>
                  </a:schemeClr>
                </a:solidFill>
                <a:latin typeface="+mj-ea"/>
                <a:ea typeface="+mj-ea"/>
                <a:cs typeface="华文黑体" panose="02010600040101010101" pitchFamily="2" charset="-122"/>
              </a:rPr>
              <a:t>运用</a:t>
            </a:r>
            <a:endParaRPr lang="en-US" altLang="zh-CN" sz="1000" dirty="0">
              <a:solidFill>
                <a:schemeClr val="tx1">
                  <a:lumMod val="65000"/>
                  <a:lumOff val="35000"/>
                </a:schemeClr>
              </a:solidFill>
              <a:latin typeface="+mj-ea"/>
              <a:ea typeface="+mj-ea"/>
              <a:cs typeface="华文黑体" panose="02010600040101010101" pitchFamily="2" charset="-122"/>
            </a:endParaRPr>
          </a:p>
        </p:txBody>
      </p:sp>
      <p:sp>
        <p:nvSpPr>
          <p:cNvPr id="5" name="Text Box 8"/>
          <p:cNvSpPr txBox="1">
            <a:spLocks noChangeArrowheads="1"/>
          </p:cNvSpPr>
          <p:nvPr/>
        </p:nvSpPr>
        <p:spPr bwMode="auto">
          <a:xfrm>
            <a:off x="2668250" y="2582612"/>
            <a:ext cx="1454244" cy="261610"/>
          </a:xfrm>
          <a:prstGeom prst="rect">
            <a:avLst/>
          </a:prstGeom>
          <a:noFill/>
        </p:spPr>
        <p:txBody>
          <a:bodyPr wrap="none" rtlCol="0">
            <a:spAutoFit/>
          </a:bodyPr>
          <a:lstStyle>
            <a:defPPr>
              <a:defRPr lang="zh-CN"/>
            </a:defPPr>
            <a:lvl1pPr>
              <a:defRPr kumimoji="1" sz="1100"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dirty="0">
                <a:solidFill>
                  <a:srgbClr val="6DAE23"/>
                </a:solidFill>
              </a:rPr>
              <a:t>体系化实战培训方案</a:t>
            </a:r>
            <a:endParaRPr lang="zh-CN" altLang="zh-CN" dirty="0">
              <a:solidFill>
                <a:srgbClr val="6DAE23"/>
              </a:solidFill>
            </a:endParaRPr>
          </a:p>
        </p:txBody>
      </p:sp>
      <p:sp>
        <p:nvSpPr>
          <p:cNvPr id="6" name="Text Box 9"/>
          <p:cNvSpPr txBox="1">
            <a:spLocks noChangeArrowheads="1"/>
          </p:cNvSpPr>
          <p:nvPr/>
        </p:nvSpPr>
        <p:spPr bwMode="auto">
          <a:xfrm>
            <a:off x="2652779" y="3077227"/>
            <a:ext cx="1469715" cy="1015663"/>
          </a:xfrm>
          <a:prstGeom prst="rect">
            <a:avLst/>
          </a:prstGeom>
          <a:noFill/>
          <a:ln>
            <a:noFill/>
          </a:ln>
          <a:effectLst/>
        </p:spPr>
        <p:txBody>
          <a:bodyPr wrap="square">
            <a:spAutoFit/>
          </a:bodyPr>
          <a:lstStyle/>
          <a:p>
            <a:pPr marL="171450" indent="-171450">
              <a:buFont typeface="Arial" panose="020B0604020202020204" pitchFamily="34" charset="0"/>
              <a:buChar char="•"/>
            </a:pPr>
            <a:r>
              <a:rPr lang="zh-CN" altLang="en-US" sz="1000" dirty="0">
                <a:solidFill>
                  <a:schemeClr val="tx1">
                    <a:lumMod val="65000"/>
                    <a:lumOff val="35000"/>
                  </a:schemeClr>
                </a:solidFill>
                <a:latin typeface="+mj-ea"/>
                <a:ea typeface="+mj-ea"/>
              </a:rPr>
              <a:t>全球化培训资源</a:t>
            </a:r>
            <a:endParaRPr lang="en-US" altLang="zh-CN" sz="1000" dirty="0">
              <a:solidFill>
                <a:schemeClr val="tx1">
                  <a:lumMod val="65000"/>
                  <a:lumOff val="35000"/>
                </a:schemeClr>
              </a:solidFill>
              <a:latin typeface="+mj-ea"/>
              <a:ea typeface="+mj-ea"/>
            </a:endParaRPr>
          </a:p>
          <a:p>
            <a:pPr marL="171450" indent="-171450">
              <a:buFont typeface="Arial" panose="020B0604020202020204" pitchFamily="34" charset="0"/>
              <a:buChar char="•"/>
            </a:pPr>
            <a:endParaRPr lang="en-US" altLang="zh-CN" sz="1000" dirty="0">
              <a:solidFill>
                <a:schemeClr val="tx1">
                  <a:lumMod val="65000"/>
                  <a:lumOff val="35000"/>
                </a:schemeClr>
              </a:solidFill>
              <a:latin typeface="+mj-ea"/>
              <a:ea typeface="+mj-ea"/>
              <a:cs typeface="华文黑体" panose="02010600040101010101" pitchFamily="2" charset="-122"/>
            </a:endParaRPr>
          </a:p>
          <a:p>
            <a:pPr marL="171450" indent="-171450">
              <a:buFont typeface="Arial" panose="020B0604020202020204" pitchFamily="34" charset="0"/>
              <a:buChar char="•"/>
            </a:pPr>
            <a:r>
              <a:rPr lang="en-US" altLang="zh-CN" sz="1000" dirty="0">
                <a:solidFill>
                  <a:schemeClr val="tx1">
                    <a:lumMod val="65000"/>
                    <a:lumOff val="35000"/>
                  </a:schemeClr>
                </a:solidFill>
                <a:latin typeface="+mj-ea"/>
                <a:ea typeface="+mj-ea"/>
                <a:cs typeface="华文黑体" panose="02010600040101010101" pitchFamily="2" charset="-122"/>
              </a:rPr>
              <a:t>13</a:t>
            </a:r>
            <a:r>
              <a:rPr lang="zh-CN" altLang="en-US" sz="1000" dirty="0">
                <a:solidFill>
                  <a:schemeClr val="tx1">
                    <a:lumMod val="65000"/>
                    <a:lumOff val="35000"/>
                  </a:schemeClr>
                </a:solidFill>
                <a:latin typeface="+mj-ea"/>
                <a:ea typeface="+mj-ea"/>
                <a:cs typeface="华文黑体" panose="02010600040101010101" pitchFamily="2" charset="-122"/>
              </a:rPr>
              <a:t>套人才培养方案</a:t>
            </a:r>
            <a:endParaRPr lang="en-US" altLang="zh-CN" sz="1000" dirty="0">
              <a:solidFill>
                <a:schemeClr val="tx1">
                  <a:lumMod val="65000"/>
                  <a:lumOff val="35000"/>
                </a:schemeClr>
              </a:solidFill>
              <a:latin typeface="+mj-ea"/>
              <a:ea typeface="+mj-ea"/>
              <a:cs typeface="华文黑体" panose="02010600040101010101" pitchFamily="2" charset="-122"/>
            </a:endParaRPr>
          </a:p>
          <a:p>
            <a:endParaRPr lang="en-US" altLang="zh-CN" sz="1000" dirty="0">
              <a:solidFill>
                <a:schemeClr val="tx1">
                  <a:lumMod val="65000"/>
                  <a:lumOff val="35000"/>
                </a:schemeClr>
              </a:solidFill>
              <a:latin typeface="+mj-ea"/>
              <a:ea typeface="+mj-ea"/>
              <a:cs typeface="华文黑体" panose="02010600040101010101" pitchFamily="2" charset="-122"/>
            </a:endParaRPr>
          </a:p>
          <a:p>
            <a:pPr marL="171450" indent="-171450">
              <a:buFont typeface="Arial" panose="020B0604020202020204" pitchFamily="34" charset="0"/>
              <a:buChar char="•"/>
            </a:pPr>
            <a:r>
              <a:rPr lang="zh-CN" altLang="en-US" sz="1000" dirty="0">
                <a:solidFill>
                  <a:schemeClr val="tx1">
                    <a:lumMod val="65000"/>
                    <a:lumOff val="35000"/>
                  </a:schemeClr>
                </a:solidFill>
                <a:latin typeface="+mj-ea"/>
                <a:ea typeface="+mj-ea"/>
                <a:cs typeface="华文黑体" panose="02010600040101010101" pitchFamily="2" charset="-122"/>
              </a:rPr>
              <a:t>教学、测评、答疑、认证一体化学习</a:t>
            </a:r>
            <a:endParaRPr lang="en-US" altLang="zh-CN" sz="1000" dirty="0">
              <a:solidFill>
                <a:schemeClr val="tx1">
                  <a:lumMod val="65000"/>
                  <a:lumOff val="35000"/>
                </a:schemeClr>
              </a:solidFill>
              <a:latin typeface="+mj-ea"/>
              <a:ea typeface="+mj-ea"/>
              <a:cs typeface="华文黑体" panose="02010600040101010101" pitchFamily="2" charset="-122"/>
            </a:endParaRPr>
          </a:p>
        </p:txBody>
      </p:sp>
      <p:sp>
        <p:nvSpPr>
          <p:cNvPr id="7" name="Text Box 10"/>
          <p:cNvSpPr txBox="1">
            <a:spLocks noChangeArrowheads="1"/>
          </p:cNvSpPr>
          <p:nvPr/>
        </p:nvSpPr>
        <p:spPr bwMode="auto">
          <a:xfrm>
            <a:off x="4706383" y="2565507"/>
            <a:ext cx="1031051" cy="261610"/>
          </a:xfrm>
          <a:prstGeom prst="rect">
            <a:avLst/>
          </a:prstGeom>
          <a:noFill/>
        </p:spPr>
        <p:txBody>
          <a:bodyPr wrap="none" rtlCol="0">
            <a:spAutoFit/>
          </a:bodyPr>
          <a:lstStyle>
            <a:defPPr>
              <a:defRPr lang="zh-CN"/>
            </a:defPPr>
            <a:lvl1pPr>
              <a:defRPr kumimoji="1" sz="1100"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dirty="0">
                <a:solidFill>
                  <a:srgbClr val="0F9AB7"/>
                </a:solidFill>
              </a:rPr>
              <a:t>资深师资团队</a:t>
            </a:r>
            <a:endParaRPr lang="zh-CN" altLang="zh-CN" dirty="0">
              <a:solidFill>
                <a:srgbClr val="0F9AB7"/>
              </a:solidFill>
            </a:endParaRPr>
          </a:p>
        </p:txBody>
      </p:sp>
      <p:sp>
        <p:nvSpPr>
          <p:cNvPr id="8" name="Text Box 11"/>
          <p:cNvSpPr txBox="1">
            <a:spLocks noChangeArrowheads="1"/>
          </p:cNvSpPr>
          <p:nvPr/>
        </p:nvSpPr>
        <p:spPr bwMode="auto">
          <a:xfrm>
            <a:off x="4464151" y="3100844"/>
            <a:ext cx="2134407" cy="1015663"/>
          </a:xfrm>
          <a:prstGeom prst="rect">
            <a:avLst/>
          </a:prstGeom>
          <a:noFill/>
          <a:ln>
            <a:noFill/>
          </a:ln>
          <a:effectLst/>
        </p:spPr>
        <p:txBody>
          <a:bodyPr wrap="square">
            <a:spAutoFit/>
          </a:bodyPr>
          <a:lstStyle/>
          <a:p>
            <a:pPr marL="171450" indent="-171450">
              <a:buFont typeface="Arial" panose="020B0604020202020204" pitchFamily="34" charset="0"/>
              <a:buChar char="•"/>
            </a:pPr>
            <a:r>
              <a:rPr lang="en-US" altLang="zh-CN" sz="1000" dirty="0">
                <a:solidFill>
                  <a:schemeClr val="tx1">
                    <a:lumMod val="65000"/>
                    <a:lumOff val="35000"/>
                  </a:schemeClr>
                </a:solidFill>
                <a:latin typeface="+mj-ea"/>
                <a:ea typeface="+mj-ea"/>
                <a:cs typeface="华文黑体" panose="02010600040101010101" pitchFamily="2" charset="-122"/>
              </a:rPr>
              <a:t>300+</a:t>
            </a:r>
            <a:r>
              <a:rPr lang="zh-CN" altLang="en-US" sz="1000" dirty="0">
                <a:solidFill>
                  <a:schemeClr val="tx1">
                    <a:lumMod val="65000"/>
                    <a:lumOff val="35000"/>
                  </a:schemeClr>
                </a:solidFill>
                <a:latin typeface="+mj-ea"/>
                <a:ea typeface="+mj-ea"/>
                <a:cs typeface="华文黑体" panose="02010600040101010101" pitchFamily="2" charset="-122"/>
              </a:rPr>
              <a:t>位专家讲师</a:t>
            </a:r>
            <a:endParaRPr lang="en-US" altLang="zh-CN" sz="1000" dirty="0">
              <a:solidFill>
                <a:schemeClr val="tx1">
                  <a:lumMod val="65000"/>
                  <a:lumOff val="35000"/>
                </a:schemeClr>
              </a:solidFill>
              <a:latin typeface="+mj-ea"/>
              <a:ea typeface="+mj-ea"/>
              <a:cs typeface="华文黑体" panose="02010600040101010101" pitchFamily="2" charset="-122"/>
            </a:endParaRPr>
          </a:p>
          <a:p>
            <a:pPr marL="171450" indent="-171450">
              <a:buFont typeface="Arial" panose="020B0604020202020204" pitchFamily="34" charset="0"/>
              <a:buChar char="•"/>
            </a:pPr>
            <a:endParaRPr lang="en-US" altLang="zh-CN" sz="1000" dirty="0">
              <a:solidFill>
                <a:schemeClr val="tx1">
                  <a:lumMod val="65000"/>
                  <a:lumOff val="35000"/>
                </a:schemeClr>
              </a:solidFill>
              <a:latin typeface="+mj-ea"/>
              <a:ea typeface="+mj-ea"/>
              <a:cs typeface="华文黑体" panose="02010600040101010101" pitchFamily="2" charset="-122"/>
            </a:endParaRPr>
          </a:p>
          <a:p>
            <a:pPr marL="171450" indent="-171450">
              <a:buFont typeface="Arial" panose="020B0604020202020204" pitchFamily="34" charset="0"/>
              <a:buChar char="•"/>
            </a:pPr>
            <a:r>
              <a:rPr lang="zh-CN" altLang="en-US" sz="1000" dirty="0">
                <a:solidFill>
                  <a:schemeClr val="tx1">
                    <a:lumMod val="65000"/>
                    <a:lumOff val="35000"/>
                  </a:schemeClr>
                </a:solidFill>
                <a:latin typeface="+mj-ea"/>
                <a:ea typeface="+mj-ea"/>
                <a:cs typeface="华文黑体" panose="02010600040101010101" pitchFamily="2" charset="-122"/>
              </a:rPr>
              <a:t>国内外企业</a:t>
            </a:r>
            <a:r>
              <a:rPr lang="en-US" altLang="zh-CN" sz="1000" dirty="0">
                <a:solidFill>
                  <a:schemeClr val="tx1">
                    <a:lumMod val="65000"/>
                    <a:lumOff val="35000"/>
                  </a:schemeClr>
                </a:solidFill>
                <a:latin typeface="+mj-ea"/>
                <a:ea typeface="+mj-ea"/>
                <a:cs typeface="华文黑体" panose="02010600040101010101" pitchFamily="2" charset="-122"/>
              </a:rPr>
              <a:t>/</a:t>
            </a:r>
            <a:r>
              <a:rPr lang="zh-CN" altLang="en-US" sz="1000" dirty="0">
                <a:solidFill>
                  <a:schemeClr val="tx1">
                    <a:lumMod val="65000"/>
                    <a:lumOff val="35000"/>
                  </a:schemeClr>
                </a:solidFill>
                <a:latin typeface="+mj-ea"/>
                <a:ea typeface="+mj-ea"/>
                <a:cs typeface="华文黑体" panose="02010600040101010101" pitchFamily="2" charset="-122"/>
              </a:rPr>
              <a:t>机构</a:t>
            </a:r>
            <a:r>
              <a:rPr lang="en-US" altLang="zh-CN" sz="1000" dirty="0">
                <a:solidFill>
                  <a:schemeClr val="tx1">
                    <a:lumMod val="65000"/>
                    <a:lumOff val="35000"/>
                  </a:schemeClr>
                </a:solidFill>
                <a:latin typeface="+mj-ea"/>
                <a:ea typeface="+mj-ea"/>
                <a:cs typeface="华文黑体" panose="02010600040101010101" pitchFamily="2" charset="-122"/>
              </a:rPr>
              <a:t>/</a:t>
            </a:r>
            <a:r>
              <a:rPr lang="zh-CN" altLang="en-US" sz="1000" dirty="0">
                <a:solidFill>
                  <a:schemeClr val="tx1">
                    <a:lumMod val="65000"/>
                    <a:lumOff val="35000"/>
                  </a:schemeClr>
                </a:solidFill>
                <a:latin typeface="+mj-ea"/>
                <a:ea typeface="+mj-ea"/>
                <a:cs typeface="华文黑体" panose="02010600040101010101" pitchFamily="2" charset="-122"/>
              </a:rPr>
              <a:t>高校</a:t>
            </a:r>
            <a:r>
              <a:rPr lang="en-US" altLang="zh-CN" sz="1000" dirty="0">
                <a:solidFill>
                  <a:schemeClr val="tx1">
                    <a:lumMod val="65000"/>
                    <a:lumOff val="35000"/>
                  </a:schemeClr>
                </a:solidFill>
                <a:latin typeface="+mj-ea"/>
                <a:ea typeface="+mj-ea"/>
                <a:cs typeface="华文黑体" panose="02010600040101010101" pitchFamily="2" charset="-122"/>
              </a:rPr>
              <a:t>/</a:t>
            </a:r>
            <a:r>
              <a:rPr lang="zh-CN" altLang="en-US" sz="1000" dirty="0">
                <a:solidFill>
                  <a:schemeClr val="tx1">
                    <a:lumMod val="65000"/>
                    <a:lumOff val="35000"/>
                  </a:schemeClr>
                </a:solidFill>
                <a:latin typeface="+mj-ea"/>
                <a:ea typeface="+mj-ea"/>
                <a:cs typeface="华文黑体" panose="02010600040101010101" pitchFamily="2" charset="-122"/>
              </a:rPr>
              <a:t>政府等</a:t>
            </a:r>
            <a:endParaRPr lang="en-US" altLang="zh-CN" sz="1000" dirty="0">
              <a:solidFill>
                <a:schemeClr val="tx1">
                  <a:lumMod val="65000"/>
                  <a:lumOff val="35000"/>
                </a:schemeClr>
              </a:solidFill>
              <a:latin typeface="+mj-ea"/>
              <a:ea typeface="+mj-ea"/>
              <a:cs typeface="华文黑体" panose="02010600040101010101" pitchFamily="2" charset="-122"/>
            </a:endParaRPr>
          </a:p>
          <a:p>
            <a:pPr marL="171450" indent="-171450">
              <a:buFont typeface="Arial" panose="020B0604020202020204" pitchFamily="34" charset="0"/>
              <a:buChar char="•"/>
            </a:pPr>
            <a:endParaRPr lang="en-US" altLang="zh-CN" sz="1000" dirty="0">
              <a:solidFill>
                <a:schemeClr val="tx1">
                  <a:lumMod val="65000"/>
                  <a:lumOff val="35000"/>
                </a:schemeClr>
              </a:solidFill>
              <a:latin typeface="+mj-ea"/>
              <a:ea typeface="+mj-ea"/>
              <a:cs typeface="华文黑体" panose="02010600040101010101" pitchFamily="2" charset="-122"/>
            </a:endParaRPr>
          </a:p>
          <a:p>
            <a:pPr marL="171450" indent="-171450">
              <a:buFont typeface="Arial" panose="020B0604020202020204" pitchFamily="34" charset="0"/>
              <a:buChar char="•"/>
            </a:pPr>
            <a:r>
              <a:rPr lang="zh-CN" altLang="en-US" sz="1000" dirty="0">
                <a:solidFill>
                  <a:schemeClr val="tx1">
                    <a:lumMod val="65000"/>
                    <a:lumOff val="35000"/>
                  </a:schemeClr>
                </a:solidFill>
                <a:latin typeface="+mj-ea"/>
                <a:ea typeface="+mj-ea"/>
                <a:cs typeface="华文黑体" panose="02010600040101010101" pitchFamily="2" charset="-122"/>
              </a:rPr>
              <a:t>经验涵盖企业知产管理、诉讼许可等实务</a:t>
            </a:r>
            <a:endParaRPr lang="zh-CN" altLang="zh-CN" sz="1000" dirty="0">
              <a:solidFill>
                <a:schemeClr val="tx1">
                  <a:lumMod val="65000"/>
                  <a:lumOff val="35000"/>
                </a:schemeClr>
              </a:solidFill>
              <a:latin typeface="+mj-ea"/>
              <a:ea typeface="+mj-ea"/>
              <a:cs typeface="华文黑体" panose="02010600040101010101" pitchFamily="2" charset="-122"/>
            </a:endParaRPr>
          </a:p>
        </p:txBody>
      </p:sp>
      <p:sp>
        <p:nvSpPr>
          <p:cNvPr id="9" name="Text Box 12"/>
          <p:cNvSpPr txBox="1">
            <a:spLocks noChangeArrowheads="1"/>
          </p:cNvSpPr>
          <p:nvPr/>
        </p:nvSpPr>
        <p:spPr bwMode="auto">
          <a:xfrm>
            <a:off x="6781374" y="2549290"/>
            <a:ext cx="1172116" cy="261610"/>
          </a:xfrm>
          <a:prstGeom prst="rect">
            <a:avLst/>
          </a:prstGeom>
          <a:noFill/>
        </p:spPr>
        <p:txBody>
          <a:bodyPr wrap="none" rtlCol="0">
            <a:spAutoFit/>
          </a:bodyPr>
          <a:lstStyle>
            <a:defPPr>
              <a:defRPr lang="zh-CN"/>
            </a:defPPr>
            <a:lvl1pPr>
              <a:defRPr kumimoji="1" sz="1100"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dirty="0">
                <a:solidFill>
                  <a:srgbClr val="6DAE23"/>
                </a:solidFill>
              </a:rPr>
              <a:t>侧重应用和实务</a:t>
            </a:r>
            <a:endParaRPr lang="zh-CN" altLang="zh-CN" dirty="0">
              <a:solidFill>
                <a:srgbClr val="6DAE23"/>
              </a:solidFill>
            </a:endParaRPr>
          </a:p>
        </p:txBody>
      </p:sp>
      <p:sp>
        <p:nvSpPr>
          <p:cNvPr id="10" name="Text Box 13"/>
          <p:cNvSpPr txBox="1">
            <a:spLocks noChangeArrowheads="1"/>
          </p:cNvSpPr>
          <p:nvPr/>
        </p:nvSpPr>
        <p:spPr bwMode="auto">
          <a:xfrm>
            <a:off x="6744212" y="3077225"/>
            <a:ext cx="1923744" cy="1015663"/>
          </a:xfrm>
          <a:prstGeom prst="rect">
            <a:avLst/>
          </a:prstGeom>
          <a:noFill/>
          <a:ln>
            <a:noFill/>
          </a:ln>
          <a:effectLst/>
        </p:spPr>
        <p:txBody>
          <a:bodyPr wrap="square">
            <a:spAutoFit/>
          </a:bodyPr>
          <a:lstStyle/>
          <a:p>
            <a:pPr marL="171450" indent="-171450">
              <a:buFont typeface="Arial" panose="020B0604020202020204" pitchFamily="34" charset="0"/>
              <a:buChar char="•"/>
            </a:pPr>
            <a:r>
              <a:rPr lang="zh-CN" altLang="en-US" sz="1000" dirty="0">
                <a:solidFill>
                  <a:schemeClr val="tx1">
                    <a:lumMod val="65000"/>
                    <a:lumOff val="35000"/>
                  </a:schemeClr>
                </a:solidFill>
                <a:latin typeface="+mj-ea"/>
                <a:ea typeface="+mj-ea"/>
                <a:cs typeface="华文黑体" panose="02010600040101010101" pitchFamily="2" charset="-122"/>
              </a:rPr>
              <a:t>以学员实际工作需求为导向</a:t>
            </a:r>
            <a:endParaRPr lang="en-US" altLang="zh-CN" sz="1000" dirty="0">
              <a:solidFill>
                <a:schemeClr val="tx1">
                  <a:lumMod val="65000"/>
                  <a:lumOff val="35000"/>
                </a:schemeClr>
              </a:solidFill>
              <a:latin typeface="+mj-ea"/>
              <a:ea typeface="+mj-ea"/>
              <a:cs typeface="华文黑体" panose="02010600040101010101" pitchFamily="2" charset="-122"/>
            </a:endParaRPr>
          </a:p>
          <a:p>
            <a:pPr marL="171450" indent="-171450">
              <a:buFont typeface="Arial" panose="020B0604020202020204" pitchFamily="34" charset="0"/>
              <a:buChar char="•"/>
            </a:pPr>
            <a:endParaRPr lang="en-US" altLang="zh-CN" sz="1000" dirty="0">
              <a:solidFill>
                <a:schemeClr val="tx1">
                  <a:lumMod val="65000"/>
                  <a:lumOff val="35000"/>
                </a:schemeClr>
              </a:solidFill>
              <a:latin typeface="+mj-ea"/>
              <a:ea typeface="+mj-ea"/>
              <a:cs typeface="华文黑体" panose="02010600040101010101" pitchFamily="2" charset="-122"/>
            </a:endParaRPr>
          </a:p>
          <a:p>
            <a:pPr marL="171450" indent="-171450">
              <a:buFont typeface="Arial" panose="020B0604020202020204" pitchFamily="34" charset="0"/>
              <a:buChar char="•"/>
            </a:pPr>
            <a:r>
              <a:rPr lang="zh-CN" altLang="en-US" sz="1000" dirty="0">
                <a:solidFill>
                  <a:schemeClr val="tx1">
                    <a:lumMod val="65000"/>
                    <a:lumOff val="35000"/>
                  </a:schemeClr>
                </a:solidFill>
                <a:latin typeface="+mj-ea"/>
                <a:ea typeface="+mj-ea"/>
                <a:cs typeface="华文黑体" panose="02010600040101010101" pitchFamily="2" charset="-122"/>
              </a:rPr>
              <a:t>侧重提升实操技能</a:t>
            </a:r>
            <a:endParaRPr lang="en-US" altLang="zh-CN" sz="1000" dirty="0">
              <a:solidFill>
                <a:schemeClr val="tx1">
                  <a:lumMod val="65000"/>
                  <a:lumOff val="35000"/>
                </a:schemeClr>
              </a:solidFill>
              <a:latin typeface="+mj-ea"/>
              <a:ea typeface="+mj-ea"/>
              <a:cs typeface="华文黑体" panose="02010600040101010101" pitchFamily="2" charset="-122"/>
            </a:endParaRPr>
          </a:p>
          <a:p>
            <a:pPr marL="171450" indent="-171450">
              <a:buFont typeface="Arial" panose="020B0604020202020204" pitchFamily="34" charset="0"/>
              <a:buChar char="•"/>
            </a:pPr>
            <a:endParaRPr lang="en-US" altLang="zh-CN" sz="1000" dirty="0">
              <a:solidFill>
                <a:schemeClr val="tx1">
                  <a:lumMod val="65000"/>
                  <a:lumOff val="35000"/>
                </a:schemeClr>
              </a:solidFill>
              <a:latin typeface="+mj-ea"/>
              <a:ea typeface="+mj-ea"/>
              <a:cs typeface="华文黑体" panose="02010600040101010101" pitchFamily="2" charset="-122"/>
            </a:endParaRPr>
          </a:p>
          <a:p>
            <a:pPr marL="171450" indent="-171450">
              <a:buFont typeface="Arial" panose="020B0604020202020204" pitchFamily="34" charset="0"/>
              <a:buChar char="•"/>
            </a:pPr>
            <a:r>
              <a:rPr lang="zh-CN" altLang="en-US" sz="1000" dirty="0">
                <a:solidFill>
                  <a:schemeClr val="tx1">
                    <a:lumMod val="65000"/>
                    <a:lumOff val="35000"/>
                  </a:schemeClr>
                </a:solidFill>
                <a:latin typeface="+mj-ea"/>
                <a:ea typeface="+mj-ea"/>
                <a:cs typeface="华文黑体" panose="02010600040101010101" pitchFamily="2" charset="-122"/>
              </a:rPr>
              <a:t>解决知产行业培训重理论轻实用的现状</a:t>
            </a:r>
            <a:endParaRPr lang="zh-CN" altLang="zh-CN" sz="1000" dirty="0">
              <a:solidFill>
                <a:schemeClr val="tx1">
                  <a:lumMod val="65000"/>
                  <a:lumOff val="35000"/>
                </a:schemeClr>
              </a:solidFill>
              <a:latin typeface="+mj-ea"/>
              <a:ea typeface="+mj-ea"/>
              <a:cs typeface="华文黑体" panose="02010600040101010101" pitchFamily="2" charset="-122"/>
            </a:endParaRPr>
          </a:p>
        </p:txBody>
      </p:sp>
      <p:sp>
        <p:nvSpPr>
          <p:cNvPr id="11" name="椭圆 10"/>
          <p:cNvSpPr/>
          <p:nvPr/>
        </p:nvSpPr>
        <p:spPr>
          <a:xfrm>
            <a:off x="870680" y="1434174"/>
            <a:ext cx="900000" cy="900000"/>
          </a:xfrm>
          <a:prstGeom prst="ellipse">
            <a:avLst/>
          </a:prstGeom>
          <a:solidFill>
            <a:srgbClr val="04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椭圆 11"/>
          <p:cNvSpPr/>
          <p:nvPr/>
        </p:nvSpPr>
        <p:spPr>
          <a:xfrm>
            <a:off x="2882806" y="1441891"/>
            <a:ext cx="900000" cy="900000"/>
          </a:xfrm>
          <a:prstGeom prst="ellipse">
            <a:avLst/>
          </a:prstGeom>
          <a:solidFill>
            <a:srgbClr val="6DA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3" name="图片 12"/>
          <p:cNvPicPr>
            <a:picLocks noChangeAspect="1"/>
          </p:cNvPicPr>
          <p:nvPr/>
        </p:nvPicPr>
        <p:blipFill>
          <a:blip r:embed="rId1" cstate="email"/>
          <a:stretch>
            <a:fillRect/>
          </a:stretch>
        </p:blipFill>
        <p:spPr>
          <a:xfrm>
            <a:off x="971256" y="1590082"/>
            <a:ext cx="650338" cy="618354"/>
          </a:xfrm>
          <a:prstGeom prst="rect">
            <a:avLst/>
          </a:prstGeom>
        </p:spPr>
      </p:pic>
      <p:pic>
        <p:nvPicPr>
          <p:cNvPr id="14" name="图片 13"/>
          <p:cNvPicPr>
            <a:picLocks noChangeAspect="1"/>
          </p:cNvPicPr>
          <p:nvPr/>
        </p:nvPicPr>
        <p:blipFill>
          <a:blip r:embed="rId2" cstate="email"/>
          <a:stretch>
            <a:fillRect/>
          </a:stretch>
        </p:blipFill>
        <p:spPr>
          <a:xfrm>
            <a:off x="2999082" y="1590082"/>
            <a:ext cx="659932" cy="624260"/>
          </a:xfrm>
          <a:prstGeom prst="rect">
            <a:avLst/>
          </a:prstGeom>
        </p:spPr>
      </p:pic>
      <p:sp>
        <p:nvSpPr>
          <p:cNvPr id="15" name="椭圆 14"/>
          <p:cNvSpPr/>
          <p:nvPr/>
        </p:nvSpPr>
        <p:spPr>
          <a:xfrm>
            <a:off x="4771909" y="1424786"/>
            <a:ext cx="900000" cy="900000"/>
          </a:xfrm>
          <a:prstGeom prst="ellipse">
            <a:avLst/>
          </a:prstGeom>
          <a:solidFill>
            <a:srgbClr val="04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椭圆 15"/>
          <p:cNvSpPr/>
          <p:nvPr/>
        </p:nvSpPr>
        <p:spPr>
          <a:xfrm>
            <a:off x="6917432" y="1430429"/>
            <a:ext cx="900000" cy="900000"/>
          </a:xfrm>
          <a:prstGeom prst="ellipse">
            <a:avLst/>
          </a:prstGeom>
          <a:solidFill>
            <a:srgbClr val="6DA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7" name="图片 16"/>
          <p:cNvPicPr>
            <a:picLocks noChangeAspect="1"/>
          </p:cNvPicPr>
          <p:nvPr/>
        </p:nvPicPr>
        <p:blipFill>
          <a:blip r:embed="rId3" cstate="email"/>
          <a:stretch>
            <a:fillRect/>
          </a:stretch>
        </p:blipFill>
        <p:spPr>
          <a:xfrm>
            <a:off x="7061400" y="1552484"/>
            <a:ext cx="620516" cy="646643"/>
          </a:xfrm>
          <a:prstGeom prst="rect">
            <a:avLst/>
          </a:prstGeom>
        </p:spPr>
      </p:pic>
      <p:pic>
        <p:nvPicPr>
          <p:cNvPr id="18" name="图片 17"/>
          <p:cNvPicPr>
            <a:picLocks noChangeAspect="1"/>
          </p:cNvPicPr>
          <p:nvPr/>
        </p:nvPicPr>
        <p:blipFill>
          <a:blip r:embed="rId4" cstate="email"/>
          <a:stretch>
            <a:fillRect/>
          </a:stretch>
        </p:blipFill>
        <p:spPr>
          <a:xfrm>
            <a:off x="4866806" y="1573190"/>
            <a:ext cx="710203" cy="603077"/>
          </a:xfrm>
          <a:prstGeom prst="rect">
            <a:avLst/>
          </a:prstGeom>
        </p:spPr>
      </p:pic>
      <p:pic>
        <p:nvPicPr>
          <p:cNvPr id="19" name="图片 18"/>
          <p:cNvPicPr>
            <a:picLocks noChangeAspect="1"/>
          </p:cNvPicPr>
          <p:nvPr/>
        </p:nvPicPr>
        <p:blipFill>
          <a:blip r:embed="rId5" cstate="email"/>
          <a:stretch>
            <a:fillRect/>
          </a:stretch>
        </p:blipFill>
        <p:spPr>
          <a:xfrm>
            <a:off x="578360" y="817937"/>
            <a:ext cx="1537323" cy="523035"/>
          </a:xfrm>
          <a:prstGeom prst="rect">
            <a:avLst/>
          </a:prstGeom>
        </p:spPr>
      </p:pic>
      <p:pic>
        <p:nvPicPr>
          <p:cNvPr id="20" name="图片 19"/>
          <p:cNvPicPr>
            <a:picLocks noChangeAspect="1"/>
          </p:cNvPicPr>
          <p:nvPr/>
        </p:nvPicPr>
        <p:blipFill>
          <a:blip r:embed="rId6"/>
          <a:stretch>
            <a:fillRect/>
          </a:stretch>
        </p:blipFill>
        <p:spPr>
          <a:xfrm>
            <a:off x="6420469" y="191862"/>
            <a:ext cx="2564828" cy="66501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348150" y="270343"/>
            <a:ext cx="1100622" cy="248209"/>
          </a:xfrm>
          <a:prstGeom prst="rect">
            <a:avLst/>
          </a:prstGeom>
        </p:spPr>
        <p:txBody>
          <a:bodyPr wrap="none">
            <a:spAutoFit/>
          </a:bodyPr>
          <a:lstStyle/>
          <a:p>
            <a:pPr marL="6985"/>
            <a:r>
              <a:rPr lang="zh-CN" altLang="en-US" sz="1015" b="1" dirty="0">
                <a:solidFill>
                  <a:srgbClr val="00B050"/>
                </a:solidFill>
                <a:latin typeface="微软雅黑" panose="020B0503020204020204" pitchFamily="34" charset="-122"/>
                <a:ea typeface="微软雅黑" panose="020B0503020204020204" pitchFamily="34" charset="-122"/>
                <a:cs typeface="Arial" panose="020B0604020202020204" pitchFamily="34" charset="0"/>
              </a:rPr>
              <a:t>什么是智慧芽？</a:t>
            </a:r>
            <a:endParaRPr lang="zh-CN" altLang="en-US" sz="1015" b="1" dirty="0">
              <a:solidFill>
                <a:srgbClr val="00B05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矩形 2"/>
          <p:cNvSpPr/>
          <p:nvPr/>
        </p:nvSpPr>
        <p:spPr>
          <a:xfrm>
            <a:off x="506896" y="629609"/>
            <a:ext cx="6828182" cy="1167692"/>
          </a:xfrm>
          <a:prstGeom prst="rect">
            <a:avLst/>
          </a:prstGeom>
        </p:spPr>
        <p:txBody>
          <a:bodyPr wrap="square">
            <a:spAutoFit/>
          </a:bodyPr>
          <a:lstStyle/>
          <a:p>
            <a:pPr lvl="0">
              <a:lnSpc>
                <a:spcPct val="150000"/>
              </a:lnSpc>
              <a:defRPr/>
            </a:pPr>
            <a:r>
              <a:rPr lang="zh-CN" altLang="en-US" sz="1200" dirty="0">
                <a:solidFill>
                  <a:srgbClr val="00B050"/>
                </a:solidFill>
                <a:latin typeface="微软雅黑" panose="020B0503020204020204" pitchFamily="34" charset="-122"/>
                <a:ea typeface="微软雅黑" panose="020B0503020204020204" pitchFamily="34" charset="-122"/>
              </a:rPr>
              <a:t>智慧芽是全球领先的专利查询、分析与管理一站式平台，我们致力于让全球更多组织、机构了解并更高效的使用专利。</a:t>
            </a:r>
            <a:endParaRPr lang="zh-CN" altLang="en-US" sz="1200" dirty="0">
              <a:solidFill>
                <a:srgbClr val="00B050"/>
              </a:solidFill>
              <a:latin typeface="微软雅黑" panose="020B0503020204020204" pitchFamily="34" charset="-122"/>
              <a:ea typeface="微软雅黑" panose="020B0503020204020204" pitchFamily="34" charset="-122"/>
            </a:endParaRPr>
          </a:p>
          <a:p>
            <a:pPr lvl="0">
              <a:lnSpc>
                <a:spcPct val="150000"/>
              </a:lnSpc>
              <a:defRPr/>
            </a:pPr>
            <a:r>
              <a:rPr lang="zh-CN" altLang="en-US" sz="1200" dirty="0">
                <a:solidFill>
                  <a:srgbClr val="00B050"/>
                </a:solidFill>
                <a:latin typeface="微软雅黑" panose="020B0503020204020204" pitchFamily="34" charset="-122"/>
                <a:ea typeface="微软雅黑" panose="020B0503020204020204" pitchFamily="34" charset="-122"/>
              </a:rPr>
              <a:t>利用智慧芽强大又易用的专利工具，您能从专利中获取更有价值的信息，从而促进服务的企业更快、更好研发创新。</a:t>
            </a:r>
            <a:endParaRPr lang="zh-CN" altLang="en-US" sz="1200" dirty="0">
              <a:solidFill>
                <a:srgbClr val="00B050"/>
              </a:solidFill>
              <a:latin typeface="微软雅黑" panose="020B0503020204020204" pitchFamily="34" charset="-122"/>
              <a:ea typeface="微软雅黑" panose="020B0503020204020204" pitchFamily="34" charset="-122"/>
            </a:endParaRPr>
          </a:p>
        </p:txBody>
      </p:sp>
      <p:sp>
        <p:nvSpPr>
          <p:cNvPr id="4" name="矩形 3"/>
          <p:cNvSpPr/>
          <p:nvPr/>
        </p:nvSpPr>
        <p:spPr>
          <a:xfrm>
            <a:off x="602116" y="1783453"/>
            <a:ext cx="3294023" cy="2821542"/>
          </a:xfrm>
          <a:prstGeom prst="rect">
            <a:avLst/>
          </a:prstGeom>
        </p:spPr>
        <p:txBody>
          <a:bodyPr wrap="square">
            <a:spAutoFit/>
          </a:bodyPr>
          <a:lstStyle/>
          <a:p>
            <a:pPr marL="161290" indent="-161290">
              <a:lnSpc>
                <a:spcPct val="150000"/>
              </a:lnSpc>
              <a:buFont typeface="Arial" panose="020B0604020202020204" pitchFamily="34" charset="0"/>
              <a:buChar char="•"/>
              <a:defRPr/>
            </a:pPr>
            <a:r>
              <a:rPr lang="zh-CN" altLang="en-US" sz="1500" dirty="0">
                <a:solidFill>
                  <a:prstClr val="black"/>
                </a:solidFill>
                <a:latin typeface="微软雅黑" panose="020B0503020204020204" pitchFamily="34" charset="-122"/>
                <a:ea typeface="微软雅黑" panose="020B0503020204020204" pitchFamily="34" charset="-122"/>
              </a:rPr>
              <a:t>高效检索全球专利</a:t>
            </a:r>
            <a:endParaRPr lang="en-US" altLang="zh-CN" sz="1500" dirty="0">
              <a:solidFill>
                <a:prstClr val="black"/>
              </a:solidFill>
              <a:latin typeface="微软雅黑" panose="020B0503020204020204" pitchFamily="34" charset="-122"/>
              <a:ea typeface="微软雅黑" panose="020B0503020204020204" pitchFamily="34" charset="-122"/>
            </a:endParaRPr>
          </a:p>
          <a:p>
            <a:pPr marL="161290" indent="-161290">
              <a:lnSpc>
                <a:spcPct val="150000"/>
              </a:lnSpc>
              <a:buFont typeface="Arial" panose="020B0604020202020204" pitchFamily="34" charset="0"/>
              <a:buChar char="•"/>
              <a:defRPr/>
            </a:pPr>
            <a:r>
              <a:rPr lang="zh-CN" altLang="en-US" sz="1500" dirty="0">
                <a:solidFill>
                  <a:prstClr val="black"/>
                </a:solidFill>
                <a:latin typeface="微软雅黑" panose="020B0503020204020204" pitchFamily="34" charset="-122"/>
                <a:ea typeface="微软雅黑" panose="020B0503020204020204" pitchFamily="34" charset="-122"/>
              </a:rPr>
              <a:t>掌握同行技术情报</a:t>
            </a:r>
            <a:endParaRPr lang="en-US" altLang="zh-CN" sz="1500" dirty="0">
              <a:solidFill>
                <a:prstClr val="black"/>
              </a:solidFill>
              <a:latin typeface="微软雅黑" panose="020B0503020204020204" pitchFamily="34" charset="-122"/>
              <a:ea typeface="微软雅黑" panose="020B0503020204020204" pitchFamily="34" charset="-122"/>
            </a:endParaRPr>
          </a:p>
          <a:p>
            <a:pPr marL="161290" indent="-161290">
              <a:lnSpc>
                <a:spcPct val="150000"/>
              </a:lnSpc>
              <a:buFont typeface="Arial" panose="020B0604020202020204" pitchFamily="34" charset="0"/>
              <a:buChar char="•"/>
              <a:defRPr/>
            </a:pPr>
            <a:r>
              <a:rPr lang="zh-CN" altLang="en-US" sz="1500" dirty="0">
                <a:solidFill>
                  <a:prstClr val="black"/>
                </a:solidFill>
                <a:latin typeface="微软雅黑" panose="020B0503020204020204" pitchFamily="34" charset="-122"/>
                <a:ea typeface="微软雅黑" panose="020B0503020204020204" pitchFamily="34" charset="-122"/>
              </a:rPr>
              <a:t>挖掘多维度专利信息</a:t>
            </a:r>
            <a:endParaRPr lang="en-US" altLang="zh-CN" sz="1500" dirty="0">
              <a:solidFill>
                <a:prstClr val="black"/>
              </a:solidFill>
              <a:latin typeface="微软雅黑" panose="020B0503020204020204" pitchFamily="34" charset="-122"/>
              <a:ea typeface="微软雅黑" panose="020B0503020204020204" pitchFamily="34" charset="-122"/>
            </a:endParaRPr>
          </a:p>
          <a:p>
            <a:pPr marL="161290" indent="-161290">
              <a:lnSpc>
                <a:spcPct val="150000"/>
              </a:lnSpc>
              <a:buFont typeface="Arial" panose="020B0604020202020204" pitchFamily="34" charset="0"/>
              <a:buChar char="•"/>
              <a:defRPr/>
            </a:pPr>
            <a:r>
              <a:rPr lang="zh-CN" altLang="en-US" sz="1500" dirty="0">
                <a:solidFill>
                  <a:prstClr val="black"/>
                </a:solidFill>
                <a:latin typeface="微软雅黑" panose="020B0503020204020204" pitchFamily="34" charset="-122"/>
                <a:ea typeface="微软雅黑" panose="020B0503020204020204" pitchFamily="34" charset="-122"/>
              </a:rPr>
              <a:t>及时防范侵权风险</a:t>
            </a:r>
            <a:endParaRPr lang="zh-CN" altLang="en-US" sz="1500" dirty="0">
              <a:solidFill>
                <a:prstClr val="black"/>
              </a:solidFill>
              <a:latin typeface="微软雅黑" panose="020B0503020204020204" pitchFamily="34" charset="-122"/>
              <a:ea typeface="微软雅黑" panose="020B0503020204020204" pitchFamily="34" charset="-122"/>
            </a:endParaRPr>
          </a:p>
          <a:p>
            <a:pPr marL="161290" indent="-161290" defTabSz="514350">
              <a:lnSpc>
                <a:spcPct val="150000"/>
              </a:lnSpc>
              <a:buFont typeface="Arial" panose="020B0604020202020204" pitchFamily="34" charset="0"/>
              <a:buChar char="•"/>
              <a:defRPr/>
            </a:pPr>
            <a:r>
              <a:rPr lang="zh-CN" altLang="en-US" sz="1500" dirty="0">
                <a:solidFill>
                  <a:prstClr val="black"/>
                </a:solidFill>
                <a:latin typeface="微软雅黑" panose="020B0503020204020204" pitchFamily="34" charset="-122"/>
                <a:ea typeface="微软雅黑" panose="020B0503020204020204" pitchFamily="34" charset="-122"/>
              </a:rPr>
              <a:t>自动更新关注主题</a:t>
            </a:r>
            <a:endParaRPr lang="en-US" altLang="zh-CN" sz="1500" dirty="0">
              <a:solidFill>
                <a:prstClr val="black"/>
              </a:solidFill>
              <a:latin typeface="微软雅黑" panose="020B0503020204020204" pitchFamily="34" charset="-122"/>
              <a:ea typeface="微软雅黑" panose="020B0503020204020204" pitchFamily="34" charset="-122"/>
            </a:endParaRPr>
          </a:p>
          <a:p>
            <a:pPr marL="161290" indent="-161290" defTabSz="514350">
              <a:lnSpc>
                <a:spcPct val="150000"/>
              </a:lnSpc>
              <a:buFont typeface="Arial" panose="020B0604020202020204" pitchFamily="34" charset="0"/>
              <a:buChar char="•"/>
              <a:defRPr/>
            </a:pPr>
            <a:r>
              <a:rPr lang="zh-CN" altLang="en-US" sz="1500" dirty="0">
                <a:solidFill>
                  <a:prstClr val="black"/>
                </a:solidFill>
                <a:latin typeface="微软雅黑" panose="020B0503020204020204" pitchFamily="34" charset="-122"/>
                <a:ea typeface="微软雅黑" panose="020B0503020204020204" pitchFamily="34" charset="-122"/>
              </a:rPr>
              <a:t>自动监控竞争对手</a:t>
            </a:r>
            <a:endParaRPr lang="zh-CN" altLang="en-US" sz="1500" dirty="0">
              <a:solidFill>
                <a:prstClr val="black"/>
              </a:solidFill>
              <a:latin typeface="微软雅黑" panose="020B0503020204020204" pitchFamily="34" charset="-122"/>
              <a:ea typeface="微软雅黑" panose="020B0503020204020204" pitchFamily="34" charset="-122"/>
            </a:endParaRPr>
          </a:p>
          <a:p>
            <a:pPr marL="161290" indent="-161290" defTabSz="514350">
              <a:lnSpc>
                <a:spcPct val="150000"/>
              </a:lnSpc>
              <a:buFont typeface="Arial" panose="020B0604020202020204" pitchFamily="34" charset="0"/>
              <a:buChar char="•"/>
              <a:defRPr/>
            </a:pPr>
            <a:r>
              <a:rPr lang="zh-CN" altLang="en-US" sz="1500" dirty="0">
                <a:solidFill>
                  <a:prstClr val="black"/>
                </a:solidFill>
                <a:latin typeface="微软雅黑" panose="020B0503020204020204" pitchFamily="34" charset="-122"/>
                <a:ea typeface="微软雅黑" panose="020B0503020204020204" pitchFamily="34" charset="-122"/>
              </a:rPr>
              <a:t>批量处理专利数据</a:t>
            </a:r>
            <a:endParaRPr lang="en-US" altLang="zh-CN" sz="1500" dirty="0">
              <a:solidFill>
                <a:prstClr val="black"/>
              </a:solidFill>
              <a:latin typeface="微软雅黑" panose="020B0503020204020204" pitchFamily="34" charset="-122"/>
              <a:ea typeface="微软雅黑" panose="020B0503020204020204" pitchFamily="34" charset="-122"/>
            </a:endParaRPr>
          </a:p>
          <a:p>
            <a:pPr marL="161290" indent="-161290" defTabSz="514350">
              <a:lnSpc>
                <a:spcPct val="150000"/>
              </a:lnSpc>
              <a:buFont typeface="Arial" panose="020B0604020202020204" pitchFamily="34" charset="0"/>
              <a:buChar char="•"/>
              <a:defRPr/>
            </a:pPr>
            <a:r>
              <a:rPr lang="zh-CN" altLang="en-US" sz="1500" dirty="0">
                <a:solidFill>
                  <a:prstClr val="black"/>
                </a:solidFill>
                <a:latin typeface="微软雅黑" panose="020B0503020204020204" pitchFamily="34" charset="-122"/>
                <a:ea typeface="微软雅黑" panose="020B0503020204020204" pitchFamily="34" charset="-122"/>
              </a:rPr>
              <a:t>随时随地导出下载</a:t>
            </a:r>
            <a:endParaRPr lang="zh-CN" altLang="en-US" sz="1500" dirty="0">
              <a:solidFill>
                <a:prstClr val="black"/>
              </a:solidFill>
              <a:latin typeface="微软雅黑" panose="020B0503020204020204" pitchFamily="34" charset="-122"/>
              <a:ea typeface="微软雅黑" panose="020B0503020204020204" pitchFamily="34" charset="-122"/>
            </a:endParaRPr>
          </a:p>
        </p:txBody>
      </p:sp>
      <p:pic>
        <p:nvPicPr>
          <p:cNvPr id="5" name="Picture 2" descr="产品介绍图"/>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14092" y="1783454"/>
            <a:ext cx="4929809" cy="284819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2"/>
          <a:stretch>
            <a:fillRect/>
          </a:stretch>
        </p:blipFill>
        <p:spPr>
          <a:xfrm>
            <a:off x="6739570" y="141430"/>
            <a:ext cx="2199839" cy="53482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5000">
        <p15:prstTrans prst="prestige"/>
      </p:transition>
    </mc:Choice>
    <mc:Fallback>
      <p:transition spd="slow" advClick="0" advTm="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ïsḻiḍé"/>
          <p:cNvGrpSpPr/>
          <p:nvPr/>
        </p:nvGrpSpPr>
        <p:grpSpPr>
          <a:xfrm>
            <a:off x="752042" y="1014878"/>
            <a:ext cx="883444" cy="3564731"/>
            <a:chOff x="5507038" y="1300163"/>
            <a:chExt cx="1177925" cy="4752975"/>
          </a:xfrm>
        </p:grpSpPr>
        <p:sp>
          <p:nvSpPr>
            <p:cNvPr id="31" name="ïsḷíḋe"/>
            <p:cNvSpPr/>
            <p:nvPr/>
          </p:nvSpPr>
          <p:spPr bwMode="auto">
            <a:xfrm>
              <a:off x="5507038" y="1300163"/>
              <a:ext cx="11779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015"/>
            </a:p>
          </p:txBody>
        </p:sp>
        <p:sp>
          <p:nvSpPr>
            <p:cNvPr id="32" name="íŝlïḑé"/>
            <p:cNvSpPr/>
            <p:nvPr/>
          </p:nvSpPr>
          <p:spPr bwMode="auto">
            <a:xfrm>
              <a:off x="5507038" y="1300163"/>
              <a:ext cx="1175529" cy="862053"/>
            </a:xfrm>
            <a:custGeom>
              <a:avLst/>
              <a:gdLst>
                <a:gd name="connsiteX0" fmla="*/ 528666 w 1175529"/>
                <a:gd name="connsiteY0" fmla="*/ 0 h 862053"/>
                <a:gd name="connsiteX1" fmla="*/ 655546 w 1175529"/>
                <a:gd name="connsiteY1" fmla="*/ 0 h 862053"/>
                <a:gd name="connsiteX2" fmla="*/ 829419 w 1175529"/>
                <a:gd name="connsiteY2" fmla="*/ 32768 h 862053"/>
                <a:gd name="connsiteX3" fmla="*/ 1156017 w 1175529"/>
                <a:gd name="connsiteY3" fmla="*/ 390873 h 862053"/>
                <a:gd name="connsiteX4" fmla="*/ 1172464 w 1175529"/>
                <a:gd name="connsiteY4" fmla="*/ 622588 h 862053"/>
                <a:gd name="connsiteX5" fmla="*/ 1163066 w 1175529"/>
                <a:gd name="connsiteY5" fmla="*/ 856644 h 862053"/>
                <a:gd name="connsiteX6" fmla="*/ 1162757 w 1175529"/>
                <a:gd name="connsiteY6" fmla="*/ 862053 h 862053"/>
                <a:gd name="connsiteX7" fmla="*/ 9402 w 1175529"/>
                <a:gd name="connsiteY7" fmla="*/ 862053 h 862053"/>
                <a:gd name="connsiteX8" fmla="*/ 7049 w 1175529"/>
                <a:gd name="connsiteY8" fmla="*/ 800471 h 862053"/>
                <a:gd name="connsiteX9" fmla="*/ 0 w 1175529"/>
                <a:gd name="connsiteY9" fmla="*/ 688124 h 862053"/>
                <a:gd name="connsiteX10" fmla="*/ 0 w 1175529"/>
                <a:gd name="connsiteY10" fmla="*/ 554712 h 862053"/>
                <a:gd name="connsiteX11" fmla="*/ 7049 w 1175529"/>
                <a:gd name="connsiteY11" fmla="*/ 500879 h 862053"/>
                <a:gd name="connsiteX12" fmla="*/ 298403 w 1175529"/>
                <a:gd name="connsiteY12" fmla="*/ 63195 h 862053"/>
                <a:gd name="connsiteX13" fmla="*/ 528666 w 1175529"/>
                <a:gd name="connsiteY13" fmla="*/ 0 h 86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5529" h="862053">
                  <a:moveTo>
                    <a:pt x="528666" y="0"/>
                  </a:moveTo>
                  <a:cubicBezTo>
                    <a:pt x="570960" y="0"/>
                    <a:pt x="613253" y="0"/>
                    <a:pt x="655546" y="0"/>
                  </a:cubicBezTo>
                  <a:cubicBezTo>
                    <a:pt x="714287" y="9362"/>
                    <a:pt x="773028" y="7022"/>
                    <a:pt x="829419" y="32768"/>
                  </a:cubicBezTo>
                  <a:cubicBezTo>
                    <a:pt x="986844" y="107666"/>
                    <a:pt x="1101975" y="222353"/>
                    <a:pt x="1156017" y="390873"/>
                  </a:cubicBezTo>
                  <a:cubicBezTo>
                    <a:pt x="1179513" y="465771"/>
                    <a:pt x="1177164" y="545350"/>
                    <a:pt x="1172464" y="622588"/>
                  </a:cubicBezTo>
                  <a:cubicBezTo>
                    <a:pt x="1167765" y="702167"/>
                    <a:pt x="1167765" y="779406"/>
                    <a:pt x="1163066" y="856644"/>
                  </a:cubicBezTo>
                  <a:lnTo>
                    <a:pt x="1162757" y="862053"/>
                  </a:lnTo>
                  <a:lnTo>
                    <a:pt x="9402" y="862053"/>
                  </a:lnTo>
                  <a:lnTo>
                    <a:pt x="7049" y="800471"/>
                  </a:lnTo>
                  <a:cubicBezTo>
                    <a:pt x="4700" y="763022"/>
                    <a:pt x="4700" y="725573"/>
                    <a:pt x="0" y="688124"/>
                  </a:cubicBezTo>
                  <a:cubicBezTo>
                    <a:pt x="0" y="643653"/>
                    <a:pt x="0" y="599183"/>
                    <a:pt x="0" y="554712"/>
                  </a:cubicBezTo>
                  <a:cubicBezTo>
                    <a:pt x="7049" y="535988"/>
                    <a:pt x="4700" y="517263"/>
                    <a:pt x="7049" y="500879"/>
                  </a:cubicBezTo>
                  <a:cubicBezTo>
                    <a:pt x="25846" y="301932"/>
                    <a:pt x="133929" y="166180"/>
                    <a:pt x="298403" y="63195"/>
                  </a:cubicBezTo>
                  <a:cubicBezTo>
                    <a:pt x="368892" y="18725"/>
                    <a:pt x="448779" y="7022"/>
                    <a:pt x="528666" y="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anchor="ctr" anchorCtr="0" compatLnSpc="1">
              <a:normAutofit/>
            </a:bodyPr>
            <a:lstStyle/>
            <a:p>
              <a:pPr algn="ctr"/>
              <a:r>
                <a:rPr lang="en-US" altLang="zh-CN" sz="1800">
                  <a:solidFill>
                    <a:schemeClr val="bg1"/>
                  </a:solidFill>
                  <a:latin typeface="Impact" panose="020B0806030902050204" pitchFamily="34" charset="0"/>
                </a:rPr>
                <a:t>0</a:t>
              </a:r>
              <a:r>
                <a:rPr lang="en-US" altLang="zh-CN" sz="100">
                  <a:solidFill>
                    <a:schemeClr val="bg1"/>
                  </a:solidFill>
                  <a:latin typeface="Impact" panose="020B0806030902050204" pitchFamily="34" charset="0"/>
                </a:rPr>
                <a:t> </a:t>
              </a:r>
              <a:r>
                <a:rPr lang="en-US" altLang="zh-CN" sz="1800">
                  <a:solidFill>
                    <a:schemeClr val="bg1"/>
                  </a:solidFill>
                  <a:latin typeface="Impact" panose="020B0806030902050204" pitchFamily="34" charset="0"/>
                </a:rPr>
                <a:t>1</a:t>
              </a:r>
              <a:endParaRPr lang="en-US" altLang="zh-CN" sz="1800">
                <a:solidFill>
                  <a:schemeClr val="bg1"/>
                </a:solidFill>
                <a:latin typeface="Impact" panose="020B0806030902050204" pitchFamily="34" charset="0"/>
              </a:endParaRPr>
            </a:p>
          </p:txBody>
        </p:sp>
        <p:sp>
          <p:nvSpPr>
            <p:cNvPr id="33" name="iS1ídê"/>
            <p:cNvSpPr/>
            <p:nvPr/>
          </p:nvSpPr>
          <p:spPr bwMode="auto">
            <a:xfrm>
              <a:off x="5507038" y="2261728"/>
              <a:ext cx="1142276" cy="867758"/>
            </a:xfrm>
            <a:custGeom>
              <a:avLst/>
              <a:gdLst>
                <a:gd name="connsiteX0" fmla="*/ 0 w 1142276"/>
                <a:gd name="connsiteY0" fmla="*/ 0 h 867758"/>
                <a:gd name="connsiteX1" fmla="*/ 1142276 w 1142276"/>
                <a:gd name="connsiteY1" fmla="*/ 0 h 867758"/>
                <a:gd name="connsiteX2" fmla="*/ 1137313 w 1142276"/>
                <a:gd name="connsiteY2" fmla="*/ 86697 h 867758"/>
                <a:gd name="connsiteX3" fmla="*/ 1120572 w 1142276"/>
                <a:gd name="connsiteY3" fmla="*/ 286815 h 867758"/>
                <a:gd name="connsiteX4" fmla="*/ 1101775 w 1142276"/>
                <a:gd name="connsiteY4" fmla="*/ 523211 h 867758"/>
                <a:gd name="connsiteX5" fmla="*/ 1075326 w 1142276"/>
                <a:gd name="connsiteY5" fmla="*/ 867758 h 867758"/>
                <a:gd name="connsiteX6" fmla="*/ 70278 w 1142276"/>
                <a:gd name="connsiteY6" fmla="*/ 867758 h 867758"/>
                <a:gd name="connsiteX7" fmla="*/ 51492 w 1142276"/>
                <a:gd name="connsiteY7" fmla="*/ 640239 h 867758"/>
                <a:gd name="connsiteX8" fmla="*/ 6849 w 1142276"/>
                <a:gd name="connsiteY8" fmla="*/ 108932 h 867758"/>
                <a:gd name="connsiteX9" fmla="*/ 0 w 1142276"/>
                <a:gd name="connsiteY9" fmla="*/ 0 h 86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2276" h="867758">
                  <a:moveTo>
                    <a:pt x="0" y="0"/>
                  </a:moveTo>
                  <a:lnTo>
                    <a:pt x="1142276" y="0"/>
                  </a:lnTo>
                  <a:lnTo>
                    <a:pt x="1137313" y="86697"/>
                  </a:lnTo>
                  <a:cubicBezTo>
                    <a:pt x="1132320" y="153403"/>
                    <a:pt x="1126446" y="220109"/>
                    <a:pt x="1120572" y="286815"/>
                  </a:cubicBezTo>
                  <a:cubicBezTo>
                    <a:pt x="1113523" y="366394"/>
                    <a:pt x="1108824" y="443632"/>
                    <a:pt x="1101775" y="523211"/>
                  </a:cubicBezTo>
                  <a:lnTo>
                    <a:pt x="1075326" y="867758"/>
                  </a:lnTo>
                  <a:lnTo>
                    <a:pt x="70278" y="867758"/>
                  </a:lnTo>
                  <a:lnTo>
                    <a:pt x="51492" y="640239"/>
                  </a:lnTo>
                  <a:cubicBezTo>
                    <a:pt x="37394" y="462357"/>
                    <a:pt x="23296" y="284474"/>
                    <a:pt x="6849" y="108932"/>
                  </a:cubicBezTo>
                  <a:lnTo>
                    <a:pt x="0" y="0"/>
                  </a:lnTo>
                  <a:close/>
                </a:path>
              </a:pathLst>
            </a:custGeom>
            <a:solidFill>
              <a:srgbClr val="1789A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anchor="ctr" anchorCtr="0" compatLnSpc="1">
              <a:normAutofit/>
            </a:bodyPr>
            <a:lstStyle/>
            <a:p>
              <a:pPr algn="ctr"/>
              <a:r>
                <a:rPr lang="en-US" altLang="zh-CN" sz="1800">
                  <a:solidFill>
                    <a:schemeClr val="bg1"/>
                  </a:solidFill>
                  <a:latin typeface="Impact" panose="020B0806030902050204" pitchFamily="34" charset="0"/>
                </a:rPr>
                <a:t>0</a:t>
              </a:r>
              <a:r>
                <a:rPr lang="en-US" altLang="zh-CN" sz="100">
                  <a:solidFill>
                    <a:schemeClr val="bg1"/>
                  </a:solidFill>
                  <a:latin typeface="Impact" panose="020B0806030902050204" pitchFamily="34" charset="0"/>
                </a:rPr>
                <a:t> </a:t>
              </a:r>
              <a:r>
                <a:rPr lang="en-US" altLang="zh-CN" sz="1800">
                  <a:solidFill>
                    <a:schemeClr val="bg1"/>
                  </a:solidFill>
                  <a:latin typeface="Impact" panose="020B0806030902050204" pitchFamily="34" charset="0"/>
                </a:rPr>
                <a:t>2</a:t>
              </a:r>
              <a:endParaRPr lang="en-US" altLang="zh-CN" sz="1800">
                <a:solidFill>
                  <a:schemeClr val="bg1"/>
                </a:solidFill>
                <a:latin typeface="Impact" panose="020B0806030902050204" pitchFamily="34" charset="0"/>
              </a:endParaRPr>
            </a:p>
          </p:txBody>
        </p:sp>
        <p:sp>
          <p:nvSpPr>
            <p:cNvPr id="34" name="iṡ1íďè"/>
            <p:cNvSpPr/>
            <p:nvPr/>
          </p:nvSpPr>
          <p:spPr bwMode="auto">
            <a:xfrm>
              <a:off x="5600533" y="3245998"/>
              <a:ext cx="987595" cy="867758"/>
            </a:xfrm>
            <a:custGeom>
              <a:avLst/>
              <a:gdLst>
                <a:gd name="connsiteX0" fmla="*/ 0 w 987595"/>
                <a:gd name="connsiteY0" fmla="*/ 0 h 867758"/>
                <a:gd name="connsiteX1" fmla="*/ 987595 w 987595"/>
                <a:gd name="connsiteY1" fmla="*/ 0 h 867758"/>
                <a:gd name="connsiteX2" fmla="*/ 966187 w 987595"/>
                <a:gd name="connsiteY2" fmla="*/ 263652 h 867758"/>
                <a:gd name="connsiteX3" fmla="*/ 940341 w 987595"/>
                <a:gd name="connsiteY3" fmla="*/ 579627 h 867758"/>
                <a:gd name="connsiteX4" fmla="*/ 918756 w 987595"/>
                <a:gd name="connsiteY4" fmla="*/ 867758 h 867758"/>
                <a:gd name="connsiteX5" fmla="*/ 74328 w 987595"/>
                <a:gd name="connsiteY5" fmla="*/ 867758 h 867758"/>
                <a:gd name="connsiteX6" fmla="*/ 70979 w 987595"/>
                <a:gd name="connsiteY6" fmla="*/ 827726 h 867758"/>
                <a:gd name="connsiteX7" fmla="*/ 16938 w 987595"/>
                <a:gd name="connsiteY7" fmla="*/ 205138 h 867758"/>
                <a:gd name="connsiteX8" fmla="*/ 0 w 987595"/>
                <a:gd name="connsiteY8" fmla="*/ 0 h 86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595" h="867758">
                  <a:moveTo>
                    <a:pt x="0" y="0"/>
                  </a:moveTo>
                  <a:lnTo>
                    <a:pt x="987595" y="0"/>
                  </a:lnTo>
                  <a:lnTo>
                    <a:pt x="966187" y="263652"/>
                  </a:lnTo>
                  <a:cubicBezTo>
                    <a:pt x="959138" y="368977"/>
                    <a:pt x="949740" y="474302"/>
                    <a:pt x="940341" y="579627"/>
                  </a:cubicBezTo>
                  <a:lnTo>
                    <a:pt x="918756" y="867758"/>
                  </a:lnTo>
                  <a:lnTo>
                    <a:pt x="74328" y="867758"/>
                  </a:lnTo>
                  <a:lnTo>
                    <a:pt x="70979" y="827726"/>
                  </a:lnTo>
                  <a:cubicBezTo>
                    <a:pt x="54532" y="619416"/>
                    <a:pt x="35735" y="411107"/>
                    <a:pt x="16938" y="205138"/>
                  </a:cubicBezTo>
                  <a:lnTo>
                    <a:pt x="0" y="0"/>
                  </a:ln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anchor="ctr" anchorCtr="0" compatLnSpc="1">
              <a:normAutofit/>
            </a:bodyPr>
            <a:lstStyle/>
            <a:p>
              <a:pPr algn="ctr"/>
              <a:r>
                <a:rPr lang="en-US" altLang="zh-CN" sz="1800">
                  <a:solidFill>
                    <a:schemeClr val="bg1"/>
                  </a:solidFill>
                  <a:latin typeface="Impact" panose="020B0806030902050204" pitchFamily="34" charset="0"/>
                </a:rPr>
                <a:t>0</a:t>
              </a:r>
              <a:r>
                <a:rPr lang="en-US" altLang="zh-CN" sz="100">
                  <a:solidFill>
                    <a:schemeClr val="bg1"/>
                  </a:solidFill>
                  <a:latin typeface="Impact" panose="020B0806030902050204" pitchFamily="34" charset="0"/>
                </a:rPr>
                <a:t> </a:t>
              </a:r>
              <a:r>
                <a:rPr lang="en-US" altLang="zh-CN" sz="1800">
                  <a:solidFill>
                    <a:schemeClr val="bg1"/>
                  </a:solidFill>
                  <a:latin typeface="Impact" panose="020B0806030902050204" pitchFamily="34" charset="0"/>
                </a:rPr>
                <a:t>3</a:t>
              </a:r>
              <a:endParaRPr lang="en-US" altLang="zh-CN" sz="1800">
                <a:solidFill>
                  <a:schemeClr val="bg1"/>
                </a:solidFill>
                <a:latin typeface="Impact" panose="020B0806030902050204" pitchFamily="34" charset="0"/>
              </a:endParaRPr>
            </a:p>
          </p:txBody>
        </p:sp>
        <p:sp>
          <p:nvSpPr>
            <p:cNvPr id="35" name="îŝliḑé"/>
            <p:cNvSpPr/>
            <p:nvPr/>
          </p:nvSpPr>
          <p:spPr bwMode="auto">
            <a:xfrm>
              <a:off x="5683897" y="4221768"/>
              <a:ext cx="827159" cy="865458"/>
            </a:xfrm>
            <a:custGeom>
              <a:avLst/>
              <a:gdLst>
                <a:gd name="connsiteX0" fmla="*/ 0 w 827159"/>
                <a:gd name="connsiteY0" fmla="*/ 0 h 865458"/>
                <a:gd name="connsiteX1" fmla="*/ 827159 w 827159"/>
                <a:gd name="connsiteY1" fmla="*/ 0 h 865458"/>
                <a:gd name="connsiteX2" fmla="*/ 809985 w 827159"/>
                <a:gd name="connsiteY2" fmla="*/ 224105 h 865458"/>
                <a:gd name="connsiteX3" fmla="*/ 784139 w 827159"/>
                <a:gd name="connsiteY3" fmla="*/ 526037 h 865458"/>
                <a:gd name="connsiteX4" fmla="*/ 429345 w 827159"/>
                <a:gd name="connsiteY4" fmla="*/ 865418 h 865458"/>
                <a:gd name="connsiteX5" fmla="*/ 58104 w 827159"/>
                <a:gd name="connsiteY5" fmla="*/ 600935 h 865458"/>
                <a:gd name="connsiteX6" fmla="*/ 39307 w 827159"/>
                <a:gd name="connsiteY6" fmla="*/ 469863 h 865458"/>
                <a:gd name="connsiteX7" fmla="*/ 0 w 827159"/>
                <a:gd name="connsiteY7" fmla="*/ 0 h 86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159" h="865458">
                  <a:moveTo>
                    <a:pt x="0" y="0"/>
                  </a:moveTo>
                  <a:lnTo>
                    <a:pt x="827159" y="0"/>
                  </a:lnTo>
                  <a:lnTo>
                    <a:pt x="809985" y="224105"/>
                  </a:lnTo>
                  <a:cubicBezTo>
                    <a:pt x="800586" y="324749"/>
                    <a:pt x="791188" y="425393"/>
                    <a:pt x="784139" y="526037"/>
                  </a:cubicBezTo>
                  <a:cubicBezTo>
                    <a:pt x="774740" y="713281"/>
                    <a:pt x="619665" y="863077"/>
                    <a:pt x="429345" y="865418"/>
                  </a:cubicBezTo>
                  <a:cubicBezTo>
                    <a:pt x="248424" y="867758"/>
                    <a:pt x="107446" y="769455"/>
                    <a:pt x="58104" y="600935"/>
                  </a:cubicBezTo>
                  <a:cubicBezTo>
                    <a:pt x="46356" y="558805"/>
                    <a:pt x="44006" y="514334"/>
                    <a:pt x="39307" y="469863"/>
                  </a:cubicBezTo>
                  <a:lnTo>
                    <a:pt x="0" y="0"/>
                  </a:ln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anchor="ctr" anchorCtr="0" compatLnSpc="1">
              <a:normAutofit/>
            </a:bodyPr>
            <a:lstStyle/>
            <a:p>
              <a:pPr algn="ctr"/>
              <a:r>
                <a:rPr lang="en-US" altLang="zh-CN" sz="1800">
                  <a:solidFill>
                    <a:schemeClr val="bg1"/>
                  </a:solidFill>
                  <a:latin typeface="Impact" panose="020B0806030902050204" pitchFamily="34" charset="0"/>
                </a:rPr>
                <a:t>0</a:t>
              </a:r>
              <a:r>
                <a:rPr lang="en-US" altLang="zh-CN" sz="100">
                  <a:solidFill>
                    <a:schemeClr val="bg1"/>
                  </a:solidFill>
                  <a:latin typeface="Impact" panose="020B0806030902050204" pitchFamily="34" charset="0"/>
                </a:rPr>
                <a:t> </a:t>
              </a:r>
              <a:r>
                <a:rPr lang="en-US" altLang="zh-CN" sz="1800">
                  <a:solidFill>
                    <a:schemeClr val="bg1"/>
                  </a:solidFill>
                  <a:latin typeface="Impact" panose="020B0806030902050204" pitchFamily="34" charset="0"/>
                </a:rPr>
                <a:t>4</a:t>
              </a:r>
              <a:endParaRPr lang="en-US" altLang="zh-CN" sz="1800">
                <a:solidFill>
                  <a:schemeClr val="bg1"/>
                </a:solidFill>
                <a:latin typeface="Impact" panose="020B0806030902050204" pitchFamily="34" charset="0"/>
              </a:endParaRPr>
            </a:p>
          </p:txBody>
        </p:sp>
      </p:grpSp>
      <p:sp>
        <p:nvSpPr>
          <p:cNvPr id="23" name="ïṡ1íḓe"/>
          <p:cNvSpPr txBox="1"/>
          <p:nvPr/>
        </p:nvSpPr>
        <p:spPr bwMode="auto">
          <a:xfrm>
            <a:off x="1764119" y="1040901"/>
            <a:ext cx="2771231" cy="594492"/>
          </a:xfrm>
          <a:prstGeom prst="rect">
            <a:avLst/>
          </a:prstGeom>
          <a:noFill/>
        </p:spPr>
        <p:txBody>
          <a:bodyPr wrap="square" lIns="68580" tIns="34290" rIns="68580" bIns="34290" anchor="ctr">
            <a:normAutofit lnSpcReduction="10000"/>
          </a:bodyPr>
          <a:lstStyle/>
          <a:p>
            <a:pPr lvl="0">
              <a:lnSpc>
                <a:spcPct val="150000"/>
              </a:lnSpc>
              <a:buSzPct val="25000"/>
              <a:defRPr/>
            </a:pPr>
            <a:r>
              <a:rPr lang="zh-CN" altLang="en-US" sz="1200" dirty="0">
                <a:latin typeface="宋体" panose="02010600030101010101" pitchFamily="2" charset="-122"/>
                <a:ea typeface="宋体" panose="02010600030101010101" pitchFamily="2" charset="-122"/>
              </a:rPr>
              <a:t>针对企业研发人员，课程难度较大，不适合研发人员来听</a:t>
            </a:r>
            <a:endParaRPr lang="zh-CN" altLang="en-US" sz="1200" dirty="0">
              <a:latin typeface="宋体" panose="02010600030101010101" pitchFamily="2" charset="-122"/>
              <a:ea typeface="宋体" panose="02010600030101010101" pitchFamily="2" charset="-122"/>
            </a:endParaRPr>
          </a:p>
        </p:txBody>
      </p:sp>
      <p:sp>
        <p:nvSpPr>
          <p:cNvPr id="24" name="í$ḻiḓè"/>
          <p:cNvSpPr txBox="1"/>
          <p:nvPr/>
        </p:nvSpPr>
        <p:spPr bwMode="auto">
          <a:xfrm>
            <a:off x="5262918" y="939425"/>
            <a:ext cx="3294673" cy="731828"/>
          </a:xfrm>
          <a:prstGeom prst="rect">
            <a:avLst/>
          </a:prstGeom>
          <a:noFill/>
        </p:spPr>
        <p:txBody>
          <a:bodyPr wrap="square" lIns="68580" tIns="34290" rIns="68580" bIns="34290" anchor="ctr">
            <a:noAutofit/>
          </a:bodyPr>
          <a:lstStyle/>
          <a:p>
            <a:pPr lvl="0">
              <a:lnSpc>
                <a:spcPct val="150000"/>
              </a:lnSpc>
              <a:buSzPct val="25000"/>
              <a:defRPr/>
            </a:pPr>
            <a:r>
              <a:rPr lang="zh-CN" altLang="en-US" sz="1200" dirty="0">
                <a:latin typeface="宋体" panose="02010600030101010101" pitchFamily="2" charset="-122"/>
                <a:ea typeface="宋体" panose="02010600030101010101" pitchFamily="2" charset="-122"/>
              </a:rPr>
              <a:t>围绕企业创新研发全生命周期中遇到的知产管理问题设计课程体系，课程形式辅以案例讲解</a:t>
            </a:r>
            <a:endParaRPr lang="zh-CN" altLang="en-US" sz="1200" dirty="0">
              <a:latin typeface="宋体" panose="02010600030101010101" pitchFamily="2" charset="-122"/>
              <a:ea typeface="宋体" panose="02010600030101010101" pitchFamily="2" charset="-122"/>
            </a:endParaRPr>
          </a:p>
        </p:txBody>
      </p:sp>
      <p:sp>
        <p:nvSpPr>
          <p:cNvPr id="25" name="íśliḑê"/>
          <p:cNvSpPr txBox="1"/>
          <p:nvPr/>
        </p:nvSpPr>
        <p:spPr bwMode="auto">
          <a:xfrm>
            <a:off x="1764119" y="1772729"/>
            <a:ext cx="2771231" cy="594492"/>
          </a:xfrm>
          <a:prstGeom prst="rect">
            <a:avLst/>
          </a:prstGeom>
          <a:noFill/>
        </p:spPr>
        <p:txBody>
          <a:bodyPr wrap="square" lIns="68580" tIns="34290" rIns="68580" bIns="34290" anchor="ctr">
            <a:normAutofit/>
          </a:bodyPr>
          <a:lstStyle/>
          <a:p>
            <a:pPr>
              <a:lnSpc>
                <a:spcPct val="140000"/>
              </a:lnSpc>
              <a:buSzPct val="25000"/>
              <a:defRPr/>
            </a:pPr>
            <a:r>
              <a:rPr lang="zh-CN" altLang="en-US" sz="1200" dirty="0">
                <a:latin typeface="宋体" panose="02010600030101010101" pitchFamily="2" charset="-122"/>
                <a:ea typeface="宋体" panose="02010600030101010101" pitchFamily="2" charset="-122"/>
              </a:rPr>
              <a:t>课程内容无更新，与</a:t>
            </a:r>
            <a:r>
              <a:rPr lang="en-US" altLang="zh-CN" sz="1200" dirty="0">
                <a:latin typeface="宋体" panose="02010600030101010101" pitchFamily="2" charset="-122"/>
                <a:ea typeface="宋体" panose="02010600030101010101" pitchFamily="2" charset="-122"/>
              </a:rPr>
              <a:t>IPIQ</a:t>
            </a:r>
            <a:r>
              <a:rPr lang="zh-CN" altLang="en-US" sz="1200" dirty="0">
                <a:latin typeface="宋体" panose="02010600030101010101" pitchFamily="2" charset="-122"/>
                <a:ea typeface="宋体" panose="02010600030101010101" pitchFamily="2" charset="-122"/>
              </a:rPr>
              <a:t>课程体系重复</a:t>
            </a:r>
            <a:endParaRPr lang="zh-CN" altLang="en-US" sz="1200" dirty="0">
              <a:latin typeface="宋体" panose="02010600030101010101" pitchFamily="2" charset="-122"/>
              <a:ea typeface="宋体" panose="02010600030101010101" pitchFamily="2" charset="-122"/>
            </a:endParaRPr>
          </a:p>
        </p:txBody>
      </p:sp>
      <p:sp>
        <p:nvSpPr>
          <p:cNvPr id="26" name="işlîḍé"/>
          <p:cNvSpPr txBox="1"/>
          <p:nvPr/>
        </p:nvSpPr>
        <p:spPr bwMode="auto">
          <a:xfrm>
            <a:off x="5262919" y="1776293"/>
            <a:ext cx="2771231" cy="594492"/>
          </a:xfrm>
          <a:prstGeom prst="rect">
            <a:avLst/>
          </a:prstGeom>
          <a:noFill/>
        </p:spPr>
        <p:txBody>
          <a:bodyPr wrap="square" lIns="68580" tIns="34290" rIns="68580" bIns="34290" anchor="ctr">
            <a:normAutofit/>
          </a:bodyPr>
          <a:lstStyle/>
          <a:p>
            <a:pPr>
              <a:lnSpc>
                <a:spcPct val="150000"/>
              </a:lnSpc>
              <a:buSzPct val="25000"/>
              <a:defRPr/>
            </a:pPr>
            <a:r>
              <a:rPr lang="zh-CN" altLang="en-US" sz="1200" dirty="0">
                <a:latin typeface="宋体" panose="02010600030101010101" pitchFamily="2" charset="-122"/>
                <a:ea typeface="宋体" panose="02010600030101010101" pitchFamily="2" charset="-122"/>
              </a:rPr>
              <a:t>重新录制针对研发人员的课程体系</a:t>
            </a:r>
            <a:endParaRPr lang="en-US" altLang="zh-CN" sz="1200" dirty="0">
              <a:latin typeface="宋体" panose="02010600030101010101" pitchFamily="2" charset="-122"/>
              <a:ea typeface="宋体" panose="02010600030101010101" pitchFamily="2" charset="-122"/>
            </a:endParaRPr>
          </a:p>
        </p:txBody>
      </p:sp>
      <p:sp>
        <p:nvSpPr>
          <p:cNvPr id="27" name="í$1ïḓé"/>
          <p:cNvSpPr txBox="1"/>
          <p:nvPr/>
        </p:nvSpPr>
        <p:spPr bwMode="auto">
          <a:xfrm>
            <a:off x="1764119" y="2504556"/>
            <a:ext cx="2771231" cy="594492"/>
          </a:xfrm>
          <a:prstGeom prst="rect">
            <a:avLst/>
          </a:prstGeom>
          <a:noFill/>
        </p:spPr>
        <p:txBody>
          <a:bodyPr wrap="square" lIns="68580" tIns="34290" rIns="68580" bIns="34290" anchor="ctr">
            <a:normAutofit/>
          </a:bodyPr>
          <a:lstStyle/>
          <a:p>
            <a:pPr lvl="0">
              <a:lnSpc>
                <a:spcPct val="140000"/>
              </a:lnSpc>
              <a:buSzPct val="25000"/>
              <a:defRPr/>
            </a:pPr>
            <a:r>
              <a:rPr lang="zh-CN" altLang="en-US" sz="1200" dirty="0">
                <a:latin typeface="宋体" panose="02010600030101010101" pitchFamily="2" charset="-122"/>
                <a:ea typeface="宋体" panose="02010600030101010101" pitchFamily="2" charset="-122"/>
              </a:rPr>
              <a:t>课程过多没有针对性，无法快速对客户进行价值传递</a:t>
            </a:r>
            <a:endParaRPr lang="zh-CN" altLang="en-US" sz="1200" dirty="0">
              <a:latin typeface="宋体" panose="02010600030101010101" pitchFamily="2" charset="-122"/>
              <a:ea typeface="宋体" panose="02010600030101010101" pitchFamily="2" charset="-122"/>
            </a:endParaRPr>
          </a:p>
        </p:txBody>
      </p:sp>
      <p:sp>
        <p:nvSpPr>
          <p:cNvPr id="28" name="ïs1ïďê"/>
          <p:cNvSpPr txBox="1"/>
          <p:nvPr/>
        </p:nvSpPr>
        <p:spPr bwMode="auto">
          <a:xfrm>
            <a:off x="5262919" y="2536852"/>
            <a:ext cx="2771231" cy="594492"/>
          </a:xfrm>
          <a:prstGeom prst="rect">
            <a:avLst/>
          </a:prstGeom>
          <a:noFill/>
        </p:spPr>
        <p:txBody>
          <a:bodyPr wrap="square" lIns="68580" tIns="34290" rIns="68580" bIns="34290" anchor="ctr">
            <a:normAutofit lnSpcReduction="10000"/>
          </a:bodyPr>
          <a:lstStyle/>
          <a:p>
            <a:pPr lvl="0">
              <a:lnSpc>
                <a:spcPct val="150000"/>
              </a:lnSpc>
              <a:buSzPct val="25000"/>
              <a:defRPr/>
            </a:pPr>
            <a:r>
              <a:rPr lang="zh-CN" altLang="en-US" sz="1200" dirty="0">
                <a:latin typeface="宋体" panose="02010600030101010101" pitchFamily="2" charset="-122"/>
                <a:ea typeface="宋体" panose="02010600030101010101" pitchFamily="2" charset="-122"/>
              </a:rPr>
              <a:t>针对研发人员，重新梳理课程价值，确认</a:t>
            </a:r>
            <a:r>
              <a:rPr lang="en-US" altLang="zh-CN" sz="1200" dirty="0">
                <a:latin typeface="宋体" panose="02010600030101010101" pitchFamily="2" charset="-122"/>
                <a:ea typeface="宋体" panose="02010600030101010101" pitchFamily="2" charset="-122"/>
              </a:rPr>
              <a:t>37</a:t>
            </a:r>
            <a:r>
              <a:rPr lang="zh-CN" altLang="en-US" sz="1200" dirty="0">
                <a:latin typeface="宋体" panose="02010600030101010101" pitchFamily="2" charset="-122"/>
                <a:ea typeface="宋体" panose="02010600030101010101" pitchFamily="2" charset="-122"/>
              </a:rPr>
              <a:t>节初阶及进阶课程</a:t>
            </a:r>
            <a:endParaRPr lang="en-US" altLang="zh-CN" sz="1200" dirty="0">
              <a:latin typeface="宋体" panose="02010600030101010101" pitchFamily="2" charset="-122"/>
              <a:ea typeface="宋体" panose="02010600030101010101" pitchFamily="2" charset="-122"/>
            </a:endParaRPr>
          </a:p>
        </p:txBody>
      </p:sp>
      <p:sp>
        <p:nvSpPr>
          <p:cNvPr id="29" name="ï$ľiḋè"/>
          <p:cNvSpPr txBox="1"/>
          <p:nvPr/>
        </p:nvSpPr>
        <p:spPr bwMode="auto">
          <a:xfrm>
            <a:off x="1764119" y="3236384"/>
            <a:ext cx="2771231" cy="594492"/>
          </a:xfrm>
          <a:prstGeom prst="rect">
            <a:avLst/>
          </a:prstGeom>
          <a:noFill/>
        </p:spPr>
        <p:txBody>
          <a:bodyPr wrap="square" lIns="68580" tIns="34290" rIns="68580" bIns="34290" anchor="ctr">
            <a:normAutofit/>
          </a:bodyPr>
          <a:lstStyle/>
          <a:p>
            <a:pPr lvl="0">
              <a:lnSpc>
                <a:spcPct val="140000"/>
              </a:lnSpc>
              <a:buSzPct val="25000"/>
              <a:defRPr/>
            </a:pPr>
            <a:r>
              <a:rPr lang="zh-CN" altLang="en-US" sz="1200" dirty="0">
                <a:latin typeface="宋体" panose="02010600030101010101" pitchFamily="2" charset="-122"/>
                <a:ea typeface="宋体" panose="02010600030101010101" pitchFamily="2" charset="-122"/>
              </a:rPr>
              <a:t>套餐体系设置不合理，账号数量较多</a:t>
            </a:r>
            <a:endParaRPr lang="zh-CN" altLang="en-US" sz="1200" dirty="0">
              <a:latin typeface="宋体" panose="02010600030101010101" pitchFamily="2" charset="-122"/>
              <a:ea typeface="宋体" panose="02010600030101010101" pitchFamily="2" charset="-122"/>
            </a:endParaRPr>
          </a:p>
        </p:txBody>
      </p:sp>
      <p:sp>
        <p:nvSpPr>
          <p:cNvPr id="30" name="îṣ1ïḓe"/>
          <p:cNvSpPr txBox="1"/>
          <p:nvPr/>
        </p:nvSpPr>
        <p:spPr bwMode="auto">
          <a:xfrm>
            <a:off x="5262918" y="3236384"/>
            <a:ext cx="2996395" cy="759147"/>
          </a:xfrm>
          <a:prstGeom prst="rect">
            <a:avLst/>
          </a:prstGeom>
          <a:noFill/>
        </p:spPr>
        <p:txBody>
          <a:bodyPr wrap="square" lIns="68580" tIns="34290" rIns="68580" bIns="34290" anchor="ctr">
            <a:normAutofit fontScale="92500"/>
          </a:bodyPr>
          <a:lstStyle/>
          <a:p>
            <a:pPr>
              <a:lnSpc>
                <a:spcPct val="150000"/>
              </a:lnSpc>
              <a:buSzPct val="25000"/>
              <a:defRPr/>
            </a:pPr>
            <a:r>
              <a:rPr lang="zh-CN" altLang="en-US" sz="1200" dirty="0">
                <a:latin typeface="宋体" panose="02010600030101010101" pitchFamily="2" charset="-122"/>
                <a:ea typeface="宋体" panose="02010600030101010101" pitchFamily="2" charset="-122"/>
              </a:rPr>
              <a:t>重新梳理报价体系，充分考虑</a:t>
            </a:r>
            <a:r>
              <a:rPr lang="en-US" altLang="zh-CN" sz="1200" dirty="0">
                <a:latin typeface="宋体" panose="02010600030101010101" pitchFamily="2" charset="-122"/>
                <a:ea typeface="宋体" panose="02010600030101010101" pitchFamily="2" charset="-122"/>
              </a:rPr>
              <a:t>AM/AE</a:t>
            </a:r>
            <a:r>
              <a:rPr lang="zh-CN" altLang="en-US" sz="1200" dirty="0">
                <a:latin typeface="宋体" panose="02010600030101010101" pitchFamily="2" charset="-122"/>
                <a:ea typeface="宋体" panose="02010600030101010101" pitchFamily="2" charset="-122"/>
              </a:rPr>
              <a:t>客户研发人员，新版学院企业版设置最低账号</a:t>
            </a:r>
            <a:r>
              <a:rPr lang="en-US" altLang="zh-CN" sz="1200" dirty="0">
                <a:latin typeface="宋体" panose="02010600030101010101" pitchFamily="2" charset="-122"/>
                <a:ea typeface="宋体" panose="02010600030101010101" pitchFamily="2" charset="-122"/>
              </a:rPr>
              <a:t>30</a:t>
            </a:r>
            <a:r>
              <a:rPr lang="zh-CN" altLang="en-US" sz="1200" dirty="0">
                <a:latin typeface="宋体" panose="02010600030101010101" pitchFamily="2" charset="-122"/>
                <a:ea typeface="宋体" panose="02010600030101010101" pitchFamily="2" charset="-122"/>
              </a:rPr>
              <a:t>个</a:t>
            </a:r>
            <a:endParaRPr lang="en-US" altLang="zh-CN" sz="1200" dirty="0">
              <a:latin typeface="宋体" panose="02010600030101010101" pitchFamily="2" charset="-122"/>
              <a:ea typeface="宋体" panose="02010600030101010101" pitchFamily="2" charset="-122"/>
            </a:endParaRPr>
          </a:p>
        </p:txBody>
      </p:sp>
      <p:sp>
        <p:nvSpPr>
          <p:cNvPr id="41" name="işļîḑè"/>
          <p:cNvSpPr/>
          <p:nvPr/>
        </p:nvSpPr>
        <p:spPr>
          <a:xfrm rot="5400000">
            <a:off x="4751694" y="1170687"/>
            <a:ext cx="294881" cy="334920"/>
          </a:xfrm>
          <a:custGeom>
            <a:avLst/>
            <a:gdLst>
              <a:gd name="connsiteX0" fmla="*/ 0 w 523042"/>
              <a:gd name="connsiteY0" fmla="*/ 277628 h 594061"/>
              <a:gd name="connsiteX1" fmla="*/ 261521 w 523042"/>
              <a:gd name="connsiteY1" fmla="*/ 0 h 594061"/>
              <a:gd name="connsiteX2" fmla="*/ 523042 w 523042"/>
              <a:gd name="connsiteY2" fmla="*/ 277628 h 594061"/>
              <a:gd name="connsiteX3" fmla="*/ 370254 w 523042"/>
              <a:gd name="connsiteY3" fmla="*/ 277628 h 594061"/>
              <a:gd name="connsiteX4" fmla="*/ 370254 w 523042"/>
              <a:gd name="connsiteY4" fmla="*/ 534871 h 594061"/>
              <a:gd name="connsiteX5" fmla="*/ 311064 w 523042"/>
              <a:gd name="connsiteY5" fmla="*/ 594061 h 594061"/>
              <a:gd name="connsiteX6" fmla="*/ 211979 w 523042"/>
              <a:gd name="connsiteY6" fmla="*/ 594061 h 594061"/>
              <a:gd name="connsiteX7" fmla="*/ 152789 w 523042"/>
              <a:gd name="connsiteY7" fmla="*/ 534871 h 594061"/>
              <a:gd name="connsiteX8" fmla="*/ 152789 w 523042"/>
              <a:gd name="connsiteY8" fmla="*/ 277628 h 5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042" h="594061">
                <a:moveTo>
                  <a:pt x="0" y="277628"/>
                </a:moveTo>
                <a:lnTo>
                  <a:pt x="261521" y="0"/>
                </a:lnTo>
                <a:lnTo>
                  <a:pt x="523042" y="277628"/>
                </a:lnTo>
                <a:lnTo>
                  <a:pt x="370254" y="277628"/>
                </a:lnTo>
                <a:lnTo>
                  <a:pt x="370254" y="534871"/>
                </a:lnTo>
                <a:cubicBezTo>
                  <a:pt x="370254" y="567561"/>
                  <a:pt x="343754" y="594061"/>
                  <a:pt x="311064" y="594061"/>
                </a:cubicBezTo>
                <a:lnTo>
                  <a:pt x="211979" y="594061"/>
                </a:lnTo>
                <a:cubicBezTo>
                  <a:pt x="179289" y="594061"/>
                  <a:pt x="152789" y="567561"/>
                  <a:pt x="152789" y="534871"/>
                </a:cubicBezTo>
                <a:lnTo>
                  <a:pt x="152789" y="277628"/>
                </a:lnTo>
                <a:close/>
              </a:path>
            </a:pathLst>
          </a:cu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1200">
              <a:latin typeface="宋体" panose="02010600030101010101" pitchFamily="2" charset="-122"/>
              <a:ea typeface="宋体" panose="02010600030101010101" pitchFamily="2" charset="-122"/>
              <a:sym typeface="宋体" panose="02010600030101010101" pitchFamily="2" charset="-122"/>
            </a:endParaRPr>
          </a:p>
        </p:txBody>
      </p:sp>
      <p:sp>
        <p:nvSpPr>
          <p:cNvPr id="42" name="işļîḑè"/>
          <p:cNvSpPr/>
          <p:nvPr/>
        </p:nvSpPr>
        <p:spPr>
          <a:xfrm rot="5400000">
            <a:off x="4751694" y="1902515"/>
            <a:ext cx="294881" cy="334920"/>
          </a:xfrm>
          <a:custGeom>
            <a:avLst/>
            <a:gdLst>
              <a:gd name="connsiteX0" fmla="*/ 0 w 523042"/>
              <a:gd name="connsiteY0" fmla="*/ 277628 h 594061"/>
              <a:gd name="connsiteX1" fmla="*/ 261521 w 523042"/>
              <a:gd name="connsiteY1" fmla="*/ 0 h 594061"/>
              <a:gd name="connsiteX2" fmla="*/ 523042 w 523042"/>
              <a:gd name="connsiteY2" fmla="*/ 277628 h 594061"/>
              <a:gd name="connsiteX3" fmla="*/ 370254 w 523042"/>
              <a:gd name="connsiteY3" fmla="*/ 277628 h 594061"/>
              <a:gd name="connsiteX4" fmla="*/ 370254 w 523042"/>
              <a:gd name="connsiteY4" fmla="*/ 534871 h 594061"/>
              <a:gd name="connsiteX5" fmla="*/ 311064 w 523042"/>
              <a:gd name="connsiteY5" fmla="*/ 594061 h 594061"/>
              <a:gd name="connsiteX6" fmla="*/ 211979 w 523042"/>
              <a:gd name="connsiteY6" fmla="*/ 594061 h 594061"/>
              <a:gd name="connsiteX7" fmla="*/ 152789 w 523042"/>
              <a:gd name="connsiteY7" fmla="*/ 534871 h 594061"/>
              <a:gd name="connsiteX8" fmla="*/ 152789 w 523042"/>
              <a:gd name="connsiteY8" fmla="*/ 277628 h 5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042" h="594061">
                <a:moveTo>
                  <a:pt x="0" y="277628"/>
                </a:moveTo>
                <a:lnTo>
                  <a:pt x="261521" y="0"/>
                </a:lnTo>
                <a:lnTo>
                  <a:pt x="523042" y="277628"/>
                </a:lnTo>
                <a:lnTo>
                  <a:pt x="370254" y="277628"/>
                </a:lnTo>
                <a:lnTo>
                  <a:pt x="370254" y="534871"/>
                </a:lnTo>
                <a:cubicBezTo>
                  <a:pt x="370254" y="567561"/>
                  <a:pt x="343754" y="594061"/>
                  <a:pt x="311064" y="594061"/>
                </a:cubicBezTo>
                <a:lnTo>
                  <a:pt x="211979" y="594061"/>
                </a:lnTo>
                <a:cubicBezTo>
                  <a:pt x="179289" y="594061"/>
                  <a:pt x="152789" y="567561"/>
                  <a:pt x="152789" y="534871"/>
                </a:cubicBezTo>
                <a:lnTo>
                  <a:pt x="152789" y="277628"/>
                </a:lnTo>
                <a:close/>
              </a:path>
            </a:pathLst>
          </a:cu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1200">
              <a:latin typeface="宋体" panose="02010600030101010101" pitchFamily="2" charset="-122"/>
              <a:ea typeface="宋体" panose="02010600030101010101" pitchFamily="2" charset="-122"/>
              <a:sym typeface="宋体" panose="02010600030101010101" pitchFamily="2" charset="-122"/>
            </a:endParaRPr>
          </a:p>
        </p:txBody>
      </p:sp>
      <p:sp>
        <p:nvSpPr>
          <p:cNvPr id="43" name="işļîḑè"/>
          <p:cNvSpPr/>
          <p:nvPr/>
        </p:nvSpPr>
        <p:spPr>
          <a:xfrm rot="5400000">
            <a:off x="4751694" y="2668817"/>
            <a:ext cx="294881" cy="334920"/>
          </a:xfrm>
          <a:custGeom>
            <a:avLst/>
            <a:gdLst>
              <a:gd name="connsiteX0" fmla="*/ 0 w 523042"/>
              <a:gd name="connsiteY0" fmla="*/ 277628 h 594061"/>
              <a:gd name="connsiteX1" fmla="*/ 261521 w 523042"/>
              <a:gd name="connsiteY1" fmla="*/ 0 h 594061"/>
              <a:gd name="connsiteX2" fmla="*/ 523042 w 523042"/>
              <a:gd name="connsiteY2" fmla="*/ 277628 h 594061"/>
              <a:gd name="connsiteX3" fmla="*/ 370254 w 523042"/>
              <a:gd name="connsiteY3" fmla="*/ 277628 h 594061"/>
              <a:gd name="connsiteX4" fmla="*/ 370254 w 523042"/>
              <a:gd name="connsiteY4" fmla="*/ 534871 h 594061"/>
              <a:gd name="connsiteX5" fmla="*/ 311064 w 523042"/>
              <a:gd name="connsiteY5" fmla="*/ 594061 h 594061"/>
              <a:gd name="connsiteX6" fmla="*/ 211979 w 523042"/>
              <a:gd name="connsiteY6" fmla="*/ 594061 h 594061"/>
              <a:gd name="connsiteX7" fmla="*/ 152789 w 523042"/>
              <a:gd name="connsiteY7" fmla="*/ 534871 h 594061"/>
              <a:gd name="connsiteX8" fmla="*/ 152789 w 523042"/>
              <a:gd name="connsiteY8" fmla="*/ 277628 h 5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042" h="594061">
                <a:moveTo>
                  <a:pt x="0" y="277628"/>
                </a:moveTo>
                <a:lnTo>
                  <a:pt x="261521" y="0"/>
                </a:lnTo>
                <a:lnTo>
                  <a:pt x="523042" y="277628"/>
                </a:lnTo>
                <a:lnTo>
                  <a:pt x="370254" y="277628"/>
                </a:lnTo>
                <a:lnTo>
                  <a:pt x="370254" y="534871"/>
                </a:lnTo>
                <a:cubicBezTo>
                  <a:pt x="370254" y="567561"/>
                  <a:pt x="343754" y="594061"/>
                  <a:pt x="311064" y="594061"/>
                </a:cubicBezTo>
                <a:lnTo>
                  <a:pt x="211979" y="594061"/>
                </a:lnTo>
                <a:cubicBezTo>
                  <a:pt x="179289" y="594061"/>
                  <a:pt x="152789" y="567561"/>
                  <a:pt x="152789" y="534871"/>
                </a:cubicBezTo>
                <a:lnTo>
                  <a:pt x="152789" y="277628"/>
                </a:lnTo>
                <a:close/>
              </a:path>
            </a:pathLst>
          </a:cu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1200">
              <a:latin typeface="宋体" panose="02010600030101010101" pitchFamily="2" charset="-122"/>
              <a:ea typeface="宋体" panose="02010600030101010101" pitchFamily="2" charset="-122"/>
              <a:sym typeface="宋体" panose="02010600030101010101" pitchFamily="2" charset="-122"/>
            </a:endParaRPr>
          </a:p>
        </p:txBody>
      </p:sp>
      <p:sp>
        <p:nvSpPr>
          <p:cNvPr id="44" name="işļîḑè"/>
          <p:cNvSpPr/>
          <p:nvPr/>
        </p:nvSpPr>
        <p:spPr>
          <a:xfrm rot="5400000">
            <a:off x="4751694" y="3439778"/>
            <a:ext cx="294881" cy="334920"/>
          </a:xfrm>
          <a:custGeom>
            <a:avLst/>
            <a:gdLst>
              <a:gd name="connsiteX0" fmla="*/ 0 w 523042"/>
              <a:gd name="connsiteY0" fmla="*/ 277628 h 594061"/>
              <a:gd name="connsiteX1" fmla="*/ 261521 w 523042"/>
              <a:gd name="connsiteY1" fmla="*/ 0 h 594061"/>
              <a:gd name="connsiteX2" fmla="*/ 523042 w 523042"/>
              <a:gd name="connsiteY2" fmla="*/ 277628 h 594061"/>
              <a:gd name="connsiteX3" fmla="*/ 370254 w 523042"/>
              <a:gd name="connsiteY3" fmla="*/ 277628 h 594061"/>
              <a:gd name="connsiteX4" fmla="*/ 370254 w 523042"/>
              <a:gd name="connsiteY4" fmla="*/ 534871 h 594061"/>
              <a:gd name="connsiteX5" fmla="*/ 311064 w 523042"/>
              <a:gd name="connsiteY5" fmla="*/ 594061 h 594061"/>
              <a:gd name="connsiteX6" fmla="*/ 211979 w 523042"/>
              <a:gd name="connsiteY6" fmla="*/ 594061 h 594061"/>
              <a:gd name="connsiteX7" fmla="*/ 152789 w 523042"/>
              <a:gd name="connsiteY7" fmla="*/ 534871 h 594061"/>
              <a:gd name="connsiteX8" fmla="*/ 152789 w 523042"/>
              <a:gd name="connsiteY8" fmla="*/ 277628 h 5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042" h="594061">
                <a:moveTo>
                  <a:pt x="0" y="277628"/>
                </a:moveTo>
                <a:lnTo>
                  <a:pt x="261521" y="0"/>
                </a:lnTo>
                <a:lnTo>
                  <a:pt x="523042" y="277628"/>
                </a:lnTo>
                <a:lnTo>
                  <a:pt x="370254" y="277628"/>
                </a:lnTo>
                <a:lnTo>
                  <a:pt x="370254" y="534871"/>
                </a:lnTo>
                <a:cubicBezTo>
                  <a:pt x="370254" y="567561"/>
                  <a:pt x="343754" y="594061"/>
                  <a:pt x="311064" y="594061"/>
                </a:cubicBezTo>
                <a:lnTo>
                  <a:pt x="211979" y="594061"/>
                </a:lnTo>
                <a:cubicBezTo>
                  <a:pt x="179289" y="594061"/>
                  <a:pt x="152789" y="567561"/>
                  <a:pt x="152789" y="534871"/>
                </a:cubicBezTo>
                <a:lnTo>
                  <a:pt x="152789" y="277628"/>
                </a:lnTo>
                <a:close/>
              </a:path>
            </a:pathLst>
          </a:cu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1200">
              <a:latin typeface="宋体" panose="02010600030101010101" pitchFamily="2" charset="-122"/>
              <a:ea typeface="宋体" panose="02010600030101010101" pitchFamily="2" charset="-122"/>
              <a:sym typeface="宋体" panose="02010600030101010101" pitchFamily="2" charset="-122"/>
            </a:endParaRPr>
          </a:p>
        </p:txBody>
      </p:sp>
      <p:sp>
        <p:nvSpPr>
          <p:cNvPr id="46" name="文本框 45"/>
          <p:cNvSpPr txBox="1"/>
          <p:nvPr/>
        </p:nvSpPr>
        <p:spPr>
          <a:xfrm>
            <a:off x="661698" y="266059"/>
            <a:ext cx="3442606" cy="368300"/>
          </a:xfrm>
          <a:prstGeom prst="rect">
            <a:avLst/>
          </a:prstGeom>
          <a:noFill/>
        </p:spPr>
        <p:txBody>
          <a:bodyPr wrap="square" rtlCol="0">
            <a:spAutoFit/>
          </a:bodyPr>
          <a:lstStyle/>
          <a:p>
            <a:r>
              <a:rPr lang="zh-CN" altLang="en-US" sz="18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智慧芽学院</a:t>
            </a:r>
            <a:r>
              <a:rPr lang="en-US" altLang="zh-CN" sz="18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a:t>
            </a:r>
            <a:r>
              <a:rPr lang="zh-CN" altLang="en-US" sz="18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企业版</a:t>
            </a:r>
            <a:endParaRPr lang="zh-CN" altLang="en-US" sz="18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ppt_x"/>
                                          </p:val>
                                        </p:tav>
                                        <p:tav tm="100000">
                                          <p:val>
                                            <p:strVal val="#ppt_x"/>
                                          </p:val>
                                        </p:tav>
                                      </p:tavLst>
                                    </p:anim>
                                    <p:anim calcmode="lin" valueType="num">
                                      <p:cBhvr additive="base">
                                        <p:cTn id="46" dur="500" fill="hold"/>
                                        <p:tgtEl>
                                          <p:spTgt spid="4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additive="base">
                                        <p:cTn id="53" dur="500" fill="hold"/>
                                        <p:tgtEl>
                                          <p:spTgt spid="43"/>
                                        </p:tgtEl>
                                        <p:attrNameLst>
                                          <p:attrName>ppt_x</p:attrName>
                                        </p:attrNameLst>
                                      </p:cBhvr>
                                      <p:tavLst>
                                        <p:tav tm="0">
                                          <p:val>
                                            <p:strVal val="#ppt_x"/>
                                          </p:val>
                                        </p:tav>
                                        <p:tav tm="100000">
                                          <p:val>
                                            <p:strVal val="#ppt_x"/>
                                          </p:val>
                                        </p:tav>
                                      </p:tavLst>
                                    </p:anim>
                                    <p:anim calcmode="lin" valueType="num">
                                      <p:cBhvr additive="base">
                                        <p:cTn id="54" dur="500" fill="hold"/>
                                        <p:tgtEl>
                                          <p:spTgt spid="4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additive="base">
                                        <p:cTn id="57" dur="500" fill="hold"/>
                                        <p:tgtEl>
                                          <p:spTgt spid="44"/>
                                        </p:tgtEl>
                                        <p:attrNameLst>
                                          <p:attrName>ppt_x</p:attrName>
                                        </p:attrNameLst>
                                      </p:cBhvr>
                                      <p:tavLst>
                                        <p:tav tm="0">
                                          <p:val>
                                            <p:strVal val="#ppt_x"/>
                                          </p:val>
                                        </p:tav>
                                        <p:tav tm="100000">
                                          <p:val>
                                            <p:strVal val="#ppt_x"/>
                                          </p:val>
                                        </p:tav>
                                      </p:tavLst>
                                    </p:anim>
                                    <p:anim calcmode="lin" valueType="num">
                                      <p:cBhvr additive="base">
                                        <p:cTn id="5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41" grpId="0" bldLvl="0" animBg="1"/>
      <p:bldP spid="42" grpId="0" bldLvl="0" animBg="1"/>
      <p:bldP spid="43" grpId="0" bldLvl="0" animBg="1"/>
      <p:bldP spid="4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4296076" y="1136695"/>
            <a:ext cx="1543685" cy="260350"/>
          </a:xfrm>
          <a:prstGeom prst="rect">
            <a:avLst/>
          </a:prstGeom>
        </p:spPr>
        <p:txBody>
          <a:bodyPr wrap="none">
            <a:spAutoFit/>
          </a:bodyPr>
          <a:lstStyle/>
          <a:p>
            <a:pPr algn="ctr" defTabSz="1459865">
              <a:defRPr/>
            </a:pPr>
            <a:r>
              <a:rPr lang="zh-CN" altLang="en-US" sz="1100" b="1" kern="0" dirty="0">
                <a:solidFill>
                  <a:srgbClr val="FEFFFF"/>
                </a:solidFill>
                <a:latin typeface="宋体" panose="02010600030101010101" pitchFamily="2" charset="-122"/>
                <a:ea typeface="宋体" panose="02010600030101010101" pitchFamily="2" charset="-122"/>
                <a:cs typeface="Arial" panose="020B0604020202020204" pitchFamily="34" charset="0"/>
                <a:sym typeface="宋体" panose="02010600030101010101" pitchFamily="2" charset="-122"/>
              </a:rPr>
              <a:t>知产培训</a:t>
            </a:r>
            <a:r>
              <a:rPr lang="en-US" altLang="zh-CN" sz="1100" b="1" kern="0" dirty="0">
                <a:solidFill>
                  <a:srgbClr val="FEFFFF"/>
                </a:solidFill>
                <a:latin typeface="宋体" panose="02010600030101010101" pitchFamily="2" charset="-122"/>
                <a:ea typeface="宋体" panose="02010600030101010101" pitchFamily="2" charset="-122"/>
                <a:cs typeface="Arial" panose="020B0604020202020204" pitchFamily="34" charset="0"/>
                <a:sym typeface="宋体" panose="02010600030101010101" pitchFamily="2" charset="-122"/>
              </a:rPr>
              <a:t>2.0</a:t>
            </a:r>
            <a:r>
              <a:rPr lang="zh-CN" altLang="en-US" sz="1100" b="1" kern="0" dirty="0">
                <a:solidFill>
                  <a:srgbClr val="FEFFFF"/>
                </a:solidFill>
                <a:latin typeface="宋体" panose="02010600030101010101" pitchFamily="2" charset="-122"/>
                <a:ea typeface="宋体" panose="02010600030101010101" pitchFamily="2" charset="-122"/>
                <a:cs typeface="Arial" panose="020B0604020202020204" pitchFamily="34" charset="0"/>
                <a:sym typeface="宋体" panose="02010600030101010101" pitchFamily="2" charset="-122"/>
              </a:rPr>
              <a:t> </a:t>
            </a:r>
            <a:r>
              <a:rPr lang="en-US" altLang="zh-CN" sz="900" b="1" kern="0" dirty="0">
                <a:solidFill>
                  <a:srgbClr val="FEFFFF"/>
                </a:solidFill>
                <a:latin typeface="宋体" panose="02010600030101010101" pitchFamily="2" charset="-122"/>
                <a:ea typeface="宋体" panose="02010600030101010101" pitchFamily="2" charset="-122"/>
                <a:cs typeface="Arial" panose="020B0604020202020204" pitchFamily="34" charset="0"/>
                <a:sym typeface="宋体" panose="02010600030101010101" pitchFamily="2" charset="-122"/>
              </a:rPr>
              <a:t>-</a:t>
            </a:r>
            <a:r>
              <a:rPr lang="zh-CN" altLang="en-US" sz="900" b="1" kern="0" dirty="0">
                <a:solidFill>
                  <a:srgbClr val="FEFFFF"/>
                </a:solidFill>
                <a:latin typeface="宋体" panose="02010600030101010101" pitchFamily="2" charset="-122"/>
                <a:ea typeface="宋体" panose="02010600030101010101" pitchFamily="2" charset="-122"/>
                <a:cs typeface="Arial" panose="020B0604020202020204" pitchFamily="34" charset="0"/>
                <a:sym typeface="宋体" panose="02010600030101010101" pitchFamily="2" charset="-122"/>
              </a:rPr>
              <a:t>线上学习</a:t>
            </a:r>
            <a:endParaRPr lang="en-US" altLang="zh-CN" sz="900" b="1" kern="0" dirty="0">
              <a:solidFill>
                <a:srgbClr val="FEFFFF"/>
              </a:solidFill>
              <a:latin typeface="宋体" panose="02010600030101010101" pitchFamily="2" charset="-122"/>
              <a:ea typeface="宋体" panose="02010600030101010101" pitchFamily="2" charset="-122"/>
              <a:cs typeface="Arial" panose="020B0604020202020204" pitchFamily="34" charset="0"/>
              <a:sym typeface="宋体" panose="02010600030101010101" pitchFamily="2" charset="-122"/>
            </a:endParaRPr>
          </a:p>
        </p:txBody>
      </p:sp>
      <p:sp>
        <p:nvSpPr>
          <p:cNvPr id="24" name="矩形 23"/>
          <p:cNvSpPr/>
          <p:nvPr/>
        </p:nvSpPr>
        <p:spPr>
          <a:xfrm>
            <a:off x="634760" y="2391386"/>
            <a:ext cx="4398169" cy="922020"/>
          </a:xfrm>
          <a:prstGeom prst="rect">
            <a:avLst/>
          </a:prstGeom>
        </p:spPr>
        <p:txBody>
          <a:bodyPr wrap="square">
            <a:spAutoFit/>
          </a:bodyPr>
          <a:lstStyle/>
          <a:p>
            <a:pPr marL="273685" indent="-273685" defTabSz="1459865" fontAlgn="base">
              <a:lnSpc>
                <a:spcPct val="150000"/>
              </a:lnSpc>
              <a:spcBef>
                <a:spcPct val="0"/>
              </a:spcBef>
              <a:spcAft>
                <a:spcPct val="0"/>
              </a:spcAft>
              <a:buFont typeface="Arial" panose="020B0604020202020204" pitchFamily="34" charset="0"/>
              <a:buChar char="•"/>
              <a:defRPr/>
            </a:pPr>
            <a:r>
              <a:rPr lang="zh-CN" altLang="en-US" sz="1200" kern="0" dirty="0">
                <a:solidFill>
                  <a:prstClr val="black">
                    <a:lumMod val="75000"/>
                    <a:lumOff val="25000"/>
                  </a:prst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线上学习，培训组织及管理简单易操作</a:t>
            </a:r>
            <a:endParaRPr lang="en-US" altLang="zh-CN" sz="1200" kern="0" dirty="0">
              <a:solidFill>
                <a:prstClr val="black">
                  <a:lumMod val="75000"/>
                  <a:lumOff val="25000"/>
                </a:prst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a:p>
            <a:pPr marL="273685" indent="-273685" defTabSz="1459865" fontAlgn="base">
              <a:lnSpc>
                <a:spcPct val="150000"/>
              </a:lnSpc>
              <a:spcBef>
                <a:spcPct val="0"/>
              </a:spcBef>
              <a:spcAft>
                <a:spcPct val="0"/>
              </a:spcAft>
              <a:buFont typeface="Arial" panose="020B0604020202020204" pitchFamily="34" charset="0"/>
              <a:buChar char="•"/>
              <a:defRPr/>
            </a:pPr>
            <a:r>
              <a:rPr lang="zh-CN" altLang="en-US" sz="1200" kern="0" dirty="0">
                <a:solidFill>
                  <a:prstClr val="black">
                    <a:lumMod val="75000"/>
                    <a:lumOff val="25000"/>
                  </a:prst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每节课均有作业，每阶段均有考试，倒逼学员认真听课，</a:t>
            </a:r>
            <a:r>
              <a:rPr lang="zh-CN" altLang="en-US" sz="1200" kern="0" dirty="0">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学习进度和考核结果皆可掌握</a:t>
            </a:r>
            <a:endParaRPr lang="zh-CN" altLang="en-US" sz="1200" kern="0" dirty="0">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25" name="矩形 24"/>
          <p:cNvSpPr/>
          <p:nvPr/>
        </p:nvSpPr>
        <p:spPr>
          <a:xfrm>
            <a:off x="638811" y="1285240"/>
            <a:ext cx="4571397" cy="645160"/>
          </a:xfrm>
          <a:prstGeom prst="rect">
            <a:avLst/>
          </a:prstGeom>
        </p:spPr>
        <p:txBody>
          <a:bodyPr wrap="square">
            <a:spAutoFit/>
          </a:bodyPr>
          <a:lstStyle/>
          <a:p>
            <a:pPr marL="273685" indent="-273685" defTabSz="1459865" fontAlgn="base">
              <a:lnSpc>
                <a:spcPct val="150000"/>
              </a:lnSpc>
              <a:spcBef>
                <a:spcPct val="0"/>
              </a:spcBef>
              <a:spcAft>
                <a:spcPct val="0"/>
              </a:spcAft>
              <a:buFont typeface="Arial" panose="020B0604020202020204" pitchFamily="34" charset="0"/>
              <a:buChar char="•"/>
              <a:defRPr/>
            </a:pPr>
            <a:r>
              <a:rPr lang="zh-CN" altLang="en-US" sz="1200" kern="0" dirty="0">
                <a:solidFill>
                  <a:prstClr val="black">
                    <a:lumMod val="75000"/>
                    <a:lumOff val="25000"/>
                  </a:prst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围绕企业创新研发全生命周期中遇到的知产管理问题设计课程</a:t>
            </a:r>
            <a:endParaRPr lang="en-US" altLang="zh-CN" sz="1200" kern="0" dirty="0">
              <a:solidFill>
                <a:prstClr val="black">
                  <a:lumMod val="75000"/>
                  <a:lumOff val="25000"/>
                </a:prst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a:p>
            <a:pPr marL="273685" indent="-273685" defTabSz="1459865" fontAlgn="base">
              <a:lnSpc>
                <a:spcPct val="150000"/>
              </a:lnSpc>
              <a:spcBef>
                <a:spcPct val="0"/>
              </a:spcBef>
              <a:spcAft>
                <a:spcPct val="0"/>
              </a:spcAft>
              <a:buFont typeface="Arial" panose="020B0604020202020204" pitchFamily="34" charset="0"/>
              <a:buChar char="•"/>
              <a:defRPr/>
            </a:pPr>
            <a:r>
              <a:rPr lang="zh-CN" altLang="en-US" sz="1200" kern="0" dirty="0">
                <a:solidFill>
                  <a:prstClr val="black">
                    <a:lumMod val="75000"/>
                    <a:lumOff val="25000"/>
                  </a:prst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专门设计并重新录制针对</a:t>
            </a:r>
            <a:r>
              <a:rPr lang="zh-CN" altLang="en-US" sz="1200" kern="0" dirty="0">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研发人员的课程体系</a:t>
            </a:r>
            <a:endParaRPr lang="en-US" altLang="zh-CN" sz="1200" kern="0" dirty="0">
              <a:solidFill>
                <a:prstClr val="black">
                  <a:lumMod val="75000"/>
                  <a:lumOff val="25000"/>
                </a:prst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26" name="矩形 25"/>
          <p:cNvSpPr/>
          <p:nvPr/>
        </p:nvSpPr>
        <p:spPr>
          <a:xfrm>
            <a:off x="639634" y="3729469"/>
            <a:ext cx="4393296" cy="645160"/>
          </a:xfrm>
          <a:prstGeom prst="rect">
            <a:avLst/>
          </a:prstGeom>
        </p:spPr>
        <p:txBody>
          <a:bodyPr wrap="square">
            <a:spAutoFit/>
          </a:bodyPr>
          <a:lstStyle/>
          <a:p>
            <a:pPr marL="273685" indent="-273685" defTabSz="1459865" fontAlgn="base">
              <a:lnSpc>
                <a:spcPct val="150000"/>
              </a:lnSpc>
              <a:spcBef>
                <a:spcPct val="0"/>
              </a:spcBef>
              <a:spcAft>
                <a:spcPct val="0"/>
              </a:spcAft>
              <a:buFont typeface="Arial" panose="020B0604020202020204" pitchFamily="34" charset="0"/>
              <a:buChar char="•"/>
              <a:defRPr/>
            </a:pPr>
            <a:r>
              <a:rPr lang="zh-CN" altLang="en-US" sz="1200" kern="0" dirty="0">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人均培训费用极低，学习时间灵活</a:t>
            </a:r>
            <a:endParaRPr lang="en-US" altLang="zh-CN" sz="1200" kern="0" dirty="0">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a:p>
            <a:pPr marL="273685" indent="-273685" defTabSz="1459865" fontAlgn="base">
              <a:lnSpc>
                <a:spcPct val="150000"/>
              </a:lnSpc>
              <a:spcBef>
                <a:spcPct val="0"/>
              </a:spcBef>
              <a:spcAft>
                <a:spcPct val="0"/>
              </a:spcAft>
              <a:buFont typeface="Arial" panose="020B0604020202020204" pitchFamily="34" charset="0"/>
              <a:buChar char="•"/>
              <a:defRPr/>
            </a:pPr>
            <a:r>
              <a:rPr lang="zh-CN" altLang="en-US" sz="1200" kern="0" dirty="0">
                <a:solidFill>
                  <a:prstClr val="black">
                    <a:lumMod val="75000"/>
                    <a:lumOff val="25000"/>
                  </a:prst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课程时长合理，最大化利用碎片时间，提升学习积极性</a:t>
            </a:r>
            <a:endParaRPr lang="zh-CN" altLang="en-US" sz="1200" kern="0" dirty="0">
              <a:solidFill>
                <a:prstClr val="black">
                  <a:lumMod val="75000"/>
                  <a:lumOff val="25000"/>
                </a:prst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3" name="文本框 2"/>
          <p:cNvSpPr txBox="1"/>
          <p:nvPr/>
        </p:nvSpPr>
        <p:spPr>
          <a:xfrm>
            <a:off x="731520" y="948055"/>
            <a:ext cx="1205230" cy="337185"/>
          </a:xfrm>
          <a:prstGeom prst="rect">
            <a:avLst/>
          </a:prstGeom>
          <a:noFill/>
        </p:spPr>
        <p:txBody>
          <a:bodyPr wrap="none" rtlCol="0">
            <a:spAutoFit/>
          </a:bodyPr>
          <a:lstStyle/>
          <a:p>
            <a:r>
              <a:rPr lang="zh-CN" altLang="en-US" sz="1600" b="1" kern="0" dirty="0">
                <a:solidFill>
                  <a:prstClr val="black">
                    <a:lumMod val="75000"/>
                    <a:lumOff val="25000"/>
                  </a:prst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课程与内容</a:t>
            </a:r>
            <a:endParaRPr lang="zh-CN" altLang="en-US" sz="1600" b="1" kern="0" dirty="0">
              <a:solidFill>
                <a:prstClr val="black">
                  <a:lumMod val="75000"/>
                  <a:lumOff val="25000"/>
                </a:prst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5" name="文本框 4"/>
          <p:cNvSpPr txBox="1"/>
          <p:nvPr/>
        </p:nvSpPr>
        <p:spPr>
          <a:xfrm>
            <a:off x="727629" y="1994987"/>
            <a:ext cx="1205230" cy="337185"/>
          </a:xfrm>
          <a:prstGeom prst="rect">
            <a:avLst/>
          </a:prstGeom>
          <a:noFill/>
        </p:spPr>
        <p:txBody>
          <a:bodyPr wrap="none" rtlCol="0">
            <a:spAutoFit/>
          </a:bodyPr>
          <a:lstStyle/>
          <a:p>
            <a:r>
              <a:rPr lang="zh-CN" altLang="en-US" sz="1600" b="1" kern="0" dirty="0">
                <a:solidFill>
                  <a:prstClr val="black">
                    <a:lumMod val="75000"/>
                    <a:lumOff val="25000"/>
                  </a:prst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考核与管理</a:t>
            </a:r>
            <a:endParaRPr lang="zh-CN" altLang="en-US" sz="1600" b="1" kern="0" dirty="0">
              <a:solidFill>
                <a:prstClr val="black">
                  <a:lumMod val="75000"/>
                  <a:lumOff val="25000"/>
                </a:prst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6" name="文本框 5"/>
          <p:cNvSpPr txBox="1"/>
          <p:nvPr/>
        </p:nvSpPr>
        <p:spPr>
          <a:xfrm>
            <a:off x="732343" y="3414191"/>
            <a:ext cx="1205230" cy="337185"/>
          </a:xfrm>
          <a:prstGeom prst="rect">
            <a:avLst/>
          </a:prstGeom>
          <a:noFill/>
        </p:spPr>
        <p:txBody>
          <a:bodyPr wrap="none" rtlCol="0">
            <a:spAutoFit/>
          </a:bodyPr>
          <a:lstStyle/>
          <a:p>
            <a:r>
              <a:rPr lang="zh-CN" altLang="en-US" sz="1600" b="1" kern="0" dirty="0">
                <a:solidFill>
                  <a:prstClr val="black">
                    <a:lumMod val="75000"/>
                    <a:lumOff val="25000"/>
                  </a:prst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费用与时间</a:t>
            </a:r>
            <a:endParaRPr lang="zh-CN" altLang="en-US" sz="1600" b="1" kern="0" dirty="0">
              <a:solidFill>
                <a:prstClr val="black">
                  <a:lumMod val="75000"/>
                  <a:lumOff val="25000"/>
                </a:prst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29" name="任意多边形 28"/>
          <p:cNvSpPr/>
          <p:nvPr>
            <p:custDataLst>
              <p:tags r:id="rId1"/>
            </p:custDataLst>
          </p:nvPr>
        </p:nvSpPr>
        <p:spPr>
          <a:xfrm rot="18721703">
            <a:off x="7730469" y="2691710"/>
            <a:ext cx="482261" cy="365495"/>
          </a:xfrm>
          <a:custGeom>
            <a:avLst/>
            <a:gdLst>
              <a:gd name="connsiteX0" fmla="*/ 0 w 1033462"/>
              <a:gd name="connsiteY0" fmla="*/ 0 h 487326"/>
              <a:gd name="connsiteX1" fmla="*/ 38886 w 1033462"/>
              <a:gd name="connsiteY1" fmla="*/ 21907 h 487326"/>
              <a:gd name="connsiteX2" fmla="*/ 516732 w 1033462"/>
              <a:gd name="connsiteY2" fmla="*/ 99597 h 487326"/>
              <a:gd name="connsiteX3" fmla="*/ 994578 w 1033462"/>
              <a:gd name="connsiteY3" fmla="*/ 21907 h 487326"/>
              <a:gd name="connsiteX4" fmla="*/ 1033462 w 1033462"/>
              <a:gd name="connsiteY4" fmla="*/ 1 h 487326"/>
              <a:gd name="connsiteX5" fmla="*/ 1033462 w 1033462"/>
              <a:gd name="connsiteY5" fmla="*/ 487325 h 487326"/>
              <a:gd name="connsiteX6" fmla="*/ 994578 w 1033462"/>
              <a:gd name="connsiteY6" fmla="*/ 465419 h 487326"/>
              <a:gd name="connsiteX7" fmla="*/ 516732 w 1033462"/>
              <a:gd name="connsiteY7" fmla="*/ 387728 h 487326"/>
              <a:gd name="connsiteX8" fmla="*/ 38886 w 1033462"/>
              <a:gd name="connsiteY8" fmla="*/ 465419 h 487326"/>
              <a:gd name="connsiteX9" fmla="*/ 0 w 1033462"/>
              <a:gd name="connsiteY9" fmla="*/ 487326 h 48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462" h="487326">
                <a:moveTo>
                  <a:pt x="0" y="0"/>
                </a:moveTo>
                <a:lnTo>
                  <a:pt x="38886" y="21907"/>
                </a:lnTo>
                <a:cubicBezTo>
                  <a:pt x="142445" y="68780"/>
                  <a:pt x="317819" y="99597"/>
                  <a:pt x="516732" y="99597"/>
                </a:cubicBezTo>
                <a:cubicBezTo>
                  <a:pt x="715645" y="99597"/>
                  <a:pt x="891020" y="68780"/>
                  <a:pt x="994578" y="21907"/>
                </a:cubicBezTo>
                <a:lnTo>
                  <a:pt x="1033462" y="1"/>
                </a:lnTo>
                <a:lnTo>
                  <a:pt x="1033462" y="487325"/>
                </a:lnTo>
                <a:lnTo>
                  <a:pt x="994578" y="465419"/>
                </a:lnTo>
                <a:cubicBezTo>
                  <a:pt x="891020" y="418546"/>
                  <a:pt x="715645" y="387728"/>
                  <a:pt x="516732" y="387728"/>
                </a:cubicBezTo>
                <a:cubicBezTo>
                  <a:pt x="317819" y="387728"/>
                  <a:pt x="142445" y="418546"/>
                  <a:pt x="38886" y="465419"/>
                </a:cubicBezTo>
                <a:lnTo>
                  <a:pt x="0" y="487326"/>
                </a:lnTo>
                <a:close/>
              </a:path>
            </a:pathLst>
          </a:custGeom>
          <a:solidFill>
            <a:srgbClr val="9BBE4E"/>
          </a:solidFill>
        </p:spPr>
        <p:txBody>
          <a:bodyPr wrap="square" rtlCol="0" anchor="ctr" anchorCtr="0">
            <a:noAutofit/>
          </a:bodyPr>
          <a:lstStyle/>
          <a:p>
            <a:pPr algn="just">
              <a:lnSpc>
                <a:spcPct val="130000"/>
              </a:lnSpc>
            </a:pPr>
            <a:endParaRPr lang="zh-CN" altLang="en-US" sz="1015" dirty="0">
              <a:latin typeface="宋体" panose="02010600030101010101" pitchFamily="2" charset="-122"/>
              <a:ea typeface="宋体" panose="02010600030101010101" pitchFamily="2" charset="-122"/>
              <a:sym typeface="宋体" panose="02010600030101010101" pitchFamily="2" charset="-122"/>
            </a:endParaRPr>
          </a:p>
        </p:txBody>
      </p:sp>
      <p:sp>
        <p:nvSpPr>
          <p:cNvPr id="31" name="任意多边形 30"/>
          <p:cNvSpPr/>
          <p:nvPr>
            <p:custDataLst>
              <p:tags r:id="rId2"/>
            </p:custDataLst>
          </p:nvPr>
        </p:nvSpPr>
        <p:spPr>
          <a:xfrm rot="2878297" flipH="1">
            <a:off x="6902084" y="2691709"/>
            <a:ext cx="482261" cy="365495"/>
          </a:xfrm>
          <a:custGeom>
            <a:avLst/>
            <a:gdLst>
              <a:gd name="connsiteX0" fmla="*/ 0 w 1033462"/>
              <a:gd name="connsiteY0" fmla="*/ 0 h 487326"/>
              <a:gd name="connsiteX1" fmla="*/ 38886 w 1033462"/>
              <a:gd name="connsiteY1" fmla="*/ 21907 h 487326"/>
              <a:gd name="connsiteX2" fmla="*/ 516732 w 1033462"/>
              <a:gd name="connsiteY2" fmla="*/ 99597 h 487326"/>
              <a:gd name="connsiteX3" fmla="*/ 994578 w 1033462"/>
              <a:gd name="connsiteY3" fmla="*/ 21907 h 487326"/>
              <a:gd name="connsiteX4" fmla="*/ 1033462 w 1033462"/>
              <a:gd name="connsiteY4" fmla="*/ 1 h 487326"/>
              <a:gd name="connsiteX5" fmla="*/ 1033462 w 1033462"/>
              <a:gd name="connsiteY5" fmla="*/ 487325 h 487326"/>
              <a:gd name="connsiteX6" fmla="*/ 994578 w 1033462"/>
              <a:gd name="connsiteY6" fmla="*/ 465419 h 487326"/>
              <a:gd name="connsiteX7" fmla="*/ 516732 w 1033462"/>
              <a:gd name="connsiteY7" fmla="*/ 387728 h 487326"/>
              <a:gd name="connsiteX8" fmla="*/ 38886 w 1033462"/>
              <a:gd name="connsiteY8" fmla="*/ 465419 h 487326"/>
              <a:gd name="connsiteX9" fmla="*/ 0 w 1033462"/>
              <a:gd name="connsiteY9" fmla="*/ 487326 h 48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462" h="487326">
                <a:moveTo>
                  <a:pt x="0" y="0"/>
                </a:moveTo>
                <a:lnTo>
                  <a:pt x="38886" y="21907"/>
                </a:lnTo>
                <a:cubicBezTo>
                  <a:pt x="142445" y="68780"/>
                  <a:pt x="317819" y="99597"/>
                  <a:pt x="516732" y="99597"/>
                </a:cubicBezTo>
                <a:cubicBezTo>
                  <a:pt x="715645" y="99597"/>
                  <a:pt x="891020" y="68780"/>
                  <a:pt x="994578" y="21907"/>
                </a:cubicBezTo>
                <a:lnTo>
                  <a:pt x="1033462" y="1"/>
                </a:lnTo>
                <a:lnTo>
                  <a:pt x="1033462" y="487325"/>
                </a:lnTo>
                <a:lnTo>
                  <a:pt x="994578" y="465419"/>
                </a:lnTo>
                <a:cubicBezTo>
                  <a:pt x="891020" y="418546"/>
                  <a:pt x="715645" y="387728"/>
                  <a:pt x="516732" y="387728"/>
                </a:cubicBezTo>
                <a:cubicBezTo>
                  <a:pt x="317819" y="387728"/>
                  <a:pt x="142445" y="418546"/>
                  <a:pt x="38886" y="465419"/>
                </a:cubicBezTo>
                <a:lnTo>
                  <a:pt x="0" y="487326"/>
                </a:lnTo>
                <a:close/>
              </a:path>
            </a:pathLst>
          </a:custGeom>
          <a:solidFill>
            <a:srgbClr val="9BBE4E"/>
          </a:solidFill>
        </p:spPr>
        <p:txBody>
          <a:bodyPr wrap="square" rtlCol="0" anchor="ctr" anchorCtr="0">
            <a:noAutofit/>
          </a:bodyPr>
          <a:lstStyle/>
          <a:p>
            <a:pPr algn="just">
              <a:lnSpc>
                <a:spcPct val="130000"/>
              </a:lnSpc>
            </a:pPr>
            <a:endParaRPr lang="zh-CN" altLang="en-US" sz="1015" dirty="0">
              <a:latin typeface="宋体" panose="02010600030101010101" pitchFamily="2" charset="-122"/>
              <a:ea typeface="宋体" panose="02010600030101010101" pitchFamily="2" charset="-122"/>
              <a:sym typeface="宋体" panose="02010600030101010101" pitchFamily="2" charset="-122"/>
            </a:endParaRPr>
          </a:p>
        </p:txBody>
      </p:sp>
      <p:sp>
        <p:nvSpPr>
          <p:cNvPr id="8" name="任意多边形 7"/>
          <p:cNvSpPr/>
          <p:nvPr>
            <p:custDataLst>
              <p:tags r:id="rId3"/>
            </p:custDataLst>
          </p:nvPr>
        </p:nvSpPr>
        <p:spPr>
          <a:xfrm rot="18721703">
            <a:off x="6073698" y="2691709"/>
            <a:ext cx="482261" cy="365495"/>
          </a:xfrm>
          <a:custGeom>
            <a:avLst/>
            <a:gdLst>
              <a:gd name="connsiteX0" fmla="*/ 0 w 1033462"/>
              <a:gd name="connsiteY0" fmla="*/ 0 h 487326"/>
              <a:gd name="connsiteX1" fmla="*/ 38886 w 1033462"/>
              <a:gd name="connsiteY1" fmla="*/ 21907 h 487326"/>
              <a:gd name="connsiteX2" fmla="*/ 516732 w 1033462"/>
              <a:gd name="connsiteY2" fmla="*/ 99597 h 487326"/>
              <a:gd name="connsiteX3" fmla="*/ 994578 w 1033462"/>
              <a:gd name="connsiteY3" fmla="*/ 21907 h 487326"/>
              <a:gd name="connsiteX4" fmla="*/ 1033462 w 1033462"/>
              <a:gd name="connsiteY4" fmla="*/ 1 h 487326"/>
              <a:gd name="connsiteX5" fmla="*/ 1033462 w 1033462"/>
              <a:gd name="connsiteY5" fmla="*/ 487325 h 487326"/>
              <a:gd name="connsiteX6" fmla="*/ 994578 w 1033462"/>
              <a:gd name="connsiteY6" fmla="*/ 465419 h 487326"/>
              <a:gd name="connsiteX7" fmla="*/ 516732 w 1033462"/>
              <a:gd name="connsiteY7" fmla="*/ 387728 h 487326"/>
              <a:gd name="connsiteX8" fmla="*/ 38886 w 1033462"/>
              <a:gd name="connsiteY8" fmla="*/ 465419 h 487326"/>
              <a:gd name="connsiteX9" fmla="*/ 0 w 1033462"/>
              <a:gd name="connsiteY9" fmla="*/ 487326 h 48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462" h="487326">
                <a:moveTo>
                  <a:pt x="0" y="0"/>
                </a:moveTo>
                <a:lnTo>
                  <a:pt x="38886" y="21907"/>
                </a:lnTo>
                <a:cubicBezTo>
                  <a:pt x="142445" y="68780"/>
                  <a:pt x="317819" y="99597"/>
                  <a:pt x="516732" y="99597"/>
                </a:cubicBezTo>
                <a:cubicBezTo>
                  <a:pt x="715645" y="99597"/>
                  <a:pt x="891020" y="68780"/>
                  <a:pt x="994578" y="21907"/>
                </a:cubicBezTo>
                <a:lnTo>
                  <a:pt x="1033462" y="1"/>
                </a:lnTo>
                <a:lnTo>
                  <a:pt x="1033462" y="487325"/>
                </a:lnTo>
                <a:lnTo>
                  <a:pt x="994578" y="465419"/>
                </a:lnTo>
                <a:cubicBezTo>
                  <a:pt x="891020" y="418546"/>
                  <a:pt x="715645" y="387728"/>
                  <a:pt x="516732" y="387728"/>
                </a:cubicBezTo>
                <a:cubicBezTo>
                  <a:pt x="317819" y="387728"/>
                  <a:pt x="142445" y="418546"/>
                  <a:pt x="38886" y="465419"/>
                </a:cubicBezTo>
                <a:lnTo>
                  <a:pt x="0" y="487326"/>
                </a:lnTo>
                <a:close/>
              </a:path>
            </a:pathLst>
          </a:custGeom>
          <a:solidFill>
            <a:srgbClr val="9BBE4E"/>
          </a:solidFill>
        </p:spPr>
        <p:txBody>
          <a:bodyPr wrap="square" rtlCol="0" anchor="ctr" anchorCtr="0">
            <a:noAutofit/>
          </a:bodyPr>
          <a:lstStyle/>
          <a:p>
            <a:pPr algn="just">
              <a:lnSpc>
                <a:spcPct val="130000"/>
              </a:lnSpc>
            </a:pPr>
            <a:endParaRPr lang="zh-CN" altLang="en-US" sz="1015" dirty="0">
              <a:latin typeface="宋体" panose="02010600030101010101" pitchFamily="2" charset="-122"/>
              <a:ea typeface="宋体" panose="02010600030101010101" pitchFamily="2" charset="-122"/>
              <a:sym typeface="宋体" panose="02010600030101010101" pitchFamily="2" charset="-122"/>
            </a:endParaRPr>
          </a:p>
        </p:txBody>
      </p:sp>
      <p:grpSp>
        <p:nvGrpSpPr>
          <p:cNvPr id="12" name="组合 11"/>
          <p:cNvGrpSpPr/>
          <p:nvPr>
            <p:custDataLst>
              <p:tags r:id="rId4"/>
            </p:custDataLst>
          </p:nvPr>
        </p:nvGrpSpPr>
        <p:grpSpPr>
          <a:xfrm>
            <a:off x="5392950" y="2872047"/>
            <a:ext cx="934046" cy="934046"/>
            <a:chOff x="944165" y="4136232"/>
            <a:chExt cx="1245394" cy="1245394"/>
          </a:xfrm>
        </p:grpSpPr>
        <p:sp>
          <p:nvSpPr>
            <p:cNvPr id="4" name="椭圆 3"/>
            <p:cNvSpPr/>
            <p:nvPr>
              <p:custDataLst>
                <p:tags r:id="rId5"/>
              </p:custDataLst>
            </p:nvPr>
          </p:nvSpPr>
          <p:spPr>
            <a:xfrm>
              <a:off x="944165" y="4136232"/>
              <a:ext cx="1245394" cy="1245394"/>
            </a:xfrm>
            <a:prstGeom prst="ellipse">
              <a:avLst/>
            </a:prstGeom>
            <a:solidFill>
              <a:srgbClr val="BC8E63"/>
            </a:solidFill>
          </p:spPr>
          <p:txBody>
            <a:bodyPr wrap="square" rtlCol="0" anchor="ctr" anchorCtr="0">
              <a:normAutofit/>
            </a:bodyPr>
            <a:lstStyle/>
            <a:p>
              <a:pPr algn="just">
                <a:lnSpc>
                  <a:spcPct val="130000"/>
                </a:lnSpc>
              </a:pPr>
              <a:endParaRPr lang="zh-CN" altLang="en-US" sz="1015" dirty="0">
                <a:latin typeface="宋体" panose="02010600030101010101" pitchFamily="2" charset="-122"/>
                <a:ea typeface="宋体" panose="02010600030101010101" pitchFamily="2" charset="-122"/>
                <a:sym typeface="宋体" panose="02010600030101010101" pitchFamily="2" charset="-122"/>
              </a:endParaRPr>
            </a:p>
          </p:txBody>
        </p:sp>
        <p:sp>
          <p:nvSpPr>
            <p:cNvPr id="9" name="椭圆 8"/>
            <p:cNvSpPr/>
            <p:nvPr>
              <p:custDataLst>
                <p:tags r:id="rId6"/>
              </p:custDataLst>
            </p:nvPr>
          </p:nvSpPr>
          <p:spPr>
            <a:xfrm>
              <a:off x="1052811" y="4252562"/>
              <a:ext cx="1028102" cy="1012734"/>
            </a:xfrm>
            <a:prstGeom prst="ellipse">
              <a:avLst/>
            </a:prstGeom>
            <a:solidFill>
              <a:srgbClr val="F3EFEF"/>
            </a:solidFill>
          </p:spPr>
          <p:txBody>
            <a:bodyPr wrap="square" lIns="0" tIns="0" rIns="0" bIns="0" rtlCol="0" anchor="ctr" anchorCtr="0">
              <a:normAutofit/>
            </a:bodyPr>
            <a:lstStyle/>
            <a:p>
              <a:pPr algn="ctr"/>
              <a:r>
                <a:rPr lang="zh-CN" altLang="en-US" sz="1800">
                  <a:solidFill>
                    <a:srgbClr val="BC8E63">
                      <a:lumMod val="75000"/>
                    </a:srgbClr>
                  </a:solidFill>
                  <a:latin typeface="宋体" panose="02010600030101010101" pitchFamily="2" charset="-122"/>
                  <a:ea typeface="宋体" panose="02010600030101010101" pitchFamily="2" charset="-122"/>
                  <a:cs typeface="+mn-ea"/>
                  <a:sym typeface="宋体" panose="02010600030101010101" pitchFamily="2" charset="-122"/>
                </a:rPr>
                <a:t>学</a:t>
              </a:r>
              <a:endParaRPr lang="zh-CN" altLang="en-US" sz="1800">
                <a:solidFill>
                  <a:srgbClr val="BC8E63">
                    <a:lumMod val="75000"/>
                  </a:srgbClr>
                </a:solidFill>
                <a:latin typeface="宋体" panose="02010600030101010101" pitchFamily="2" charset="-122"/>
                <a:ea typeface="宋体" panose="02010600030101010101" pitchFamily="2" charset="-122"/>
                <a:cs typeface="+mn-ea"/>
                <a:sym typeface="宋体" panose="02010600030101010101" pitchFamily="2" charset="-122"/>
              </a:endParaRPr>
            </a:p>
          </p:txBody>
        </p:sp>
      </p:grpSp>
      <p:grpSp>
        <p:nvGrpSpPr>
          <p:cNvPr id="13" name="组合 12"/>
          <p:cNvGrpSpPr/>
          <p:nvPr>
            <p:custDataLst>
              <p:tags r:id="rId7"/>
            </p:custDataLst>
          </p:nvPr>
        </p:nvGrpSpPr>
        <p:grpSpPr>
          <a:xfrm>
            <a:off x="6229343" y="1914785"/>
            <a:ext cx="934046" cy="934046"/>
            <a:chOff x="944165" y="4136232"/>
            <a:chExt cx="1245394" cy="1245394"/>
          </a:xfrm>
        </p:grpSpPr>
        <p:sp>
          <p:nvSpPr>
            <p:cNvPr id="14" name="椭圆 13"/>
            <p:cNvSpPr/>
            <p:nvPr>
              <p:custDataLst>
                <p:tags r:id="rId8"/>
              </p:custDataLst>
            </p:nvPr>
          </p:nvSpPr>
          <p:spPr>
            <a:xfrm>
              <a:off x="944165" y="4136232"/>
              <a:ext cx="1245394" cy="1245394"/>
            </a:xfrm>
            <a:prstGeom prst="ellipse">
              <a:avLst/>
            </a:prstGeom>
            <a:solidFill>
              <a:srgbClr val="EBA85F"/>
            </a:solidFill>
          </p:spPr>
          <p:txBody>
            <a:bodyPr wrap="square" rtlCol="0" anchor="ctr" anchorCtr="0">
              <a:normAutofit/>
            </a:bodyPr>
            <a:lstStyle/>
            <a:p>
              <a:pPr algn="just">
                <a:lnSpc>
                  <a:spcPct val="130000"/>
                </a:lnSpc>
              </a:pPr>
              <a:endParaRPr lang="zh-CN" altLang="en-US" sz="1015" dirty="0">
                <a:latin typeface="宋体" panose="02010600030101010101" pitchFamily="2" charset="-122"/>
                <a:ea typeface="宋体" panose="02010600030101010101" pitchFamily="2" charset="-122"/>
                <a:sym typeface="宋体" panose="02010600030101010101" pitchFamily="2" charset="-122"/>
              </a:endParaRPr>
            </a:p>
          </p:txBody>
        </p:sp>
        <p:sp>
          <p:nvSpPr>
            <p:cNvPr id="15" name="椭圆 14"/>
            <p:cNvSpPr/>
            <p:nvPr>
              <p:custDataLst>
                <p:tags r:id="rId9"/>
              </p:custDataLst>
            </p:nvPr>
          </p:nvSpPr>
          <p:spPr>
            <a:xfrm>
              <a:off x="1052811" y="4252562"/>
              <a:ext cx="1028102" cy="1012734"/>
            </a:xfrm>
            <a:prstGeom prst="ellipse">
              <a:avLst/>
            </a:prstGeom>
            <a:solidFill>
              <a:srgbClr val="F3EFEF"/>
            </a:solidFill>
          </p:spPr>
          <p:txBody>
            <a:bodyPr wrap="square" lIns="0" tIns="0" rIns="0" bIns="0" rtlCol="0" anchor="ctr" anchorCtr="0">
              <a:normAutofit/>
            </a:bodyPr>
            <a:lstStyle/>
            <a:p>
              <a:pPr algn="ctr"/>
              <a:r>
                <a:rPr lang="zh-CN" altLang="en-US" sz="1800">
                  <a:solidFill>
                    <a:srgbClr val="EBA85F">
                      <a:lumMod val="75000"/>
                    </a:srgbClr>
                  </a:solidFill>
                  <a:latin typeface="宋体" panose="02010600030101010101" pitchFamily="2" charset="-122"/>
                  <a:ea typeface="宋体" panose="02010600030101010101" pitchFamily="2" charset="-122"/>
                  <a:cs typeface="+mn-ea"/>
                  <a:sym typeface="宋体" panose="02010600030101010101" pitchFamily="2" charset="-122"/>
                </a:rPr>
                <a:t>测</a:t>
              </a:r>
              <a:endParaRPr lang="zh-CN" altLang="en-US" sz="1800">
                <a:solidFill>
                  <a:srgbClr val="EBA85F">
                    <a:lumMod val="75000"/>
                  </a:srgbClr>
                </a:solidFill>
                <a:latin typeface="宋体" panose="02010600030101010101" pitchFamily="2" charset="-122"/>
                <a:ea typeface="宋体" panose="02010600030101010101" pitchFamily="2" charset="-122"/>
                <a:cs typeface="+mn-ea"/>
                <a:sym typeface="宋体" panose="02010600030101010101" pitchFamily="2" charset="-122"/>
              </a:endParaRPr>
            </a:p>
          </p:txBody>
        </p:sp>
      </p:grpSp>
      <p:grpSp>
        <p:nvGrpSpPr>
          <p:cNvPr id="17" name="组合 16"/>
          <p:cNvGrpSpPr/>
          <p:nvPr>
            <p:custDataLst>
              <p:tags r:id="rId10"/>
            </p:custDataLst>
          </p:nvPr>
        </p:nvGrpSpPr>
        <p:grpSpPr>
          <a:xfrm>
            <a:off x="7065735" y="2872047"/>
            <a:ext cx="934046" cy="934046"/>
            <a:chOff x="944165" y="4136232"/>
            <a:chExt cx="1245394" cy="1245394"/>
          </a:xfrm>
        </p:grpSpPr>
        <p:sp>
          <p:nvSpPr>
            <p:cNvPr id="18" name="椭圆 17"/>
            <p:cNvSpPr/>
            <p:nvPr>
              <p:custDataLst>
                <p:tags r:id="rId11"/>
              </p:custDataLst>
            </p:nvPr>
          </p:nvSpPr>
          <p:spPr>
            <a:xfrm>
              <a:off x="944165" y="4136232"/>
              <a:ext cx="1245394" cy="1245394"/>
            </a:xfrm>
            <a:prstGeom prst="ellipse">
              <a:avLst/>
            </a:prstGeom>
            <a:solidFill>
              <a:srgbClr val="9BBE4E"/>
            </a:solidFill>
          </p:spPr>
          <p:txBody>
            <a:bodyPr wrap="square" rtlCol="0" anchor="ctr" anchorCtr="0">
              <a:normAutofit/>
            </a:bodyPr>
            <a:lstStyle/>
            <a:p>
              <a:pPr algn="just">
                <a:lnSpc>
                  <a:spcPct val="130000"/>
                </a:lnSpc>
              </a:pPr>
              <a:endParaRPr lang="zh-CN" altLang="en-US" sz="1015" dirty="0">
                <a:latin typeface="宋体" panose="02010600030101010101" pitchFamily="2" charset="-122"/>
                <a:ea typeface="宋体" panose="02010600030101010101" pitchFamily="2" charset="-122"/>
                <a:sym typeface="宋体" panose="02010600030101010101" pitchFamily="2" charset="-122"/>
              </a:endParaRPr>
            </a:p>
          </p:txBody>
        </p:sp>
        <p:sp>
          <p:nvSpPr>
            <p:cNvPr id="19" name="椭圆 18"/>
            <p:cNvSpPr/>
            <p:nvPr>
              <p:custDataLst>
                <p:tags r:id="rId12"/>
              </p:custDataLst>
            </p:nvPr>
          </p:nvSpPr>
          <p:spPr>
            <a:xfrm>
              <a:off x="1052811" y="4252562"/>
              <a:ext cx="1028102" cy="1012734"/>
            </a:xfrm>
            <a:prstGeom prst="ellipse">
              <a:avLst/>
            </a:prstGeom>
            <a:solidFill>
              <a:srgbClr val="F3EFEF"/>
            </a:solidFill>
          </p:spPr>
          <p:txBody>
            <a:bodyPr wrap="square" lIns="0" tIns="0" rIns="0" bIns="0" rtlCol="0" anchor="ctr" anchorCtr="0">
              <a:normAutofit/>
            </a:bodyPr>
            <a:lstStyle/>
            <a:p>
              <a:pPr algn="ctr"/>
              <a:r>
                <a:rPr lang="zh-CN" altLang="en-US" sz="1800">
                  <a:solidFill>
                    <a:srgbClr val="9BBE4E">
                      <a:lumMod val="75000"/>
                    </a:srgbClr>
                  </a:solidFill>
                  <a:latin typeface="宋体" panose="02010600030101010101" pitchFamily="2" charset="-122"/>
                  <a:ea typeface="宋体" panose="02010600030101010101" pitchFamily="2" charset="-122"/>
                  <a:cs typeface="+mn-ea"/>
                  <a:sym typeface="宋体" panose="02010600030101010101" pitchFamily="2" charset="-122"/>
                </a:rPr>
                <a:t>考</a:t>
              </a:r>
              <a:endParaRPr lang="zh-CN" altLang="en-US" sz="1800">
                <a:solidFill>
                  <a:srgbClr val="9BBE4E">
                    <a:lumMod val="75000"/>
                  </a:srgbClr>
                </a:solidFill>
                <a:latin typeface="宋体" panose="02010600030101010101" pitchFamily="2" charset="-122"/>
                <a:ea typeface="宋体" panose="02010600030101010101" pitchFamily="2" charset="-122"/>
                <a:cs typeface="+mn-ea"/>
                <a:sym typeface="宋体" panose="02010600030101010101" pitchFamily="2" charset="-122"/>
              </a:endParaRPr>
            </a:p>
          </p:txBody>
        </p:sp>
      </p:grpSp>
      <p:grpSp>
        <p:nvGrpSpPr>
          <p:cNvPr id="7" name="组合 6"/>
          <p:cNvGrpSpPr/>
          <p:nvPr>
            <p:custDataLst>
              <p:tags r:id="rId13"/>
            </p:custDataLst>
          </p:nvPr>
        </p:nvGrpSpPr>
        <p:grpSpPr>
          <a:xfrm>
            <a:off x="7902128" y="1914785"/>
            <a:ext cx="934046" cy="934046"/>
            <a:chOff x="944165" y="4136232"/>
            <a:chExt cx="1245394" cy="1245394"/>
          </a:xfrm>
        </p:grpSpPr>
        <p:sp>
          <p:nvSpPr>
            <p:cNvPr id="21" name="椭圆 20"/>
            <p:cNvSpPr/>
            <p:nvPr>
              <p:custDataLst>
                <p:tags r:id="rId14"/>
              </p:custDataLst>
            </p:nvPr>
          </p:nvSpPr>
          <p:spPr>
            <a:xfrm>
              <a:off x="944165" y="4136232"/>
              <a:ext cx="1245394" cy="1245394"/>
            </a:xfrm>
            <a:prstGeom prst="ellipse">
              <a:avLst/>
            </a:prstGeom>
            <a:solidFill>
              <a:srgbClr val="60869E"/>
            </a:solidFill>
          </p:spPr>
          <p:txBody>
            <a:bodyPr wrap="square" rtlCol="0" anchor="ctr" anchorCtr="0">
              <a:normAutofit/>
            </a:bodyPr>
            <a:lstStyle/>
            <a:p>
              <a:pPr algn="just">
                <a:lnSpc>
                  <a:spcPct val="130000"/>
                </a:lnSpc>
              </a:pPr>
              <a:endParaRPr lang="zh-CN" altLang="en-US" sz="1015" dirty="0">
                <a:latin typeface="宋体" panose="02010600030101010101" pitchFamily="2" charset="-122"/>
                <a:ea typeface="宋体" panose="02010600030101010101" pitchFamily="2" charset="-122"/>
                <a:sym typeface="宋体" panose="02010600030101010101" pitchFamily="2" charset="-122"/>
              </a:endParaRPr>
            </a:p>
          </p:txBody>
        </p:sp>
        <p:sp>
          <p:nvSpPr>
            <p:cNvPr id="22" name="椭圆 21"/>
            <p:cNvSpPr/>
            <p:nvPr>
              <p:custDataLst>
                <p:tags r:id="rId15"/>
              </p:custDataLst>
            </p:nvPr>
          </p:nvSpPr>
          <p:spPr>
            <a:xfrm>
              <a:off x="1052811" y="4252562"/>
              <a:ext cx="1028102" cy="1012734"/>
            </a:xfrm>
            <a:prstGeom prst="ellipse">
              <a:avLst/>
            </a:prstGeom>
            <a:solidFill>
              <a:srgbClr val="F3EFEF"/>
            </a:solidFill>
          </p:spPr>
          <p:txBody>
            <a:bodyPr wrap="square" lIns="0" tIns="0" rIns="0" bIns="0" rtlCol="0" anchor="ctr" anchorCtr="0">
              <a:normAutofit/>
            </a:bodyPr>
            <a:lstStyle/>
            <a:p>
              <a:pPr algn="ctr"/>
              <a:r>
                <a:rPr lang="zh-CN" altLang="en-US" sz="1800">
                  <a:solidFill>
                    <a:srgbClr val="60869E">
                      <a:lumMod val="75000"/>
                    </a:srgbClr>
                  </a:solidFill>
                  <a:latin typeface="宋体" panose="02010600030101010101" pitchFamily="2" charset="-122"/>
                  <a:ea typeface="宋体" panose="02010600030101010101" pitchFamily="2" charset="-122"/>
                  <a:cs typeface="+mn-ea"/>
                  <a:sym typeface="宋体" panose="02010600030101010101" pitchFamily="2" charset="-122"/>
                </a:rPr>
                <a:t>评</a:t>
              </a:r>
              <a:endParaRPr lang="zh-CN" altLang="en-US" sz="1800">
                <a:solidFill>
                  <a:srgbClr val="60869E">
                    <a:lumMod val="75000"/>
                  </a:srgbClr>
                </a:solidFill>
                <a:latin typeface="宋体" panose="02010600030101010101" pitchFamily="2" charset="-122"/>
                <a:ea typeface="宋体" panose="02010600030101010101" pitchFamily="2" charset="-122"/>
                <a:cs typeface="+mn-ea"/>
                <a:sym typeface="宋体" panose="02010600030101010101" pitchFamily="2" charset="-122"/>
              </a:endParaRPr>
            </a:p>
          </p:txBody>
        </p:sp>
      </p:grpSp>
      <p:sp>
        <p:nvSpPr>
          <p:cNvPr id="35" name="矩形 34"/>
          <p:cNvSpPr/>
          <p:nvPr>
            <p:custDataLst>
              <p:tags r:id="rId16"/>
            </p:custDataLst>
          </p:nvPr>
        </p:nvSpPr>
        <p:spPr>
          <a:xfrm>
            <a:off x="5085123" y="3806093"/>
            <a:ext cx="1549700" cy="554354"/>
          </a:xfrm>
          <a:prstGeom prst="rect">
            <a:avLst/>
          </a:prstGeom>
        </p:spPr>
        <p:txBody>
          <a:bodyPr wrap="square" anchor="t" anchorCtr="0">
            <a:normAutofit/>
          </a:bodyPr>
          <a:lstStyle/>
          <a:p>
            <a:pPr algn="ctr">
              <a:lnSpc>
                <a:spcPct val="120000"/>
              </a:lnSpc>
            </a:pPr>
            <a:r>
              <a:rPr lang="zh-CN" altLang="en-US" sz="1015" b="1" dirty="0">
                <a:latin typeface="宋体" panose="02010600030101010101" pitchFamily="2" charset="-122"/>
                <a:ea typeface="宋体" panose="02010600030101010101" pitchFamily="2" charset="-122"/>
                <a:sym typeface="宋体" panose="02010600030101010101" pitchFamily="2" charset="-122"/>
              </a:rPr>
              <a:t>课程在线学习</a:t>
            </a:r>
            <a:endParaRPr lang="zh-CN" altLang="en-US" sz="1015" b="1" dirty="0">
              <a:latin typeface="宋体" panose="02010600030101010101" pitchFamily="2" charset="-122"/>
              <a:ea typeface="宋体" panose="02010600030101010101" pitchFamily="2" charset="-122"/>
              <a:sym typeface="宋体" panose="02010600030101010101" pitchFamily="2" charset="-122"/>
            </a:endParaRPr>
          </a:p>
        </p:txBody>
      </p:sp>
      <p:sp>
        <p:nvSpPr>
          <p:cNvPr id="36" name="矩形 35"/>
          <p:cNvSpPr/>
          <p:nvPr>
            <p:custDataLst>
              <p:tags r:id="rId17"/>
            </p:custDataLst>
          </p:nvPr>
        </p:nvSpPr>
        <p:spPr>
          <a:xfrm>
            <a:off x="6757908" y="3806093"/>
            <a:ext cx="1549700" cy="567848"/>
          </a:xfrm>
          <a:prstGeom prst="rect">
            <a:avLst/>
          </a:prstGeom>
        </p:spPr>
        <p:txBody>
          <a:bodyPr wrap="square" anchor="t" anchorCtr="0">
            <a:normAutofit/>
          </a:bodyPr>
          <a:lstStyle/>
          <a:p>
            <a:pPr algn="ctr">
              <a:lnSpc>
                <a:spcPct val="120000"/>
              </a:lnSpc>
            </a:pPr>
            <a:r>
              <a:rPr lang="zh-CN" altLang="en-US" sz="1015" b="1" dirty="0">
                <a:latin typeface="宋体" panose="02010600030101010101" pitchFamily="2" charset="-122"/>
                <a:ea typeface="宋体" panose="02010600030101010101" pitchFamily="2" charset="-122"/>
                <a:sym typeface="宋体" panose="02010600030101010101" pitchFamily="2" charset="-122"/>
              </a:rPr>
              <a:t>最终考核</a:t>
            </a:r>
            <a:endParaRPr lang="zh-CN" altLang="en-US" sz="1015" b="1" dirty="0">
              <a:latin typeface="宋体" panose="02010600030101010101" pitchFamily="2" charset="-122"/>
              <a:ea typeface="宋体" panose="02010600030101010101" pitchFamily="2" charset="-122"/>
              <a:sym typeface="宋体" panose="02010600030101010101" pitchFamily="2" charset="-122"/>
            </a:endParaRPr>
          </a:p>
        </p:txBody>
      </p:sp>
      <p:sp>
        <p:nvSpPr>
          <p:cNvPr id="38" name="矩形 37"/>
          <p:cNvSpPr/>
          <p:nvPr>
            <p:custDataLst>
              <p:tags r:id="rId18"/>
            </p:custDataLst>
          </p:nvPr>
        </p:nvSpPr>
        <p:spPr>
          <a:xfrm>
            <a:off x="5921516" y="1319267"/>
            <a:ext cx="1549700" cy="567848"/>
          </a:xfrm>
          <a:prstGeom prst="rect">
            <a:avLst/>
          </a:prstGeom>
        </p:spPr>
        <p:txBody>
          <a:bodyPr wrap="square" anchor="b" anchorCtr="0">
            <a:normAutofit/>
          </a:bodyPr>
          <a:lstStyle/>
          <a:p>
            <a:pPr algn="ctr">
              <a:lnSpc>
                <a:spcPct val="120000"/>
              </a:lnSpc>
            </a:pPr>
            <a:r>
              <a:rPr lang="zh-CN" altLang="en-US" sz="1015" b="1" dirty="0">
                <a:latin typeface="宋体" panose="02010600030101010101" pitchFamily="2" charset="-122"/>
                <a:ea typeface="宋体" panose="02010600030101010101" pitchFamily="2" charset="-122"/>
                <a:sym typeface="宋体" panose="02010600030101010101" pitchFamily="2" charset="-122"/>
              </a:rPr>
              <a:t>随堂测试</a:t>
            </a:r>
            <a:endParaRPr lang="zh-CN" altLang="en-US" sz="1015" b="1" dirty="0">
              <a:latin typeface="宋体" panose="02010600030101010101" pitchFamily="2" charset="-122"/>
              <a:ea typeface="宋体" panose="02010600030101010101" pitchFamily="2" charset="-122"/>
              <a:sym typeface="宋体" panose="02010600030101010101" pitchFamily="2" charset="-122"/>
            </a:endParaRPr>
          </a:p>
        </p:txBody>
      </p:sp>
      <p:sp>
        <p:nvSpPr>
          <p:cNvPr id="39" name="矩形 38"/>
          <p:cNvSpPr/>
          <p:nvPr>
            <p:custDataLst>
              <p:tags r:id="rId19"/>
            </p:custDataLst>
          </p:nvPr>
        </p:nvSpPr>
        <p:spPr>
          <a:xfrm>
            <a:off x="7594301" y="1319267"/>
            <a:ext cx="1549700" cy="567848"/>
          </a:xfrm>
          <a:prstGeom prst="rect">
            <a:avLst/>
          </a:prstGeom>
        </p:spPr>
        <p:txBody>
          <a:bodyPr wrap="square" anchor="b" anchorCtr="0">
            <a:normAutofit/>
          </a:bodyPr>
          <a:lstStyle/>
          <a:p>
            <a:pPr algn="ctr">
              <a:lnSpc>
                <a:spcPct val="120000"/>
              </a:lnSpc>
            </a:pPr>
            <a:r>
              <a:rPr lang="zh-CN" altLang="en-US" sz="1015" b="1" dirty="0">
                <a:latin typeface="宋体" panose="02010600030101010101" pitchFamily="2" charset="-122"/>
                <a:ea typeface="宋体" panose="02010600030101010101" pitchFamily="2" charset="-122"/>
                <a:sym typeface="宋体" panose="02010600030101010101" pitchFamily="2" charset="-122"/>
              </a:rPr>
              <a:t>考核评价</a:t>
            </a:r>
            <a:endParaRPr lang="zh-CN" altLang="en-US" sz="1015" b="1" dirty="0">
              <a:latin typeface="宋体" panose="02010600030101010101" pitchFamily="2" charset="-122"/>
              <a:ea typeface="宋体" panose="02010600030101010101" pitchFamily="2" charset="-122"/>
              <a:sym typeface="宋体" panose="02010600030101010101" pitchFamily="2" charset="-122"/>
            </a:endParaRPr>
          </a:p>
        </p:txBody>
      </p:sp>
      <p:sp>
        <p:nvSpPr>
          <p:cNvPr id="30" name="文本框 29"/>
          <p:cNvSpPr txBox="1"/>
          <p:nvPr/>
        </p:nvSpPr>
        <p:spPr>
          <a:xfrm>
            <a:off x="661698" y="266059"/>
            <a:ext cx="3442606" cy="368300"/>
          </a:xfrm>
          <a:prstGeom prst="rect">
            <a:avLst/>
          </a:prstGeom>
          <a:noFill/>
        </p:spPr>
        <p:txBody>
          <a:bodyPr wrap="square" rtlCol="0">
            <a:spAutoFit/>
          </a:bodyPr>
          <a:lstStyle/>
          <a:p>
            <a:r>
              <a:rPr lang="zh-CN" altLang="en-US" sz="18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智慧芽学院</a:t>
            </a:r>
            <a:r>
              <a:rPr lang="en-US" altLang="zh-CN" sz="18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a:t>
            </a:r>
            <a:r>
              <a:rPr lang="zh-CN" altLang="en-US" sz="18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企业版</a:t>
            </a:r>
            <a:endParaRPr lang="zh-CN" altLang="en-US" sz="18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74487" y="236524"/>
            <a:ext cx="6172200" cy="857250"/>
          </a:xfrm>
        </p:spPr>
        <p:txBody>
          <a:bodyPr/>
          <a:lstStyle/>
          <a:p>
            <a:r>
              <a:rPr lang="zh-CN" altLang="en-US" sz="2400" dirty="0">
                <a:latin typeface="微软雅黑" panose="020B0503020204020204" pitchFamily="34" charset="-122"/>
                <a:ea typeface="微软雅黑" panose="020B0503020204020204" pitchFamily="34" charset="-122"/>
              </a:rPr>
              <a:t>专利权的特点</a:t>
            </a:r>
            <a:endParaRPr lang="zh-CN" altLang="en-US" sz="24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2358832" y="1353913"/>
            <a:ext cx="704039" cy="248209"/>
          </a:xfrm>
          <a:prstGeom prst="rect">
            <a:avLst/>
          </a:prstGeom>
          <a:noFill/>
        </p:spPr>
        <p:txBody>
          <a:bodyPr wrap="none" rtlCol="0">
            <a:spAutoFit/>
          </a:bodyPr>
          <a:lstStyle/>
          <a:p>
            <a:r>
              <a:rPr lang="zh-CN" altLang="en-US" sz="1015" dirty="0">
                <a:solidFill>
                  <a:schemeClr val="bg1"/>
                </a:solidFill>
              </a:rPr>
              <a:t>并列关系</a:t>
            </a:r>
            <a:endParaRPr lang="zh-CN" altLang="en-US" sz="1015" dirty="0">
              <a:solidFill>
                <a:schemeClr val="bg1"/>
              </a:solidFill>
            </a:endParaRPr>
          </a:p>
        </p:txBody>
      </p:sp>
      <p:sp>
        <p:nvSpPr>
          <p:cNvPr id="10" name="Freeform 7"/>
          <p:cNvSpPr>
            <a:spLocks noEditPoints="1"/>
          </p:cNvSpPr>
          <p:nvPr/>
        </p:nvSpPr>
        <p:spPr bwMode="auto">
          <a:xfrm>
            <a:off x="1890321" y="5972891"/>
            <a:ext cx="748903" cy="19050"/>
          </a:xfrm>
          <a:custGeom>
            <a:avLst/>
            <a:gdLst>
              <a:gd name="T0" fmla="*/ 1 w 120"/>
              <a:gd name="T1" fmla="*/ 0 h 3"/>
              <a:gd name="T2" fmla="*/ 13 w 120"/>
              <a:gd name="T3" fmla="*/ 0 h 3"/>
              <a:gd name="T4" fmla="*/ 15 w 120"/>
              <a:gd name="T5" fmla="*/ 1 h 3"/>
              <a:gd name="T6" fmla="*/ 15 w 120"/>
              <a:gd name="T7" fmla="*/ 1 h 3"/>
              <a:gd name="T8" fmla="*/ 13 w 120"/>
              <a:gd name="T9" fmla="*/ 3 h 3"/>
              <a:gd name="T10" fmla="*/ 1 w 120"/>
              <a:gd name="T11" fmla="*/ 3 h 3"/>
              <a:gd name="T12" fmla="*/ 0 w 120"/>
              <a:gd name="T13" fmla="*/ 1 h 3"/>
              <a:gd name="T14" fmla="*/ 0 w 120"/>
              <a:gd name="T15" fmla="*/ 1 h 3"/>
              <a:gd name="T16" fmla="*/ 1 w 120"/>
              <a:gd name="T17" fmla="*/ 0 h 3"/>
              <a:gd name="T18" fmla="*/ 22 w 120"/>
              <a:gd name="T19" fmla="*/ 0 h 3"/>
              <a:gd name="T20" fmla="*/ 34 w 120"/>
              <a:gd name="T21" fmla="*/ 0 h 3"/>
              <a:gd name="T22" fmla="*/ 36 w 120"/>
              <a:gd name="T23" fmla="*/ 1 h 3"/>
              <a:gd name="T24" fmla="*/ 36 w 120"/>
              <a:gd name="T25" fmla="*/ 1 h 3"/>
              <a:gd name="T26" fmla="*/ 34 w 120"/>
              <a:gd name="T27" fmla="*/ 3 h 3"/>
              <a:gd name="T28" fmla="*/ 22 w 120"/>
              <a:gd name="T29" fmla="*/ 3 h 3"/>
              <a:gd name="T30" fmla="*/ 21 w 120"/>
              <a:gd name="T31" fmla="*/ 1 h 3"/>
              <a:gd name="T32" fmla="*/ 21 w 120"/>
              <a:gd name="T33" fmla="*/ 1 h 3"/>
              <a:gd name="T34" fmla="*/ 22 w 120"/>
              <a:gd name="T35" fmla="*/ 0 h 3"/>
              <a:gd name="T36" fmla="*/ 43 w 120"/>
              <a:gd name="T37" fmla="*/ 0 h 3"/>
              <a:gd name="T38" fmla="*/ 55 w 120"/>
              <a:gd name="T39" fmla="*/ 0 h 3"/>
              <a:gd name="T40" fmla="*/ 57 w 120"/>
              <a:gd name="T41" fmla="*/ 1 h 3"/>
              <a:gd name="T42" fmla="*/ 57 w 120"/>
              <a:gd name="T43" fmla="*/ 1 h 3"/>
              <a:gd name="T44" fmla="*/ 55 w 120"/>
              <a:gd name="T45" fmla="*/ 3 h 3"/>
              <a:gd name="T46" fmla="*/ 43 w 120"/>
              <a:gd name="T47" fmla="*/ 3 h 3"/>
              <a:gd name="T48" fmla="*/ 42 w 120"/>
              <a:gd name="T49" fmla="*/ 1 h 3"/>
              <a:gd name="T50" fmla="*/ 42 w 120"/>
              <a:gd name="T51" fmla="*/ 1 h 3"/>
              <a:gd name="T52" fmla="*/ 43 w 120"/>
              <a:gd name="T53" fmla="*/ 0 h 3"/>
              <a:gd name="T54" fmla="*/ 64 w 120"/>
              <a:gd name="T55" fmla="*/ 0 h 3"/>
              <a:gd name="T56" fmla="*/ 76 w 120"/>
              <a:gd name="T57" fmla="*/ 0 h 3"/>
              <a:gd name="T58" fmla="*/ 78 w 120"/>
              <a:gd name="T59" fmla="*/ 1 h 3"/>
              <a:gd name="T60" fmla="*/ 78 w 120"/>
              <a:gd name="T61" fmla="*/ 1 h 3"/>
              <a:gd name="T62" fmla="*/ 76 w 120"/>
              <a:gd name="T63" fmla="*/ 3 h 3"/>
              <a:gd name="T64" fmla="*/ 64 w 120"/>
              <a:gd name="T65" fmla="*/ 3 h 3"/>
              <a:gd name="T66" fmla="*/ 63 w 120"/>
              <a:gd name="T67" fmla="*/ 1 h 3"/>
              <a:gd name="T68" fmla="*/ 63 w 120"/>
              <a:gd name="T69" fmla="*/ 1 h 3"/>
              <a:gd name="T70" fmla="*/ 64 w 120"/>
              <a:gd name="T71" fmla="*/ 0 h 3"/>
              <a:gd name="T72" fmla="*/ 85 w 120"/>
              <a:gd name="T73" fmla="*/ 0 h 3"/>
              <a:gd name="T74" fmla="*/ 97 w 120"/>
              <a:gd name="T75" fmla="*/ 0 h 3"/>
              <a:gd name="T76" fmla="*/ 99 w 120"/>
              <a:gd name="T77" fmla="*/ 1 h 3"/>
              <a:gd name="T78" fmla="*/ 99 w 120"/>
              <a:gd name="T79" fmla="*/ 1 h 3"/>
              <a:gd name="T80" fmla="*/ 97 w 120"/>
              <a:gd name="T81" fmla="*/ 3 h 3"/>
              <a:gd name="T82" fmla="*/ 85 w 120"/>
              <a:gd name="T83" fmla="*/ 3 h 3"/>
              <a:gd name="T84" fmla="*/ 84 w 120"/>
              <a:gd name="T85" fmla="*/ 1 h 3"/>
              <a:gd name="T86" fmla="*/ 84 w 120"/>
              <a:gd name="T87" fmla="*/ 1 h 3"/>
              <a:gd name="T88" fmla="*/ 85 w 120"/>
              <a:gd name="T89" fmla="*/ 0 h 3"/>
              <a:gd name="T90" fmla="*/ 106 w 120"/>
              <a:gd name="T91" fmla="*/ 0 h 3"/>
              <a:gd name="T92" fmla="*/ 118 w 120"/>
              <a:gd name="T93" fmla="*/ 0 h 3"/>
              <a:gd name="T94" fmla="*/ 120 w 120"/>
              <a:gd name="T95" fmla="*/ 1 h 3"/>
              <a:gd name="T96" fmla="*/ 120 w 120"/>
              <a:gd name="T97" fmla="*/ 1 h 3"/>
              <a:gd name="T98" fmla="*/ 118 w 120"/>
              <a:gd name="T99" fmla="*/ 3 h 3"/>
              <a:gd name="T100" fmla="*/ 106 w 120"/>
              <a:gd name="T101" fmla="*/ 3 h 3"/>
              <a:gd name="T102" fmla="*/ 105 w 120"/>
              <a:gd name="T103" fmla="*/ 1 h 3"/>
              <a:gd name="T104" fmla="*/ 105 w 120"/>
              <a:gd name="T105" fmla="*/ 1 h 3"/>
              <a:gd name="T106" fmla="*/ 106 w 120"/>
              <a:gd name="T10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3">
                <a:moveTo>
                  <a:pt x="1" y="0"/>
                </a:moveTo>
                <a:cubicBezTo>
                  <a:pt x="5" y="0"/>
                  <a:pt x="9" y="0"/>
                  <a:pt x="13" y="0"/>
                </a:cubicBezTo>
                <a:cubicBezTo>
                  <a:pt x="14" y="0"/>
                  <a:pt x="15" y="0"/>
                  <a:pt x="15" y="1"/>
                </a:cubicBezTo>
                <a:cubicBezTo>
                  <a:pt x="15" y="1"/>
                  <a:pt x="15" y="1"/>
                  <a:pt x="15" y="1"/>
                </a:cubicBezTo>
                <a:cubicBezTo>
                  <a:pt x="15" y="2"/>
                  <a:pt x="14" y="3"/>
                  <a:pt x="13" y="3"/>
                </a:cubicBezTo>
                <a:cubicBezTo>
                  <a:pt x="9" y="3"/>
                  <a:pt x="5" y="3"/>
                  <a:pt x="1" y="3"/>
                </a:cubicBezTo>
                <a:cubicBezTo>
                  <a:pt x="0" y="3"/>
                  <a:pt x="0" y="2"/>
                  <a:pt x="0" y="1"/>
                </a:cubicBezTo>
                <a:cubicBezTo>
                  <a:pt x="0" y="1"/>
                  <a:pt x="0" y="1"/>
                  <a:pt x="0" y="1"/>
                </a:cubicBezTo>
                <a:cubicBezTo>
                  <a:pt x="0" y="0"/>
                  <a:pt x="0" y="0"/>
                  <a:pt x="1" y="0"/>
                </a:cubicBezTo>
                <a:close/>
                <a:moveTo>
                  <a:pt x="22" y="0"/>
                </a:moveTo>
                <a:cubicBezTo>
                  <a:pt x="26" y="0"/>
                  <a:pt x="30" y="0"/>
                  <a:pt x="34" y="0"/>
                </a:cubicBezTo>
                <a:cubicBezTo>
                  <a:pt x="35" y="0"/>
                  <a:pt x="36" y="0"/>
                  <a:pt x="36" y="1"/>
                </a:cubicBezTo>
                <a:cubicBezTo>
                  <a:pt x="36" y="1"/>
                  <a:pt x="36" y="1"/>
                  <a:pt x="36" y="1"/>
                </a:cubicBezTo>
                <a:cubicBezTo>
                  <a:pt x="36" y="2"/>
                  <a:pt x="35" y="3"/>
                  <a:pt x="34" y="3"/>
                </a:cubicBezTo>
                <a:cubicBezTo>
                  <a:pt x="30" y="3"/>
                  <a:pt x="26" y="3"/>
                  <a:pt x="22" y="3"/>
                </a:cubicBezTo>
                <a:cubicBezTo>
                  <a:pt x="21" y="3"/>
                  <a:pt x="21" y="2"/>
                  <a:pt x="21" y="1"/>
                </a:cubicBezTo>
                <a:cubicBezTo>
                  <a:pt x="21" y="1"/>
                  <a:pt x="21" y="1"/>
                  <a:pt x="21" y="1"/>
                </a:cubicBezTo>
                <a:cubicBezTo>
                  <a:pt x="21" y="0"/>
                  <a:pt x="21" y="0"/>
                  <a:pt x="22" y="0"/>
                </a:cubicBezTo>
                <a:close/>
                <a:moveTo>
                  <a:pt x="43" y="0"/>
                </a:moveTo>
                <a:cubicBezTo>
                  <a:pt x="47" y="0"/>
                  <a:pt x="51" y="0"/>
                  <a:pt x="55" y="0"/>
                </a:cubicBezTo>
                <a:cubicBezTo>
                  <a:pt x="56" y="0"/>
                  <a:pt x="57" y="0"/>
                  <a:pt x="57" y="1"/>
                </a:cubicBezTo>
                <a:cubicBezTo>
                  <a:pt x="57" y="1"/>
                  <a:pt x="57" y="1"/>
                  <a:pt x="57" y="1"/>
                </a:cubicBezTo>
                <a:cubicBezTo>
                  <a:pt x="57" y="2"/>
                  <a:pt x="56" y="3"/>
                  <a:pt x="55" y="3"/>
                </a:cubicBezTo>
                <a:cubicBezTo>
                  <a:pt x="51" y="3"/>
                  <a:pt x="47" y="3"/>
                  <a:pt x="43" y="3"/>
                </a:cubicBezTo>
                <a:cubicBezTo>
                  <a:pt x="42" y="3"/>
                  <a:pt x="42" y="2"/>
                  <a:pt x="42" y="1"/>
                </a:cubicBezTo>
                <a:cubicBezTo>
                  <a:pt x="42" y="1"/>
                  <a:pt x="42" y="1"/>
                  <a:pt x="42" y="1"/>
                </a:cubicBezTo>
                <a:cubicBezTo>
                  <a:pt x="42" y="0"/>
                  <a:pt x="42" y="0"/>
                  <a:pt x="43" y="0"/>
                </a:cubicBezTo>
                <a:close/>
                <a:moveTo>
                  <a:pt x="64" y="0"/>
                </a:moveTo>
                <a:cubicBezTo>
                  <a:pt x="68" y="0"/>
                  <a:pt x="72" y="0"/>
                  <a:pt x="76" y="0"/>
                </a:cubicBezTo>
                <a:cubicBezTo>
                  <a:pt x="77" y="0"/>
                  <a:pt x="78" y="0"/>
                  <a:pt x="78" y="1"/>
                </a:cubicBezTo>
                <a:cubicBezTo>
                  <a:pt x="78" y="1"/>
                  <a:pt x="78" y="1"/>
                  <a:pt x="78" y="1"/>
                </a:cubicBezTo>
                <a:cubicBezTo>
                  <a:pt x="78" y="2"/>
                  <a:pt x="77" y="3"/>
                  <a:pt x="76" y="3"/>
                </a:cubicBezTo>
                <a:cubicBezTo>
                  <a:pt x="72" y="3"/>
                  <a:pt x="68" y="3"/>
                  <a:pt x="64" y="3"/>
                </a:cubicBezTo>
                <a:cubicBezTo>
                  <a:pt x="63" y="3"/>
                  <a:pt x="63" y="2"/>
                  <a:pt x="63" y="1"/>
                </a:cubicBezTo>
                <a:cubicBezTo>
                  <a:pt x="63" y="1"/>
                  <a:pt x="63" y="1"/>
                  <a:pt x="63" y="1"/>
                </a:cubicBezTo>
                <a:cubicBezTo>
                  <a:pt x="63" y="0"/>
                  <a:pt x="63" y="0"/>
                  <a:pt x="64" y="0"/>
                </a:cubicBezTo>
                <a:close/>
                <a:moveTo>
                  <a:pt x="85" y="0"/>
                </a:moveTo>
                <a:cubicBezTo>
                  <a:pt x="89" y="0"/>
                  <a:pt x="93" y="0"/>
                  <a:pt x="97" y="0"/>
                </a:cubicBezTo>
                <a:cubicBezTo>
                  <a:pt x="98" y="0"/>
                  <a:pt x="99" y="0"/>
                  <a:pt x="99" y="1"/>
                </a:cubicBezTo>
                <a:cubicBezTo>
                  <a:pt x="99" y="1"/>
                  <a:pt x="99" y="1"/>
                  <a:pt x="99" y="1"/>
                </a:cubicBezTo>
                <a:cubicBezTo>
                  <a:pt x="99" y="2"/>
                  <a:pt x="98" y="3"/>
                  <a:pt x="97" y="3"/>
                </a:cubicBezTo>
                <a:cubicBezTo>
                  <a:pt x="93" y="3"/>
                  <a:pt x="89" y="3"/>
                  <a:pt x="85" y="3"/>
                </a:cubicBezTo>
                <a:cubicBezTo>
                  <a:pt x="84" y="3"/>
                  <a:pt x="84" y="2"/>
                  <a:pt x="84" y="1"/>
                </a:cubicBezTo>
                <a:cubicBezTo>
                  <a:pt x="84" y="1"/>
                  <a:pt x="84" y="1"/>
                  <a:pt x="84" y="1"/>
                </a:cubicBezTo>
                <a:cubicBezTo>
                  <a:pt x="84" y="0"/>
                  <a:pt x="84" y="0"/>
                  <a:pt x="85" y="0"/>
                </a:cubicBezTo>
                <a:close/>
                <a:moveTo>
                  <a:pt x="106" y="0"/>
                </a:moveTo>
                <a:cubicBezTo>
                  <a:pt x="110" y="0"/>
                  <a:pt x="114" y="0"/>
                  <a:pt x="118" y="0"/>
                </a:cubicBezTo>
                <a:cubicBezTo>
                  <a:pt x="119" y="0"/>
                  <a:pt x="120" y="0"/>
                  <a:pt x="120" y="1"/>
                </a:cubicBezTo>
                <a:cubicBezTo>
                  <a:pt x="120" y="1"/>
                  <a:pt x="120" y="1"/>
                  <a:pt x="120" y="1"/>
                </a:cubicBezTo>
                <a:cubicBezTo>
                  <a:pt x="120" y="2"/>
                  <a:pt x="119" y="3"/>
                  <a:pt x="118" y="3"/>
                </a:cubicBezTo>
                <a:cubicBezTo>
                  <a:pt x="114" y="3"/>
                  <a:pt x="110" y="3"/>
                  <a:pt x="106" y="3"/>
                </a:cubicBezTo>
                <a:cubicBezTo>
                  <a:pt x="105" y="3"/>
                  <a:pt x="105" y="2"/>
                  <a:pt x="105" y="1"/>
                </a:cubicBezTo>
                <a:cubicBezTo>
                  <a:pt x="105" y="1"/>
                  <a:pt x="105" y="1"/>
                  <a:pt x="105" y="1"/>
                </a:cubicBezTo>
                <a:cubicBezTo>
                  <a:pt x="105" y="0"/>
                  <a:pt x="105" y="0"/>
                  <a:pt x="106" y="0"/>
                </a:cubicBezTo>
                <a:close/>
              </a:path>
            </a:pathLst>
          </a:custGeom>
          <a:solidFill>
            <a:srgbClr val="BCE1D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3" name="Freeform 10"/>
          <p:cNvSpPr/>
          <p:nvPr/>
        </p:nvSpPr>
        <p:spPr bwMode="auto">
          <a:xfrm>
            <a:off x="1803406" y="4102420"/>
            <a:ext cx="810815" cy="716756"/>
          </a:xfrm>
          <a:custGeom>
            <a:avLst/>
            <a:gdLst>
              <a:gd name="T0" fmla="*/ 0 w 681"/>
              <a:gd name="T1" fmla="*/ 0 h 602"/>
              <a:gd name="T2" fmla="*/ 681 w 681"/>
              <a:gd name="T3" fmla="*/ 0 h 602"/>
              <a:gd name="T4" fmla="*/ 681 w 681"/>
              <a:gd name="T5" fmla="*/ 602 h 602"/>
              <a:gd name="T6" fmla="*/ 0 w 681"/>
              <a:gd name="T7" fmla="*/ 602 h 602"/>
              <a:gd name="T8" fmla="*/ 183 w 681"/>
              <a:gd name="T9" fmla="*/ 304 h 602"/>
              <a:gd name="T10" fmla="*/ 0 w 681"/>
              <a:gd name="T11" fmla="*/ 0 h 602"/>
              <a:gd name="T12" fmla="*/ 0 w 68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681" h="602">
                <a:moveTo>
                  <a:pt x="0" y="0"/>
                </a:moveTo>
                <a:lnTo>
                  <a:pt x="681" y="0"/>
                </a:lnTo>
                <a:lnTo>
                  <a:pt x="681" y="602"/>
                </a:lnTo>
                <a:lnTo>
                  <a:pt x="0" y="602"/>
                </a:lnTo>
                <a:lnTo>
                  <a:pt x="183" y="304"/>
                </a:lnTo>
                <a:lnTo>
                  <a:pt x="0" y="0"/>
                </a:lnTo>
                <a:lnTo>
                  <a:pt x="0" y="0"/>
                </a:lnTo>
                <a:close/>
              </a:path>
            </a:pathLst>
          </a:custGeom>
          <a:solidFill>
            <a:srgbClr val="FDD82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4" name="Freeform 11"/>
          <p:cNvSpPr>
            <a:spLocks noEditPoints="1"/>
          </p:cNvSpPr>
          <p:nvPr/>
        </p:nvSpPr>
        <p:spPr bwMode="auto">
          <a:xfrm>
            <a:off x="1890321" y="4146472"/>
            <a:ext cx="748903" cy="25004"/>
          </a:xfrm>
          <a:custGeom>
            <a:avLst/>
            <a:gdLst>
              <a:gd name="T0" fmla="*/ 1 w 120"/>
              <a:gd name="T1" fmla="*/ 0 h 4"/>
              <a:gd name="T2" fmla="*/ 13 w 120"/>
              <a:gd name="T3" fmla="*/ 0 h 4"/>
              <a:gd name="T4" fmla="*/ 15 w 120"/>
              <a:gd name="T5" fmla="*/ 2 h 4"/>
              <a:gd name="T6" fmla="*/ 15 w 120"/>
              <a:gd name="T7" fmla="*/ 2 h 4"/>
              <a:gd name="T8" fmla="*/ 13 w 120"/>
              <a:gd name="T9" fmla="*/ 4 h 4"/>
              <a:gd name="T10" fmla="*/ 1 w 120"/>
              <a:gd name="T11" fmla="*/ 4 h 4"/>
              <a:gd name="T12" fmla="*/ 0 w 120"/>
              <a:gd name="T13" fmla="*/ 2 h 4"/>
              <a:gd name="T14" fmla="*/ 0 w 120"/>
              <a:gd name="T15" fmla="*/ 2 h 4"/>
              <a:gd name="T16" fmla="*/ 1 w 120"/>
              <a:gd name="T17" fmla="*/ 0 h 4"/>
              <a:gd name="T18" fmla="*/ 22 w 120"/>
              <a:gd name="T19" fmla="*/ 0 h 4"/>
              <a:gd name="T20" fmla="*/ 34 w 120"/>
              <a:gd name="T21" fmla="*/ 0 h 4"/>
              <a:gd name="T22" fmla="*/ 36 w 120"/>
              <a:gd name="T23" fmla="*/ 2 h 4"/>
              <a:gd name="T24" fmla="*/ 36 w 120"/>
              <a:gd name="T25" fmla="*/ 2 h 4"/>
              <a:gd name="T26" fmla="*/ 34 w 120"/>
              <a:gd name="T27" fmla="*/ 4 h 4"/>
              <a:gd name="T28" fmla="*/ 22 w 120"/>
              <a:gd name="T29" fmla="*/ 4 h 4"/>
              <a:gd name="T30" fmla="*/ 21 w 120"/>
              <a:gd name="T31" fmla="*/ 2 h 4"/>
              <a:gd name="T32" fmla="*/ 21 w 120"/>
              <a:gd name="T33" fmla="*/ 2 h 4"/>
              <a:gd name="T34" fmla="*/ 22 w 120"/>
              <a:gd name="T35" fmla="*/ 0 h 4"/>
              <a:gd name="T36" fmla="*/ 43 w 120"/>
              <a:gd name="T37" fmla="*/ 0 h 4"/>
              <a:gd name="T38" fmla="*/ 55 w 120"/>
              <a:gd name="T39" fmla="*/ 0 h 4"/>
              <a:gd name="T40" fmla="*/ 57 w 120"/>
              <a:gd name="T41" fmla="*/ 2 h 4"/>
              <a:gd name="T42" fmla="*/ 57 w 120"/>
              <a:gd name="T43" fmla="*/ 2 h 4"/>
              <a:gd name="T44" fmla="*/ 55 w 120"/>
              <a:gd name="T45" fmla="*/ 4 h 4"/>
              <a:gd name="T46" fmla="*/ 43 w 120"/>
              <a:gd name="T47" fmla="*/ 4 h 4"/>
              <a:gd name="T48" fmla="*/ 42 w 120"/>
              <a:gd name="T49" fmla="*/ 2 h 4"/>
              <a:gd name="T50" fmla="*/ 42 w 120"/>
              <a:gd name="T51" fmla="*/ 2 h 4"/>
              <a:gd name="T52" fmla="*/ 43 w 120"/>
              <a:gd name="T53" fmla="*/ 0 h 4"/>
              <a:gd name="T54" fmla="*/ 64 w 120"/>
              <a:gd name="T55" fmla="*/ 0 h 4"/>
              <a:gd name="T56" fmla="*/ 76 w 120"/>
              <a:gd name="T57" fmla="*/ 0 h 4"/>
              <a:gd name="T58" fmla="*/ 78 w 120"/>
              <a:gd name="T59" fmla="*/ 2 h 4"/>
              <a:gd name="T60" fmla="*/ 78 w 120"/>
              <a:gd name="T61" fmla="*/ 2 h 4"/>
              <a:gd name="T62" fmla="*/ 76 w 120"/>
              <a:gd name="T63" fmla="*/ 4 h 4"/>
              <a:gd name="T64" fmla="*/ 64 w 120"/>
              <a:gd name="T65" fmla="*/ 4 h 4"/>
              <a:gd name="T66" fmla="*/ 63 w 120"/>
              <a:gd name="T67" fmla="*/ 2 h 4"/>
              <a:gd name="T68" fmla="*/ 63 w 120"/>
              <a:gd name="T69" fmla="*/ 2 h 4"/>
              <a:gd name="T70" fmla="*/ 64 w 120"/>
              <a:gd name="T71" fmla="*/ 0 h 4"/>
              <a:gd name="T72" fmla="*/ 85 w 120"/>
              <a:gd name="T73" fmla="*/ 0 h 4"/>
              <a:gd name="T74" fmla="*/ 97 w 120"/>
              <a:gd name="T75" fmla="*/ 0 h 4"/>
              <a:gd name="T76" fmla="*/ 99 w 120"/>
              <a:gd name="T77" fmla="*/ 2 h 4"/>
              <a:gd name="T78" fmla="*/ 99 w 120"/>
              <a:gd name="T79" fmla="*/ 2 h 4"/>
              <a:gd name="T80" fmla="*/ 97 w 120"/>
              <a:gd name="T81" fmla="*/ 4 h 4"/>
              <a:gd name="T82" fmla="*/ 85 w 120"/>
              <a:gd name="T83" fmla="*/ 4 h 4"/>
              <a:gd name="T84" fmla="*/ 84 w 120"/>
              <a:gd name="T85" fmla="*/ 2 h 4"/>
              <a:gd name="T86" fmla="*/ 84 w 120"/>
              <a:gd name="T87" fmla="*/ 2 h 4"/>
              <a:gd name="T88" fmla="*/ 85 w 120"/>
              <a:gd name="T89" fmla="*/ 0 h 4"/>
              <a:gd name="T90" fmla="*/ 106 w 120"/>
              <a:gd name="T91" fmla="*/ 0 h 4"/>
              <a:gd name="T92" fmla="*/ 118 w 120"/>
              <a:gd name="T93" fmla="*/ 0 h 4"/>
              <a:gd name="T94" fmla="*/ 120 w 120"/>
              <a:gd name="T95" fmla="*/ 2 h 4"/>
              <a:gd name="T96" fmla="*/ 120 w 120"/>
              <a:gd name="T97" fmla="*/ 2 h 4"/>
              <a:gd name="T98" fmla="*/ 118 w 120"/>
              <a:gd name="T99" fmla="*/ 4 h 4"/>
              <a:gd name="T100" fmla="*/ 106 w 120"/>
              <a:gd name="T101" fmla="*/ 4 h 4"/>
              <a:gd name="T102" fmla="*/ 105 w 120"/>
              <a:gd name="T103" fmla="*/ 2 h 4"/>
              <a:gd name="T104" fmla="*/ 105 w 120"/>
              <a:gd name="T105" fmla="*/ 2 h 4"/>
              <a:gd name="T106" fmla="*/ 106 w 120"/>
              <a:gd name="T10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rgbClr val="FEEAA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5" name="Freeform 12"/>
          <p:cNvSpPr>
            <a:spLocks noEditPoints="1"/>
          </p:cNvSpPr>
          <p:nvPr/>
        </p:nvSpPr>
        <p:spPr bwMode="auto">
          <a:xfrm>
            <a:off x="1890321" y="4751310"/>
            <a:ext cx="748903" cy="25004"/>
          </a:xfrm>
          <a:custGeom>
            <a:avLst/>
            <a:gdLst>
              <a:gd name="T0" fmla="*/ 1 w 120"/>
              <a:gd name="T1" fmla="*/ 0 h 4"/>
              <a:gd name="T2" fmla="*/ 13 w 120"/>
              <a:gd name="T3" fmla="*/ 0 h 4"/>
              <a:gd name="T4" fmla="*/ 15 w 120"/>
              <a:gd name="T5" fmla="*/ 2 h 4"/>
              <a:gd name="T6" fmla="*/ 15 w 120"/>
              <a:gd name="T7" fmla="*/ 2 h 4"/>
              <a:gd name="T8" fmla="*/ 13 w 120"/>
              <a:gd name="T9" fmla="*/ 4 h 4"/>
              <a:gd name="T10" fmla="*/ 1 w 120"/>
              <a:gd name="T11" fmla="*/ 4 h 4"/>
              <a:gd name="T12" fmla="*/ 0 w 120"/>
              <a:gd name="T13" fmla="*/ 2 h 4"/>
              <a:gd name="T14" fmla="*/ 0 w 120"/>
              <a:gd name="T15" fmla="*/ 2 h 4"/>
              <a:gd name="T16" fmla="*/ 1 w 120"/>
              <a:gd name="T17" fmla="*/ 0 h 4"/>
              <a:gd name="T18" fmla="*/ 22 w 120"/>
              <a:gd name="T19" fmla="*/ 0 h 4"/>
              <a:gd name="T20" fmla="*/ 34 w 120"/>
              <a:gd name="T21" fmla="*/ 0 h 4"/>
              <a:gd name="T22" fmla="*/ 36 w 120"/>
              <a:gd name="T23" fmla="*/ 2 h 4"/>
              <a:gd name="T24" fmla="*/ 36 w 120"/>
              <a:gd name="T25" fmla="*/ 2 h 4"/>
              <a:gd name="T26" fmla="*/ 34 w 120"/>
              <a:gd name="T27" fmla="*/ 4 h 4"/>
              <a:gd name="T28" fmla="*/ 22 w 120"/>
              <a:gd name="T29" fmla="*/ 4 h 4"/>
              <a:gd name="T30" fmla="*/ 21 w 120"/>
              <a:gd name="T31" fmla="*/ 2 h 4"/>
              <a:gd name="T32" fmla="*/ 21 w 120"/>
              <a:gd name="T33" fmla="*/ 2 h 4"/>
              <a:gd name="T34" fmla="*/ 22 w 120"/>
              <a:gd name="T35" fmla="*/ 0 h 4"/>
              <a:gd name="T36" fmla="*/ 43 w 120"/>
              <a:gd name="T37" fmla="*/ 0 h 4"/>
              <a:gd name="T38" fmla="*/ 55 w 120"/>
              <a:gd name="T39" fmla="*/ 0 h 4"/>
              <a:gd name="T40" fmla="*/ 57 w 120"/>
              <a:gd name="T41" fmla="*/ 2 h 4"/>
              <a:gd name="T42" fmla="*/ 57 w 120"/>
              <a:gd name="T43" fmla="*/ 2 h 4"/>
              <a:gd name="T44" fmla="*/ 55 w 120"/>
              <a:gd name="T45" fmla="*/ 4 h 4"/>
              <a:gd name="T46" fmla="*/ 43 w 120"/>
              <a:gd name="T47" fmla="*/ 4 h 4"/>
              <a:gd name="T48" fmla="*/ 42 w 120"/>
              <a:gd name="T49" fmla="*/ 2 h 4"/>
              <a:gd name="T50" fmla="*/ 42 w 120"/>
              <a:gd name="T51" fmla="*/ 2 h 4"/>
              <a:gd name="T52" fmla="*/ 43 w 120"/>
              <a:gd name="T53" fmla="*/ 0 h 4"/>
              <a:gd name="T54" fmla="*/ 64 w 120"/>
              <a:gd name="T55" fmla="*/ 0 h 4"/>
              <a:gd name="T56" fmla="*/ 76 w 120"/>
              <a:gd name="T57" fmla="*/ 0 h 4"/>
              <a:gd name="T58" fmla="*/ 78 w 120"/>
              <a:gd name="T59" fmla="*/ 2 h 4"/>
              <a:gd name="T60" fmla="*/ 78 w 120"/>
              <a:gd name="T61" fmla="*/ 2 h 4"/>
              <a:gd name="T62" fmla="*/ 76 w 120"/>
              <a:gd name="T63" fmla="*/ 4 h 4"/>
              <a:gd name="T64" fmla="*/ 64 w 120"/>
              <a:gd name="T65" fmla="*/ 4 h 4"/>
              <a:gd name="T66" fmla="*/ 63 w 120"/>
              <a:gd name="T67" fmla="*/ 2 h 4"/>
              <a:gd name="T68" fmla="*/ 63 w 120"/>
              <a:gd name="T69" fmla="*/ 2 h 4"/>
              <a:gd name="T70" fmla="*/ 64 w 120"/>
              <a:gd name="T71" fmla="*/ 0 h 4"/>
              <a:gd name="T72" fmla="*/ 85 w 120"/>
              <a:gd name="T73" fmla="*/ 0 h 4"/>
              <a:gd name="T74" fmla="*/ 97 w 120"/>
              <a:gd name="T75" fmla="*/ 0 h 4"/>
              <a:gd name="T76" fmla="*/ 99 w 120"/>
              <a:gd name="T77" fmla="*/ 2 h 4"/>
              <a:gd name="T78" fmla="*/ 99 w 120"/>
              <a:gd name="T79" fmla="*/ 2 h 4"/>
              <a:gd name="T80" fmla="*/ 97 w 120"/>
              <a:gd name="T81" fmla="*/ 4 h 4"/>
              <a:gd name="T82" fmla="*/ 85 w 120"/>
              <a:gd name="T83" fmla="*/ 4 h 4"/>
              <a:gd name="T84" fmla="*/ 84 w 120"/>
              <a:gd name="T85" fmla="*/ 2 h 4"/>
              <a:gd name="T86" fmla="*/ 84 w 120"/>
              <a:gd name="T87" fmla="*/ 2 h 4"/>
              <a:gd name="T88" fmla="*/ 85 w 120"/>
              <a:gd name="T89" fmla="*/ 0 h 4"/>
              <a:gd name="T90" fmla="*/ 106 w 120"/>
              <a:gd name="T91" fmla="*/ 0 h 4"/>
              <a:gd name="T92" fmla="*/ 118 w 120"/>
              <a:gd name="T93" fmla="*/ 0 h 4"/>
              <a:gd name="T94" fmla="*/ 120 w 120"/>
              <a:gd name="T95" fmla="*/ 2 h 4"/>
              <a:gd name="T96" fmla="*/ 120 w 120"/>
              <a:gd name="T97" fmla="*/ 2 h 4"/>
              <a:gd name="T98" fmla="*/ 118 w 120"/>
              <a:gd name="T99" fmla="*/ 4 h 4"/>
              <a:gd name="T100" fmla="*/ 106 w 120"/>
              <a:gd name="T101" fmla="*/ 4 h 4"/>
              <a:gd name="T102" fmla="*/ 105 w 120"/>
              <a:gd name="T103" fmla="*/ 2 h 4"/>
              <a:gd name="T104" fmla="*/ 105 w 120"/>
              <a:gd name="T105" fmla="*/ 2 h 4"/>
              <a:gd name="T106" fmla="*/ 106 w 120"/>
              <a:gd name="T10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rgbClr val="FEEAA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 name="Freeform 13"/>
          <p:cNvSpPr/>
          <p:nvPr/>
        </p:nvSpPr>
        <p:spPr bwMode="auto">
          <a:xfrm>
            <a:off x="2127256" y="3821431"/>
            <a:ext cx="373856" cy="1072754"/>
          </a:xfrm>
          <a:custGeom>
            <a:avLst/>
            <a:gdLst>
              <a:gd name="T0" fmla="*/ 0 w 314"/>
              <a:gd name="T1" fmla="*/ 0 h 901"/>
              <a:gd name="T2" fmla="*/ 314 w 314"/>
              <a:gd name="T3" fmla="*/ 299 h 901"/>
              <a:gd name="T4" fmla="*/ 314 w 314"/>
              <a:gd name="T5" fmla="*/ 901 h 901"/>
              <a:gd name="T6" fmla="*/ 0 w 314"/>
              <a:gd name="T7" fmla="*/ 603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3"/>
                </a:lnTo>
                <a:lnTo>
                  <a:pt x="0" y="0"/>
                </a:lnTo>
                <a:lnTo>
                  <a:pt x="0" y="0"/>
                </a:lnTo>
                <a:close/>
              </a:path>
            </a:pathLst>
          </a:custGeom>
          <a:solidFill>
            <a:srgbClr val="D46B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 name="Freeform 14"/>
          <p:cNvSpPr>
            <a:spLocks noEditPoints="1"/>
          </p:cNvSpPr>
          <p:nvPr/>
        </p:nvSpPr>
        <p:spPr bwMode="auto">
          <a:xfrm>
            <a:off x="2127256" y="4445320"/>
            <a:ext cx="373856" cy="379810"/>
          </a:xfrm>
          <a:custGeom>
            <a:avLst/>
            <a:gdLst>
              <a:gd name="T0" fmla="*/ 60 w 60"/>
              <a:gd name="T1" fmla="*/ 57 h 61"/>
              <a:gd name="T2" fmla="*/ 60 w 60"/>
              <a:gd name="T3" fmla="*/ 61 h 61"/>
              <a:gd name="T4" fmla="*/ 53 w 60"/>
              <a:gd name="T5" fmla="*/ 55 h 61"/>
              <a:gd name="T6" fmla="*/ 53 w 60"/>
              <a:gd name="T7" fmla="*/ 53 h 61"/>
              <a:gd name="T8" fmla="*/ 53 w 60"/>
              <a:gd name="T9" fmla="*/ 53 h 61"/>
              <a:gd name="T10" fmla="*/ 56 w 60"/>
              <a:gd name="T11" fmla="*/ 53 h 61"/>
              <a:gd name="T12" fmla="*/ 60 w 60"/>
              <a:gd name="T13" fmla="*/ 57 h 61"/>
              <a:gd name="T14" fmla="*/ 0 w 60"/>
              <a:gd name="T15" fmla="*/ 4 h 61"/>
              <a:gd name="T16" fmla="*/ 0 w 60"/>
              <a:gd name="T17" fmla="*/ 0 h 61"/>
              <a:gd name="T18" fmla="*/ 3 w 60"/>
              <a:gd name="T19" fmla="*/ 3 h 61"/>
              <a:gd name="T20" fmla="*/ 4 w 60"/>
              <a:gd name="T21" fmla="*/ 6 h 61"/>
              <a:gd name="T22" fmla="*/ 4 w 60"/>
              <a:gd name="T23" fmla="*/ 6 h 61"/>
              <a:gd name="T24" fmla="*/ 1 w 60"/>
              <a:gd name="T25" fmla="*/ 6 h 61"/>
              <a:gd name="T26" fmla="*/ 0 w 60"/>
              <a:gd name="T27" fmla="*/ 4 h 61"/>
              <a:gd name="T28" fmla="*/ 10 w 60"/>
              <a:gd name="T29" fmla="*/ 10 h 61"/>
              <a:gd name="T30" fmla="*/ 19 w 60"/>
              <a:gd name="T31" fmla="*/ 18 h 61"/>
              <a:gd name="T32" fmla="*/ 19 w 60"/>
              <a:gd name="T33" fmla="*/ 20 h 61"/>
              <a:gd name="T34" fmla="*/ 19 w 60"/>
              <a:gd name="T35" fmla="*/ 20 h 61"/>
              <a:gd name="T36" fmla="*/ 16 w 60"/>
              <a:gd name="T37" fmla="*/ 20 h 61"/>
              <a:gd name="T38" fmla="*/ 8 w 60"/>
              <a:gd name="T39" fmla="*/ 12 h 61"/>
              <a:gd name="T40" fmla="*/ 8 w 60"/>
              <a:gd name="T41" fmla="*/ 10 h 61"/>
              <a:gd name="T42" fmla="*/ 8 w 60"/>
              <a:gd name="T43" fmla="*/ 10 h 61"/>
              <a:gd name="T44" fmla="*/ 10 w 60"/>
              <a:gd name="T45" fmla="*/ 10 h 61"/>
              <a:gd name="T46" fmla="*/ 25 w 60"/>
              <a:gd name="T47" fmla="*/ 24 h 61"/>
              <a:gd name="T48" fmla="*/ 34 w 60"/>
              <a:gd name="T49" fmla="*/ 32 h 61"/>
              <a:gd name="T50" fmla="*/ 34 w 60"/>
              <a:gd name="T51" fmla="*/ 35 h 61"/>
              <a:gd name="T52" fmla="*/ 34 w 60"/>
              <a:gd name="T53" fmla="*/ 35 h 61"/>
              <a:gd name="T54" fmla="*/ 32 w 60"/>
              <a:gd name="T55" fmla="*/ 35 h 61"/>
              <a:gd name="T56" fmla="*/ 23 w 60"/>
              <a:gd name="T57" fmla="*/ 27 h 61"/>
              <a:gd name="T58" fmla="*/ 23 w 60"/>
              <a:gd name="T59" fmla="*/ 24 h 61"/>
              <a:gd name="T60" fmla="*/ 23 w 60"/>
              <a:gd name="T61" fmla="*/ 24 h 61"/>
              <a:gd name="T62" fmla="*/ 25 w 60"/>
              <a:gd name="T63" fmla="*/ 24 h 61"/>
              <a:gd name="T64" fmla="*/ 41 w 60"/>
              <a:gd name="T65" fmla="*/ 39 h 61"/>
              <a:gd name="T66" fmla="*/ 49 w 60"/>
              <a:gd name="T67" fmla="*/ 47 h 61"/>
              <a:gd name="T68" fmla="*/ 49 w 60"/>
              <a:gd name="T69" fmla="*/ 49 h 61"/>
              <a:gd name="T70" fmla="*/ 49 w 60"/>
              <a:gd name="T71" fmla="*/ 49 h 61"/>
              <a:gd name="T72" fmla="*/ 47 w 60"/>
              <a:gd name="T73" fmla="*/ 49 h 61"/>
              <a:gd name="T74" fmla="*/ 38 w 60"/>
              <a:gd name="T75" fmla="*/ 41 h 61"/>
              <a:gd name="T76" fmla="*/ 38 w 60"/>
              <a:gd name="T77" fmla="*/ 39 h 61"/>
              <a:gd name="T78" fmla="*/ 38 w 60"/>
              <a:gd name="T79" fmla="*/ 39 h 61"/>
              <a:gd name="T80" fmla="*/ 41 w 60"/>
              <a:gd name="T81" fmla="*/ 3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61">
                <a:moveTo>
                  <a:pt x="60" y="57"/>
                </a:moveTo>
                <a:cubicBezTo>
                  <a:pt x="60" y="61"/>
                  <a:pt x="60" y="61"/>
                  <a:pt x="60" y="61"/>
                </a:cubicBezTo>
                <a:cubicBezTo>
                  <a:pt x="58" y="59"/>
                  <a:pt x="56" y="57"/>
                  <a:pt x="53" y="55"/>
                </a:cubicBezTo>
                <a:cubicBezTo>
                  <a:pt x="53" y="55"/>
                  <a:pt x="53" y="54"/>
                  <a:pt x="53" y="53"/>
                </a:cubicBezTo>
                <a:cubicBezTo>
                  <a:pt x="53" y="53"/>
                  <a:pt x="53" y="53"/>
                  <a:pt x="53" y="53"/>
                </a:cubicBezTo>
                <a:cubicBezTo>
                  <a:pt x="54" y="52"/>
                  <a:pt x="55" y="52"/>
                  <a:pt x="56" y="53"/>
                </a:cubicBezTo>
                <a:cubicBezTo>
                  <a:pt x="57" y="54"/>
                  <a:pt x="58" y="56"/>
                  <a:pt x="60" y="57"/>
                </a:cubicBezTo>
                <a:close/>
                <a:moveTo>
                  <a:pt x="0" y="4"/>
                </a:moveTo>
                <a:cubicBezTo>
                  <a:pt x="0" y="0"/>
                  <a:pt x="0" y="0"/>
                  <a:pt x="0" y="0"/>
                </a:cubicBezTo>
                <a:cubicBezTo>
                  <a:pt x="1" y="1"/>
                  <a:pt x="2" y="2"/>
                  <a:pt x="3" y="3"/>
                </a:cubicBezTo>
                <a:cubicBezTo>
                  <a:pt x="4" y="4"/>
                  <a:pt x="4" y="5"/>
                  <a:pt x="4" y="6"/>
                </a:cubicBezTo>
                <a:cubicBezTo>
                  <a:pt x="4" y="6"/>
                  <a:pt x="4" y="6"/>
                  <a:pt x="4" y="6"/>
                </a:cubicBezTo>
                <a:cubicBezTo>
                  <a:pt x="3" y="6"/>
                  <a:pt x="2" y="6"/>
                  <a:pt x="1" y="6"/>
                </a:cubicBezTo>
                <a:cubicBezTo>
                  <a:pt x="1" y="5"/>
                  <a:pt x="0" y="5"/>
                  <a:pt x="0" y="4"/>
                </a:cubicBezTo>
                <a:close/>
                <a:moveTo>
                  <a:pt x="10" y="10"/>
                </a:moveTo>
                <a:cubicBezTo>
                  <a:pt x="13" y="12"/>
                  <a:pt x="16" y="15"/>
                  <a:pt x="19" y="18"/>
                </a:cubicBezTo>
                <a:cubicBezTo>
                  <a:pt x="19" y="18"/>
                  <a:pt x="19" y="19"/>
                  <a:pt x="19" y="20"/>
                </a:cubicBezTo>
                <a:cubicBezTo>
                  <a:pt x="19" y="20"/>
                  <a:pt x="19" y="20"/>
                  <a:pt x="19" y="20"/>
                </a:cubicBezTo>
                <a:cubicBezTo>
                  <a:pt x="18" y="21"/>
                  <a:pt x="17" y="21"/>
                  <a:pt x="16" y="20"/>
                </a:cubicBezTo>
                <a:cubicBezTo>
                  <a:pt x="14" y="17"/>
                  <a:pt x="11" y="15"/>
                  <a:pt x="8" y="12"/>
                </a:cubicBezTo>
                <a:cubicBezTo>
                  <a:pt x="7" y="11"/>
                  <a:pt x="7" y="10"/>
                  <a:pt x="8" y="10"/>
                </a:cubicBezTo>
                <a:cubicBezTo>
                  <a:pt x="8" y="10"/>
                  <a:pt x="8" y="10"/>
                  <a:pt x="8" y="10"/>
                </a:cubicBezTo>
                <a:cubicBezTo>
                  <a:pt x="8" y="9"/>
                  <a:pt x="9" y="9"/>
                  <a:pt x="10" y="10"/>
                </a:cubicBezTo>
                <a:close/>
                <a:moveTo>
                  <a:pt x="25" y="24"/>
                </a:moveTo>
                <a:cubicBezTo>
                  <a:pt x="28" y="27"/>
                  <a:pt x="31" y="30"/>
                  <a:pt x="34" y="32"/>
                </a:cubicBezTo>
                <a:cubicBezTo>
                  <a:pt x="35" y="33"/>
                  <a:pt x="35" y="34"/>
                  <a:pt x="34" y="35"/>
                </a:cubicBezTo>
                <a:cubicBezTo>
                  <a:pt x="34" y="35"/>
                  <a:pt x="34" y="35"/>
                  <a:pt x="34" y="35"/>
                </a:cubicBezTo>
                <a:cubicBezTo>
                  <a:pt x="33" y="35"/>
                  <a:pt x="32" y="35"/>
                  <a:pt x="32" y="35"/>
                </a:cubicBezTo>
                <a:cubicBezTo>
                  <a:pt x="29" y="32"/>
                  <a:pt x="26" y="29"/>
                  <a:pt x="23" y="27"/>
                </a:cubicBezTo>
                <a:cubicBezTo>
                  <a:pt x="22" y="26"/>
                  <a:pt x="22" y="25"/>
                  <a:pt x="23" y="24"/>
                </a:cubicBezTo>
                <a:cubicBezTo>
                  <a:pt x="23" y="24"/>
                  <a:pt x="23" y="24"/>
                  <a:pt x="23" y="24"/>
                </a:cubicBezTo>
                <a:cubicBezTo>
                  <a:pt x="24" y="24"/>
                  <a:pt x="25" y="23"/>
                  <a:pt x="25" y="24"/>
                </a:cubicBezTo>
                <a:close/>
                <a:moveTo>
                  <a:pt x="41" y="39"/>
                </a:moveTo>
                <a:cubicBezTo>
                  <a:pt x="43" y="41"/>
                  <a:pt x="46" y="44"/>
                  <a:pt x="49" y="47"/>
                </a:cubicBezTo>
                <a:cubicBezTo>
                  <a:pt x="50" y="47"/>
                  <a:pt x="50" y="48"/>
                  <a:pt x="49" y="49"/>
                </a:cubicBezTo>
                <a:cubicBezTo>
                  <a:pt x="49" y="49"/>
                  <a:pt x="49" y="49"/>
                  <a:pt x="49" y="49"/>
                </a:cubicBezTo>
                <a:cubicBezTo>
                  <a:pt x="48" y="50"/>
                  <a:pt x="47" y="50"/>
                  <a:pt x="47" y="49"/>
                </a:cubicBezTo>
                <a:cubicBezTo>
                  <a:pt x="44" y="46"/>
                  <a:pt x="41" y="44"/>
                  <a:pt x="38" y="41"/>
                </a:cubicBezTo>
                <a:cubicBezTo>
                  <a:pt x="38" y="40"/>
                  <a:pt x="38" y="39"/>
                  <a:pt x="38" y="39"/>
                </a:cubicBezTo>
                <a:cubicBezTo>
                  <a:pt x="38" y="39"/>
                  <a:pt x="38" y="39"/>
                  <a:pt x="38" y="39"/>
                </a:cubicBezTo>
                <a:cubicBezTo>
                  <a:pt x="39" y="38"/>
                  <a:pt x="40" y="38"/>
                  <a:pt x="41" y="39"/>
                </a:cubicBezTo>
                <a:close/>
              </a:path>
            </a:pathLst>
          </a:custGeom>
          <a:solidFill>
            <a:srgbClr val="F4B4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 name="Freeform 15"/>
          <p:cNvSpPr/>
          <p:nvPr/>
        </p:nvSpPr>
        <p:spPr bwMode="auto">
          <a:xfrm>
            <a:off x="1803406" y="2880839"/>
            <a:ext cx="810815" cy="716756"/>
          </a:xfrm>
          <a:custGeom>
            <a:avLst/>
            <a:gdLst>
              <a:gd name="T0" fmla="*/ 0 w 681"/>
              <a:gd name="T1" fmla="*/ 0 h 602"/>
              <a:gd name="T2" fmla="*/ 681 w 681"/>
              <a:gd name="T3" fmla="*/ 0 h 602"/>
              <a:gd name="T4" fmla="*/ 681 w 681"/>
              <a:gd name="T5" fmla="*/ 602 h 602"/>
              <a:gd name="T6" fmla="*/ 0 w 681"/>
              <a:gd name="T7" fmla="*/ 602 h 602"/>
              <a:gd name="T8" fmla="*/ 183 w 681"/>
              <a:gd name="T9" fmla="*/ 303 h 602"/>
              <a:gd name="T10" fmla="*/ 0 w 681"/>
              <a:gd name="T11" fmla="*/ 0 h 602"/>
              <a:gd name="T12" fmla="*/ 0 w 68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681" h="602">
                <a:moveTo>
                  <a:pt x="0" y="0"/>
                </a:moveTo>
                <a:lnTo>
                  <a:pt x="681" y="0"/>
                </a:lnTo>
                <a:lnTo>
                  <a:pt x="681" y="602"/>
                </a:lnTo>
                <a:lnTo>
                  <a:pt x="0" y="602"/>
                </a:lnTo>
                <a:lnTo>
                  <a:pt x="183" y="303"/>
                </a:lnTo>
                <a:lnTo>
                  <a:pt x="0" y="0"/>
                </a:lnTo>
                <a:lnTo>
                  <a:pt x="0" y="0"/>
                </a:lnTo>
                <a:close/>
              </a:path>
            </a:pathLst>
          </a:custGeom>
          <a:solidFill>
            <a:srgbClr val="75797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 name="Freeform 16"/>
          <p:cNvSpPr>
            <a:spLocks noEditPoints="1"/>
          </p:cNvSpPr>
          <p:nvPr/>
        </p:nvSpPr>
        <p:spPr bwMode="auto">
          <a:xfrm>
            <a:off x="1890321" y="2923700"/>
            <a:ext cx="748903" cy="25004"/>
          </a:xfrm>
          <a:custGeom>
            <a:avLst/>
            <a:gdLst>
              <a:gd name="T0" fmla="*/ 1 w 120"/>
              <a:gd name="T1" fmla="*/ 0 h 4"/>
              <a:gd name="T2" fmla="*/ 13 w 120"/>
              <a:gd name="T3" fmla="*/ 0 h 4"/>
              <a:gd name="T4" fmla="*/ 15 w 120"/>
              <a:gd name="T5" fmla="*/ 2 h 4"/>
              <a:gd name="T6" fmla="*/ 15 w 120"/>
              <a:gd name="T7" fmla="*/ 2 h 4"/>
              <a:gd name="T8" fmla="*/ 13 w 120"/>
              <a:gd name="T9" fmla="*/ 4 h 4"/>
              <a:gd name="T10" fmla="*/ 1 w 120"/>
              <a:gd name="T11" fmla="*/ 4 h 4"/>
              <a:gd name="T12" fmla="*/ 0 w 120"/>
              <a:gd name="T13" fmla="*/ 2 h 4"/>
              <a:gd name="T14" fmla="*/ 0 w 120"/>
              <a:gd name="T15" fmla="*/ 2 h 4"/>
              <a:gd name="T16" fmla="*/ 1 w 120"/>
              <a:gd name="T17" fmla="*/ 0 h 4"/>
              <a:gd name="T18" fmla="*/ 22 w 120"/>
              <a:gd name="T19" fmla="*/ 0 h 4"/>
              <a:gd name="T20" fmla="*/ 34 w 120"/>
              <a:gd name="T21" fmla="*/ 0 h 4"/>
              <a:gd name="T22" fmla="*/ 36 w 120"/>
              <a:gd name="T23" fmla="*/ 2 h 4"/>
              <a:gd name="T24" fmla="*/ 36 w 120"/>
              <a:gd name="T25" fmla="*/ 2 h 4"/>
              <a:gd name="T26" fmla="*/ 34 w 120"/>
              <a:gd name="T27" fmla="*/ 4 h 4"/>
              <a:gd name="T28" fmla="*/ 22 w 120"/>
              <a:gd name="T29" fmla="*/ 4 h 4"/>
              <a:gd name="T30" fmla="*/ 21 w 120"/>
              <a:gd name="T31" fmla="*/ 2 h 4"/>
              <a:gd name="T32" fmla="*/ 21 w 120"/>
              <a:gd name="T33" fmla="*/ 2 h 4"/>
              <a:gd name="T34" fmla="*/ 22 w 120"/>
              <a:gd name="T35" fmla="*/ 0 h 4"/>
              <a:gd name="T36" fmla="*/ 43 w 120"/>
              <a:gd name="T37" fmla="*/ 0 h 4"/>
              <a:gd name="T38" fmla="*/ 55 w 120"/>
              <a:gd name="T39" fmla="*/ 0 h 4"/>
              <a:gd name="T40" fmla="*/ 57 w 120"/>
              <a:gd name="T41" fmla="*/ 2 h 4"/>
              <a:gd name="T42" fmla="*/ 57 w 120"/>
              <a:gd name="T43" fmla="*/ 2 h 4"/>
              <a:gd name="T44" fmla="*/ 55 w 120"/>
              <a:gd name="T45" fmla="*/ 4 h 4"/>
              <a:gd name="T46" fmla="*/ 43 w 120"/>
              <a:gd name="T47" fmla="*/ 4 h 4"/>
              <a:gd name="T48" fmla="*/ 42 w 120"/>
              <a:gd name="T49" fmla="*/ 2 h 4"/>
              <a:gd name="T50" fmla="*/ 42 w 120"/>
              <a:gd name="T51" fmla="*/ 2 h 4"/>
              <a:gd name="T52" fmla="*/ 43 w 120"/>
              <a:gd name="T53" fmla="*/ 0 h 4"/>
              <a:gd name="T54" fmla="*/ 64 w 120"/>
              <a:gd name="T55" fmla="*/ 0 h 4"/>
              <a:gd name="T56" fmla="*/ 76 w 120"/>
              <a:gd name="T57" fmla="*/ 0 h 4"/>
              <a:gd name="T58" fmla="*/ 78 w 120"/>
              <a:gd name="T59" fmla="*/ 2 h 4"/>
              <a:gd name="T60" fmla="*/ 78 w 120"/>
              <a:gd name="T61" fmla="*/ 2 h 4"/>
              <a:gd name="T62" fmla="*/ 76 w 120"/>
              <a:gd name="T63" fmla="*/ 4 h 4"/>
              <a:gd name="T64" fmla="*/ 64 w 120"/>
              <a:gd name="T65" fmla="*/ 4 h 4"/>
              <a:gd name="T66" fmla="*/ 63 w 120"/>
              <a:gd name="T67" fmla="*/ 2 h 4"/>
              <a:gd name="T68" fmla="*/ 63 w 120"/>
              <a:gd name="T69" fmla="*/ 2 h 4"/>
              <a:gd name="T70" fmla="*/ 64 w 120"/>
              <a:gd name="T71" fmla="*/ 0 h 4"/>
              <a:gd name="T72" fmla="*/ 85 w 120"/>
              <a:gd name="T73" fmla="*/ 0 h 4"/>
              <a:gd name="T74" fmla="*/ 97 w 120"/>
              <a:gd name="T75" fmla="*/ 0 h 4"/>
              <a:gd name="T76" fmla="*/ 99 w 120"/>
              <a:gd name="T77" fmla="*/ 2 h 4"/>
              <a:gd name="T78" fmla="*/ 99 w 120"/>
              <a:gd name="T79" fmla="*/ 2 h 4"/>
              <a:gd name="T80" fmla="*/ 97 w 120"/>
              <a:gd name="T81" fmla="*/ 4 h 4"/>
              <a:gd name="T82" fmla="*/ 85 w 120"/>
              <a:gd name="T83" fmla="*/ 4 h 4"/>
              <a:gd name="T84" fmla="*/ 84 w 120"/>
              <a:gd name="T85" fmla="*/ 2 h 4"/>
              <a:gd name="T86" fmla="*/ 84 w 120"/>
              <a:gd name="T87" fmla="*/ 2 h 4"/>
              <a:gd name="T88" fmla="*/ 85 w 120"/>
              <a:gd name="T89" fmla="*/ 0 h 4"/>
              <a:gd name="T90" fmla="*/ 106 w 120"/>
              <a:gd name="T91" fmla="*/ 0 h 4"/>
              <a:gd name="T92" fmla="*/ 118 w 120"/>
              <a:gd name="T93" fmla="*/ 0 h 4"/>
              <a:gd name="T94" fmla="*/ 120 w 120"/>
              <a:gd name="T95" fmla="*/ 2 h 4"/>
              <a:gd name="T96" fmla="*/ 120 w 120"/>
              <a:gd name="T97" fmla="*/ 2 h 4"/>
              <a:gd name="T98" fmla="*/ 118 w 120"/>
              <a:gd name="T99" fmla="*/ 4 h 4"/>
              <a:gd name="T100" fmla="*/ 106 w 120"/>
              <a:gd name="T101" fmla="*/ 4 h 4"/>
              <a:gd name="T102" fmla="*/ 105 w 120"/>
              <a:gd name="T103" fmla="*/ 2 h 4"/>
              <a:gd name="T104" fmla="*/ 105 w 120"/>
              <a:gd name="T105" fmla="*/ 2 h 4"/>
              <a:gd name="T106" fmla="*/ 106 w 120"/>
              <a:gd name="T10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rgbClr val="97989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0" name="Freeform 17"/>
          <p:cNvSpPr>
            <a:spLocks noEditPoints="1"/>
          </p:cNvSpPr>
          <p:nvPr/>
        </p:nvSpPr>
        <p:spPr bwMode="auto">
          <a:xfrm>
            <a:off x="1890321" y="3528538"/>
            <a:ext cx="748903" cy="25004"/>
          </a:xfrm>
          <a:custGeom>
            <a:avLst/>
            <a:gdLst>
              <a:gd name="T0" fmla="*/ 1 w 120"/>
              <a:gd name="T1" fmla="*/ 0 h 4"/>
              <a:gd name="T2" fmla="*/ 13 w 120"/>
              <a:gd name="T3" fmla="*/ 0 h 4"/>
              <a:gd name="T4" fmla="*/ 15 w 120"/>
              <a:gd name="T5" fmla="*/ 2 h 4"/>
              <a:gd name="T6" fmla="*/ 15 w 120"/>
              <a:gd name="T7" fmla="*/ 2 h 4"/>
              <a:gd name="T8" fmla="*/ 13 w 120"/>
              <a:gd name="T9" fmla="*/ 4 h 4"/>
              <a:gd name="T10" fmla="*/ 1 w 120"/>
              <a:gd name="T11" fmla="*/ 4 h 4"/>
              <a:gd name="T12" fmla="*/ 0 w 120"/>
              <a:gd name="T13" fmla="*/ 2 h 4"/>
              <a:gd name="T14" fmla="*/ 0 w 120"/>
              <a:gd name="T15" fmla="*/ 2 h 4"/>
              <a:gd name="T16" fmla="*/ 1 w 120"/>
              <a:gd name="T17" fmla="*/ 0 h 4"/>
              <a:gd name="T18" fmla="*/ 22 w 120"/>
              <a:gd name="T19" fmla="*/ 0 h 4"/>
              <a:gd name="T20" fmla="*/ 34 w 120"/>
              <a:gd name="T21" fmla="*/ 0 h 4"/>
              <a:gd name="T22" fmla="*/ 36 w 120"/>
              <a:gd name="T23" fmla="*/ 2 h 4"/>
              <a:gd name="T24" fmla="*/ 36 w 120"/>
              <a:gd name="T25" fmla="*/ 2 h 4"/>
              <a:gd name="T26" fmla="*/ 34 w 120"/>
              <a:gd name="T27" fmla="*/ 4 h 4"/>
              <a:gd name="T28" fmla="*/ 22 w 120"/>
              <a:gd name="T29" fmla="*/ 4 h 4"/>
              <a:gd name="T30" fmla="*/ 21 w 120"/>
              <a:gd name="T31" fmla="*/ 2 h 4"/>
              <a:gd name="T32" fmla="*/ 21 w 120"/>
              <a:gd name="T33" fmla="*/ 2 h 4"/>
              <a:gd name="T34" fmla="*/ 22 w 120"/>
              <a:gd name="T35" fmla="*/ 0 h 4"/>
              <a:gd name="T36" fmla="*/ 43 w 120"/>
              <a:gd name="T37" fmla="*/ 0 h 4"/>
              <a:gd name="T38" fmla="*/ 55 w 120"/>
              <a:gd name="T39" fmla="*/ 0 h 4"/>
              <a:gd name="T40" fmla="*/ 57 w 120"/>
              <a:gd name="T41" fmla="*/ 2 h 4"/>
              <a:gd name="T42" fmla="*/ 57 w 120"/>
              <a:gd name="T43" fmla="*/ 2 h 4"/>
              <a:gd name="T44" fmla="*/ 55 w 120"/>
              <a:gd name="T45" fmla="*/ 4 h 4"/>
              <a:gd name="T46" fmla="*/ 43 w 120"/>
              <a:gd name="T47" fmla="*/ 4 h 4"/>
              <a:gd name="T48" fmla="*/ 42 w 120"/>
              <a:gd name="T49" fmla="*/ 2 h 4"/>
              <a:gd name="T50" fmla="*/ 42 w 120"/>
              <a:gd name="T51" fmla="*/ 2 h 4"/>
              <a:gd name="T52" fmla="*/ 43 w 120"/>
              <a:gd name="T53" fmla="*/ 0 h 4"/>
              <a:gd name="T54" fmla="*/ 64 w 120"/>
              <a:gd name="T55" fmla="*/ 0 h 4"/>
              <a:gd name="T56" fmla="*/ 76 w 120"/>
              <a:gd name="T57" fmla="*/ 0 h 4"/>
              <a:gd name="T58" fmla="*/ 78 w 120"/>
              <a:gd name="T59" fmla="*/ 2 h 4"/>
              <a:gd name="T60" fmla="*/ 78 w 120"/>
              <a:gd name="T61" fmla="*/ 2 h 4"/>
              <a:gd name="T62" fmla="*/ 76 w 120"/>
              <a:gd name="T63" fmla="*/ 4 h 4"/>
              <a:gd name="T64" fmla="*/ 64 w 120"/>
              <a:gd name="T65" fmla="*/ 4 h 4"/>
              <a:gd name="T66" fmla="*/ 63 w 120"/>
              <a:gd name="T67" fmla="*/ 2 h 4"/>
              <a:gd name="T68" fmla="*/ 63 w 120"/>
              <a:gd name="T69" fmla="*/ 2 h 4"/>
              <a:gd name="T70" fmla="*/ 64 w 120"/>
              <a:gd name="T71" fmla="*/ 0 h 4"/>
              <a:gd name="T72" fmla="*/ 85 w 120"/>
              <a:gd name="T73" fmla="*/ 0 h 4"/>
              <a:gd name="T74" fmla="*/ 97 w 120"/>
              <a:gd name="T75" fmla="*/ 0 h 4"/>
              <a:gd name="T76" fmla="*/ 99 w 120"/>
              <a:gd name="T77" fmla="*/ 2 h 4"/>
              <a:gd name="T78" fmla="*/ 99 w 120"/>
              <a:gd name="T79" fmla="*/ 2 h 4"/>
              <a:gd name="T80" fmla="*/ 97 w 120"/>
              <a:gd name="T81" fmla="*/ 4 h 4"/>
              <a:gd name="T82" fmla="*/ 85 w 120"/>
              <a:gd name="T83" fmla="*/ 4 h 4"/>
              <a:gd name="T84" fmla="*/ 84 w 120"/>
              <a:gd name="T85" fmla="*/ 2 h 4"/>
              <a:gd name="T86" fmla="*/ 84 w 120"/>
              <a:gd name="T87" fmla="*/ 2 h 4"/>
              <a:gd name="T88" fmla="*/ 85 w 120"/>
              <a:gd name="T89" fmla="*/ 0 h 4"/>
              <a:gd name="T90" fmla="*/ 106 w 120"/>
              <a:gd name="T91" fmla="*/ 0 h 4"/>
              <a:gd name="T92" fmla="*/ 118 w 120"/>
              <a:gd name="T93" fmla="*/ 0 h 4"/>
              <a:gd name="T94" fmla="*/ 120 w 120"/>
              <a:gd name="T95" fmla="*/ 2 h 4"/>
              <a:gd name="T96" fmla="*/ 120 w 120"/>
              <a:gd name="T97" fmla="*/ 2 h 4"/>
              <a:gd name="T98" fmla="*/ 118 w 120"/>
              <a:gd name="T99" fmla="*/ 4 h 4"/>
              <a:gd name="T100" fmla="*/ 106 w 120"/>
              <a:gd name="T101" fmla="*/ 4 h 4"/>
              <a:gd name="T102" fmla="*/ 105 w 120"/>
              <a:gd name="T103" fmla="*/ 2 h 4"/>
              <a:gd name="T104" fmla="*/ 105 w 120"/>
              <a:gd name="T105" fmla="*/ 2 h 4"/>
              <a:gd name="T106" fmla="*/ 106 w 120"/>
              <a:gd name="T10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rgbClr val="97989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1" name="Freeform 18"/>
          <p:cNvSpPr/>
          <p:nvPr/>
        </p:nvSpPr>
        <p:spPr bwMode="auto">
          <a:xfrm>
            <a:off x="2127256" y="2599850"/>
            <a:ext cx="373856" cy="1072754"/>
          </a:xfrm>
          <a:custGeom>
            <a:avLst/>
            <a:gdLst>
              <a:gd name="T0" fmla="*/ 0 w 314"/>
              <a:gd name="T1" fmla="*/ 0 h 901"/>
              <a:gd name="T2" fmla="*/ 314 w 314"/>
              <a:gd name="T3" fmla="*/ 299 h 901"/>
              <a:gd name="T4" fmla="*/ 314 w 314"/>
              <a:gd name="T5" fmla="*/ 901 h 901"/>
              <a:gd name="T6" fmla="*/ 0 w 314"/>
              <a:gd name="T7" fmla="*/ 602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2"/>
                </a:lnTo>
                <a:lnTo>
                  <a:pt x="0" y="0"/>
                </a:lnTo>
                <a:lnTo>
                  <a:pt x="0" y="0"/>
                </a:lnTo>
                <a:close/>
              </a:path>
            </a:pathLst>
          </a:custGeom>
          <a:solidFill>
            <a:srgbClr val="3D49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2" name="Freeform 19"/>
          <p:cNvSpPr>
            <a:spLocks noEditPoints="1"/>
          </p:cNvSpPr>
          <p:nvPr/>
        </p:nvSpPr>
        <p:spPr bwMode="auto">
          <a:xfrm>
            <a:off x="2127256" y="3223739"/>
            <a:ext cx="373856" cy="379810"/>
          </a:xfrm>
          <a:custGeom>
            <a:avLst/>
            <a:gdLst>
              <a:gd name="T0" fmla="*/ 60 w 60"/>
              <a:gd name="T1" fmla="*/ 57 h 61"/>
              <a:gd name="T2" fmla="*/ 60 w 60"/>
              <a:gd name="T3" fmla="*/ 61 h 61"/>
              <a:gd name="T4" fmla="*/ 53 w 60"/>
              <a:gd name="T5" fmla="*/ 55 h 61"/>
              <a:gd name="T6" fmla="*/ 53 w 60"/>
              <a:gd name="T7" fmla="*/ 53 h 61"/>
              <a:gd name="T8" fmla="*/ 53 w 60"/>
              <a:gd name="T9" fmla="*/ 53 h 61"/>
              <a:gd name="T10" fmla="*/ 56 w 60"/>
              <a:gd name="T11" fmla="*/ 53 h 61"/>
              <a:gd name="T12" fmla="*/ 60 w 60"/>
              <a:gd name="T13" fmla="*/ 57 h 61"/>
              <a:gd name="T14" fmla="*/ 0 w 60"/>
              <a:gd name="T15" fmla="*/ 4 h 61"/>
              <a:gd name="T16" fmla="*/ 0 w 60"/>
              <a:gd name="T17" fmla="*/ 0 h 61"/>
              <a:gd name="T18" fmla="*/ 3 w 60"/>
              <a:gd name="T19" fmla="*/ 3 h 61"/>
              <a:gd name="T20" fmla="*/ 4 w 60"/>
              <a:gd name="T21" fmla="*/ 6 h 61"/>
              <a:gd name="T22" fmla="*/ 4 w 60"/>
              <a:gd name="T23" fmla="*/ 6 h 61"/>
              <a:gd name="T24" fmla="*/ 1 w 60"/>
              <a:gd name="T25" fmla="*/ 6 h 61"/>
              <a:gd name="T26" fmla="*/ 0 w 60"/>
              <a:gd name="T27" fmla="*/ 4 h 61"/>
              <a:gd name="T28" fmla="*/ 10 w 60"/>
              <a:gd name="T29" fmla="*/ 10 h 61"/>
              <a:gd name="T30" fmla="*/ 19 w 60"/>
              <a:gd name="T31" fmla="*/ 18 h 61"/>
              <a:gd name="T32" fmla="*/ 19 w 60"/>
              <a:gd name="T33" fmla="*/ 20 h 61"/>
              <a:gd name="T34" fmla="*/ 19 w 60"/>
              <a:gd name="T35" fmla="*/ 20 h 61"/>
              <a:gd name="T36" fmla="*/ 16 w 60"/>
              <a:gd name="T37" fmla="*/ 20 h 61"/>
              <a:gd name="T38" fmla="*/ 8 w 60"/>
              <a:gd name="T39" fmla="*/ 12 h 61"/>
              <a:gd name="T40" fmla="*/ 8 w 60"/>
              <a:gd name="T41" fmla="*/ 10 h 61"/>
              <a:gd name="T42" fmla="*/ 8 w 60"/>
              <a:gd name="T43" fmla="*/ 10 h 61"/>
              <a:gd name="T44" fmla="*/ 10 w 60"/>
              <a:gd name="T45" fmla="*/ 10 h 61"/>
              <a:gd name="T46" fmla="*/ 25 w 60"/>
              <a:gd name="T47" fmla="*/ 24 h 61"/>
              <a:gd name="T48" fmla="*/ 34 w 60"/>
              <a:gd name="T49" fmla="*/ 32 h 61"/>
              <a:gd name="T50" fmla="*/ 34 w 60"/>
              <a:gd name="T51" fmla="*/ 35 h 61"/>
              <a:gd name="T52" fmla="*/ 34 w 60"/>
              <a:gd name="T53" fmla="*/ 35 h 61"/>
              <a:gd name="T54" fmla="*/ 32 w 60"/>
              <a:gd name="T55" fmla="*/ 35 h 61"/>
              <a:gd name="T56" fmla="*/ 23 w 60"/>
              <a:gd name="T57" fmla="*/ 26 h 61"/>
              <a:gd name="T58" fmla="*/ 23 w 60"/>
              <a:gd name="T59" fmla="*/ 24 h 61"/>
              <a:gd name="T60" fmla="*/ 23 w 60"/>
              <a:gd name="T61" fmla="*/ 24 h 61"/>
              <a:gd name="T62" fmla="*/ 25 w 60"/>
              <a:gd name="T63" fmla="*/ 24 h 61"/>
              <a:gd name="T64" fmla="*/ 41 w 60"/>
              <a:gd name="T65" fmla="*/ 39 h 61"/>
              <a:gd name="T66" fmla="*/ 49 w 60"/>
              <a:gd name="T67" fmla="*/ 47 h 61"/>
              <a:gd name="T68" fmla="*/ 49 w 60"/>
              <a:gd name="T69" fmla="*/ 49 h 61"/>
              <a:gd name="T70" fmla="*/ 49 w 60"/>
              <a:gd name="T71" fmla="*/ 49 h 61"/>
              <a:gd name="T72" fmla="*/ 47 w 60"/>
              <a:gd name="T73" fmla="*/ 49 h 61"/>
              <a:gd name="T74" fmla="*/ 38 w 60"/>
              <a:gd name="T75" fmla="*/ 41 h 61"/>
              <a:gd name="T76" fmla="*/ 38 w 60"/>
              <a:gd name="T77" fmla="*/ 39 h 61"/>
              <a:gd name="T78" fmla="*/ 38 w 60"/>
              <a:gd name="T79" fmla="*/ 39 h 61"/>
              <a:gd name="T80" fmla="*/ 41 w 60"/>
              <a:gd name="T81" fmla="*/ 3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61">
                <a:moveTo>
                  <a:pt x="60" y="57"/>
                </a:moveTo>
                <a:cubicBezTo>
                  <a:pt x="60" y="61"/>
                  <a:pt x="60" y="61"/>
                  <a:pt x="60" y="61"/>
                </a:cubicBezTo>
                <a:cubicBezTo>
                  <a:pt x="58" y="59"/>
                  <a:pt x="56" y="57"/>
                  <a:pt x="53" y="55"/>
                </a:cubicBezTo>
                <a:cubicBezTo>
                  <a:pt x="53" y="55"/>
                  <a:pt x="53" y="54"/>
                  <a:pt x="53" y="53"/>
                </a:cubicBezTo>
                <a:cubicBezTo>
                  <a:pt x="53" y="53"/>
                  <a:pt x="53" y="53"/>
                  <a:pt x="53" y="53"/>
                </a:cubicBezTo>
                <a:cubicBezTo>
                  <a:pt x="54" y="52"/>
                  <a:pt x="55" y="52"/>
                  <a:pt x="56" y="53"/>
                </a:cubicBezTo>
                <a:cubicBezTo>
                  <a:pt x="57" y="54"/>
                  <a:pt x="58" y="55"/>
                  <a:pt x="60" y="57"/>
                </a:cubicBezTo>
                <a:close/>
                <a:moveTo>
                  <a:pt x="0" y="4"/>
                </a:moveTo>
                <a:cubicBezTo>
                  <a:pt x="0" y="0"/>
                  <a:pt x="0" y="0"/>
                  <a:pt x="0" y="0"/>
                </a:cubicBezTo>
                <a:cubicBezTo>
                  <a:pt x="1" y="1"/>
                  <a:pt x="2" y="2"/>
                  <a:pt x="3" y="3"/>
                </a:cubicBezTo>
                <a:cubicBezTo>
                  <a:pt x="4" y="4"/>
                  <a:pt x="4" y="5"/>
                  <a:pt x="4" y="6"/>
                </a:cubicBezTo>
                <a:cubicBezTo>
                  <a:pt x="4" y="6"/>
                  <a:pt x="4" y="6"/>
                  <a:pt x="4" y="6"/>
                </a:cubicBezTo>
                <a:cubicBezTo>
                  <a:pt x="3" y="6"/>
                  <a:pt x="2" y="6"/>
                  <a:pt x="1" y="6"/>
                </a:cubicBezTo>
                <a:cubicBezTo>
                  <a:pt x="1" y="5"/>
                  <a:pt x="0" y="5"/>
                  <a:pt x="0" y="4"/>
                </a:cubicBezTo>
                <a:close/>
                <a:moveTo>
                  <a:pt x="10" y="10"/>
                </a:moveTo>
                <a:cubicBezTo>
                  <a:pt x="13" y="12"/>
                  <a:pt x="16" y="15"/>
                  <a:pt x="19" y="18"/>
                </a:cubicBezTo>
                <a:cubicBezTo>
                  <a:pt x="19" y="18"/>
                  <a:pt x="19" y="19"/>
                  <a:pt x="19" y="20"/>
                </a:cubicBezTo>
                <a:cubicBezTo>
                  <a:pt x="19" y="20"/>
                  <a:pt x="19" y="20"/>
                  <a:pt x="19" y="20"/>
                </a:cubicBezTo>
                <a:cubicBezTo>
                  <a:pt x="18" y="21"/>
                  <a:pt x="17" y="21"/>
                  <a:pt x="16" y="20"/>
                </a:cubicBezTo>
                <a:cubicBezTo>
                  <a:pt x="14" y="17"/>
                  <a:pt x="11" y="15"/>
                  <a:pt x="8" y="12"/>
                </a:cubicBezTo>
                <a:cubicBezTo>
                  <a:pt x="7" y="11"/>
                  <a:pt x="7" y="10"/>
                  <a:pt x="8" y="10"/>
                </a:cubicBezTo>
                <a:cubicBezTo>
                  <a:pt x="8" y="10"/>
                  <a:pt x="8" y="10"/>
                  <a:pt x="8" y="10"/>
                </a:cubicBezTo>
                <a:cubicBezTo>
                  <a:pt x="8" y="9"/>
                  <a:pt x="9" y="9"/>
                  <a:pt x="10" y="10"/>
                </a:cubicBezTo>
                <a:close/>
                <a:moveTo>
                  <a:pt x="25" y="24"/>
                </a:moveTo>
                <a:cubicBezTo>
                  <a:pt x="28" y="27"/>
                  <a:pt x="31" y="29"/>
                  <a:pt x="34" y="32"/>
                </a:cubicBezTo>
                <a:cubicBezTo>
                  <a:pt x="35" y="33"/>
                  <a:pt x="35" y="34"/>
                  <a:pt x="34" y="35"/>
                </a:cubicBezTo>
                <a:cubicBezTo>
                  <a:pt x="34" y="35"/>
                  <a:pt x="34" y="35"/>
                  <a:pt x="34" y="35"/>
                </a:cubicBezTo>
                <a:cubicBezTo>
                  <a:pt x="33" y="35"/>
                  <a:pt x="32" y="35"/>
                  <a:pt x="32" y="35"/>
                </a:cubicBezTo>
                <a:cubicBezTo>
                  <a:pt x="29" y="32"/>
                  <a:pt x="26" y="29"/>
                  <a:pt x="23" y="26"/>
                </a:cubicBezTo>
                <a:cubicBezTo>
                  <a:pt x="22" y="26"/>
                  <a:pt x="22" y="25"/>
                  <a:pt x="23" y="24"/>
                </a:cubicBezTo>
                <a:cubicBezTo>
                  <a:pt x="23" y="24"/>
                  <a:pt x="23" y="24"/>
                  <a:pt x="23" y="24"/>
                </a:cubicBezTo>
                <a:cubicBezTo>
                  <a:pt x="24" y="23"/>
                  <a:pt x="25" y="23"/>
                  <a:pt x="25" y="24"/>
                </a:cubicBezTo>
                <a:close/>
                <a:moveTo>
                  <a:pt x="41" y="39"/>
                </a:moveTo>
                <a:cubicBezTo>
                  <a:pt x="43" y="41"/>
                  <a:pt x="46" y="44"/>
                  <a:pt x="49" y="47"/>
                </a:cubicBezTo>
                <a:cubicBezTo>
                  <a:pt x="50" y="47"/>
                  <a:pt x="50" y="48"/>
                  <a:pt x="49" y="49"/>
                </a:cubicBezTo>
                <a:cubicBezTo>
                  <a:pt x="49" y="49"/>
                  <a:pt x="49" y="49"/>
                  <a:pt x="49" y="49"/>
                </a:cubicBezTo>
                <a:cubicBezTo>
                  <a:pt x="48" y="50"/>
                  <a:pt x="47" y="50"/>
                  <a:pt x="47" y="49"/>
                </a:cubicBezTo>
                <a:cubicBezTo>
                  <a:pt x="44" y="46"/>
                  <a:pt x="41" y="44"/>
                  <a:pt x="38" y="41"/>
                </a:cubicBezTo>
                <a:cubicBezTo>
                  <a:pt x="38" y="40"/>
                  <a:pt x="38" y="39"/>
                  <a:pt x="38" y="39"/>
                </a:cubicBezTo>
                <a:cubicBezTo>
                  <a:pt x="38" y="39"/>
                  <a:pt x="38" y="39"/>
                  <a:pt x="38" y="39"/>
                </a:cubicBezTo>
                <a:cubicBezTo>
                  <a:pt x="39" y="38"/>
                  <a:pt x="40" y="38"/>
                  <a:pt x="41" y="39"/>
                </a:cubicBezTo>
                <a:close/>
              </a:path>
            </a:pathLst>
          </a:custGeom>
          <a:solidFill>
            <a:srgbClr val="4B575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3" name="Freeform 20"/>
          <p:cNvSpPr/>
          <p:nvPr/>
        </p:nvSpPr>
        <p:spPr bwMode="auto">
          <a:xfrm>
            <a:off x="1803406" y="1665211"/>
            <a:ext cx="810815" cy="716756"/>
          </a:xfrm>
          <a:custGeom>
            <a:avLst/>
            <a:gdLst>
              <a:gd name="T0" fmla="*/ 0 w 681"/>
              <a:gd name="T1" fmla="*/ 0 h 602"/>
              <a:gd name="T2" fmla="*/ 681 w 681"/>
              <a:gd name="T3" fmla="*/ 0 h 602"/>
              <a:gd name="T4" fmla="*/ 681 w 681"/>
              <a:gd name="T5" fmla="*/ 602 h 602"/>
              <a:gd name="T6" fmla="*/ 0 w 681"/>
              <a:gd name="T7" fmla="*/ 602 h 602"/>
              <a:gd name="T8" fmla="*/ 183 w 681"/>
              <a:gd name="T9" fmla="*/ 298 h 602"/>
              <a:gd name="T10" fmla="*/ 0 w 681"/>
              <a:gd name="T11" fmla="*/ 0 h 602"/>
              <a:gd name="T12" fmla="*/ 0 w 68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681" h="602">
                <a:moveTo>
                  <a:pt x="0" y="0"/>
                </a:moveTo>
                <a:lnTo>
                  <a:pt x="681" y="0"/>
                </a:lnTo>
                <a:lnTo>
                  <a:pt x="681" y="602"/>
                </a:lnTo>
                <a:lnTo>
                  <a:pt x="0" y="602"/>
                </a:lnTo>
                <a:lnTo>
                  <a:pt x="183" y="298"/>
                </a:lnTo>
                <a:lnTo>
                  <a:pt x="0" y="0"/>
                </a:lnTo>
                <a:lnTo>
                  <a:pt x="0" y="0"/>
                </a:lnTo>
                <a:close/>
              </a:path>
            </a:pathLst>
          </a:custGeom>
          <a:solidFill>
            <a:srgbClr val="EE76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4" name="Freeform 21"/>
          <p:cNvSpPr>
            <a:spLocks noEditPoints="1"/>
          </p:cNvSpPr>
          <p:nvPr/>
        </p:nvSpPr>
        <p:spPr bwMode="auto">
          <a:xfrm>
            <a:off x="1890321" y="1708072"/>
            <a:ext cx="748903" cy="25004"/>
          </a:xfrm>
          <a:custGeom>
            <a:avLst/>
            <a:gdLst>
              <a:gd name="T0" fmla="*/ 1 w 120"/>
              <a:gd name="T1" fmla="*/ 0 h 4"/>
              <a:gd name="T2" fmla="*/ 13 w 120"/>
              <a:gd name="T3" fmla="*/ 0 h 4"/>
              <a:gd name="T4" fmla="*/ 15 w 120"/>
              <a:gd name="T5" fmla="*/ 2 h 4"/>
              <a:gd name="T6" fmla="*/ 15 w 120"/>
              <a:gd name="T7" fmla="*/ 2 h 4"/>
              <a:gd name="T8" fmla="*/ 13 w 120"/>
              <a:gd name="T9" fmla="*/ 4 h 4"/>
              <a:gd name="T10" fmla="*/ 1 w 120"/>
              <a:gd name="T11" fmla="*/ 4 h 4"/>
              <a:gd name="T12" fmla="*/ 0 w 120"/>
              <a:gd name="T13" fmla="*/ 2 h 4"/>
              <a:gd name="T14" fmla="*/ 0 w 120"/>
              <a:gd name="T15" fmla="*/ 2 h 4"/>
              <a:gd name="T16" fmla="*/ 1 w 120"/>
              <a:gd name="T17" fmla="*/ 0 h 4"/>
              <a:gd name="T18" fmla="*/ 22 w 120"/>
              <a:gd name="T19" fmla="*/ 0 h 4"/>
              <a:gd name="T20" fmla="*/ 34 w 120"/>
              <a:gd name="T21" fmla="*/ 0 h 4"/>
              <a:gd name="T22" fmla="*/ 36 w 120"/>
              <a:gd name="T23" fmla="*/ 2 h 4"/>
              <a:gd name="T24" fmla="*/ 36 w 120"/>
              <a:gd name="T25" fmla="*/ 2 h 4"/>
              <a:gd name="T26" fmla="*/ 34 w 120"/>
              <a:gd name="T27" fmla="*/ 4 h 4"/>
              <a:gd name="T28" fmla="*/ 22 w 120"/>
              <a:gd name="T29" fmla="*/ 4 h 4"/>
              <a:gd name="T30" fmla="*/ 21 w 120"/>
              <a:gd name="T31" fmla="*/ 2 h 4"/>
              <a:gd name="T32" fmla="*/ 21 w 120"/>
              <a:gd name="T33" fmla="*/ 2 h 4"/>
              <a:gd name="T34" fmla="*/ 22 w 120"/>
              <a:gd name="T35" fmla="*/ 0 h 4"/>
              <a:gd name="T36" fmla="*/ 43 w 120"/>
              <a:gd name="T37" fmla="*/ 0 h 4"/>
              <a:gd name="T38" fmla="*/ 55 w 120"/>
              <a:gd name="T39" fmla="*/ 0 h 4"/>
              <a:gd name="T40" fmla="*/ 57 w 120"/>
              <a:gd name="T41" fmla="*/ 2 h 4"/>
              <a:gd name="T42" fmla="*/ 57 w 120"/>
              <a:gd name="T43" fmla="*/ 2 h 4"/>
              <a:gd name="T44" fmla="*/ 55 w 120"/>
              <a:gd name="T45" fmla="*/ 4 h 4"/>
              <a:gd name="T46" fmla="*/ 43 w 120"/>
              <a:gd name="T47" fmla="*/ 4 h 4"/>
              <a:gd name="T48" fmla="*/ 42 w 120"/>
              <a:gd name="T49" fmla="*/ 2 h 4"/>
              <a:gd name="T50" fmla="*/ 42 w 120"/>
              <a:gd name="T51" fmla="*/ 2 h 4"/>
              <a:gd name="T52" fmla="*/ 43 w 120"/>
              <a:gd name="T53" fmla="*/ 0 h 4"/>
              <a:gd name="T54" fmla="*/ 64 w 120"/>
              <a:gd name="T55" fmla="*/ 0 h 4"/>
              <a:gd name="T56" fmla="*/ 76 w 120"/>
              <a:gd name="T57" fmla="*/ 0 h 4"/>
              <a:gd name="T58" fmla="*/ 78 w 120"/>
              <a:gd name="T59" fmla="*/ 2 h 4"/>
              <a:gd name="T60" fmla="*/ 78 w 120"/>
              <a:gd name="T61" fmla="*/ 2 h 4"/>
              <a:gd name="T62" fmla="*/ 76 w 120"/>
              <a:gd name="T63" fmla="*/ 4 h 4"/>
              <a:gd name="T64" fmla="*/ 64 w 120"/>
              <a:gd name="T65" fmla="*/ 4 h 4"/>
              <a:gd name="T66" fmla="*/ 63 w 120"/>
              <a:gd name="T67" fmla="*/ 2 h 4"/>
              <a:gd name="T68" fmla="*/ 63 w 120"/>
              <a:gd name="T69" fmla="*/ 2 h 4"/>
              <a:gd name="T70" fmla="*/ 64 w 120"/>
              <a:gd name="T71" fmla="*/ 0 h 4"/>
              <a:gd name="T72" fmla="*/ 85 w 120"/>
              <a:gd name="T73" fmla="*/ 0 h 4"/>
              <a:gd name="T74" fmla="*/ 97 w 120"/>
              <a:gd name="T75" fmla="*/ 0 h 4"/>
              <a:gd name="T76" fmla="*/ 99 w 120"/>
              <a:gd name="T77" fmla="*/ 2 h 4"/>
              <a:gd name="T78" fmla="*/ 99 w 120"/>
              <a:gd name="T79" fmla="*/ 2 h 4"/>
              <a:gd name="T80" fmla="*/ 97 w 120"/>
              <a:gd name="T81" fmla="*/ 4 h 4"/>
              <a:gd name="T82" fmla="*/ 85 w 120"/>
              <a:gd name="T83" fmla="*/ 4 h 4"/>
              <a:gd name="T84" fmla="*/ 84 w 120"/>
              <a:gd name="T85" fmla="*/ 2 h 4"/>
              <a:gd name="T86" fmla="*/ 84 w 120"/>
              <a:gd name="T87" fmla="*/ 2 h 4"/>
              <a:gd name="T88" fmla="*/ 85 w 120"/>
              <a:gd name="T89" fmla="*/ 0 h 4"/>
              <a:gd name="T90" fmla="*/ 106 w 120"/>
              <a:gd name="T91" fmla="*/ 0 h 4"/>
              <a:gd name="T92" fmla="*/ 118 w 120"/>
              <a:gd name="T93" fmla="*/ 0 h 4"/>
              <a:gd name="T94" fmla="*/ 120 w 120"/>
              <a:gd name="T95" fmla="*/ 2 h 4"/>
              <a:gd name="T96" fmla="*/ 120 w 120"/>
              <a:gd name="T97" fmla="*/ 2 h 4"/>
              <a:gd name="T98" fmla="*/ 118 w 120"/>
              <a:gd name="T99" fmla="*/ 4 h 4"/>
              <a:gd name="T100" fmla="*/ 106 w 120"/>
              <a:gd name="T101" fmla="*/ 4 h 4"/>
              <a:gd name="T102" fmla="*/ 105 w 120"/>
              <a:gd name="T103" fmla="*/ 2 h 4"/>
              <a:gd name="T104" fmla="*/ 105 w 120"/>
              <a:gd name="T105" fmla="*/ 2 h 4"/>
              <a:gd name="T106" fmla="*/ 106 w 120"/>
              <a:gd name="T10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rgbClr val="FAD1B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5" name="Freeform 22"/>
          <p:cNvSpPr>
            <a:spLocks noEditPoints="1"/>
          </p:cNvSpPr>
          <p:nvPr/>
        </p:nvSpPr>
        <p:spPr bwMode="auto">
          <a:xfrm>
            <a:off x="1890321" y="2312910"/>
            <a:ext cx="748903" cy="19050"/>
          </a:xfrm>
          <a:custGeom>
            <a:avLst/>
            <a:gdLst>
              <a:gd name="T0" fmla="*/ 1 w 120"/>
              <a:gd name="T1" fmla="*/ 0 h 3"/>
              <a:gd name="T2" fmla="*/ 13 w 120"/>
              <a:gd name="T3" fmla="*/ 0 h 3"/>
              <a:gd name="T4" fmla="*/ 15 w 120"/>
              <a:gd name="T5" fmla="*/ 2 h 3"/>
              <a:gd name="T6" fmla="*/ 15 w 120"/>
              <a:gd name="T7" fmla="*/ 2 h 3"/>
              <a:gd name="T8" fmla="*/ 13 w 120"/>
              <a:gd name="T9" fmla="*/ 3 h 3"/>
              <a:gd name="T10" fmla="*/ 1 w 120"/>
              <a:gd name="T11" fmla="*/ 3 h 3"/>
              <a:gd name="T12" fmla="*/ 0 w 120"/>
              <a:gd name="T13" fmla="*/ 2 h 3"/>
              <a:gd name="T14" fmla="*/ 0 w 120"/>
              <a:gd name="T15" fmla="*/ 2 h 3"/>
              <a:gd name="T16" fmla="*/ 1 w 120"/>
              <a:gd name="T17" fmla="*/ 0 h 3"/>
              <a:gd name="T18" fmla="*/ 22 w 120"/>
              <a:gd name="T19" fmla="*/ 0 h 3"/>
              <a:gd name="T20" fmla="*/ 34 w 120"/>
              <a:gd name="T21" fmla="*/ 0 h 3"/>
              <a:gd name="T22" fmla="*/ 36 w 120"/>
              <a:gd name="T23" fmla="*/ 2 h 3"/>
              <a:gd name="T24" fmla="*/ 36 w 120"/>
              <a:gd name="T25" fmla="*/ 2 h 3"/>
              <a:gd name="T26" fmla="*/ 34 w 120"/>
              <a:gd name="T27" fmla="*/ 3 h 3"/>
              <a:gd name="T28" fmla="*/ 22 w 120"/>
              <a:gd name="T29" fmla="*/ 3 h 3"/>
              <a:gd name="T30" fmla="*/ 21 w 120"/>
              <a:gd name="T31" fmla="*/ 2 h 3"/>
              <a:gd name="T32" fmla="*/ 21 w 120"/>
              <a:gd name="T33" fmla="*/ 2 h 3"/>
              <a:gd name="T34" fmla="*/ 22 w 120"/>
              <a:gd name="T35" fmla="*/ 0 h 3"/>
              <a:gd name="T36" fmla="*/ 43 w 120"/>
              <a:gd name="T37" fmla="*/ 0 h 3"/>
              <a:gd name="T38" fmla="*/ 55 w 120"/>
              <a:gd name="T39" fmla="*/ 0 h 3"/>
              <a:gd name="T40" fmla="*/ 57 w 120"/>
              <a:gd name="T41" fmla="*/ 2 h 3"/>
              <a:gd name="T42" fmla="*/ 57 w 120"/>
              <a:gd name="T43" fmla="*/ 2 h 3"/>
              <a:gd name="T44" fmla="*/ 55 w 120"/>
              <a:gd name="T45" fmla="*/ 3 h 3"/>
              <a:gd name="T46" fmla="*/ 43 w 120"/>
              <a:gd name="T47" fmla="*/ 3 h 3"/>
              <a:gd name="T48" fmla="*/ 42 w 120"/>
              <a:gd name="T49" fmla="*/ 2 h 3"/>
              <a:gd name="T50" fmla="*/ 42 w 120"/>
              <a:gd name="T51" fmla="*/ 2 h 3"/>
              <a:gd name="T52" fmla="*/ 43 w 120"/>
              <a:gd name="T53" fmla="*/ 0 h 3"/>
              <a:gd name="T54" fmla="*/ 64 w 120"/>
              <a:gd name="T55" fmla="*/ 0 h 3"/>
              <a:gd name="T56" fmla="*/ 76 w 120"/>
              <a:gd name="T57" fmla="*/ 0 h 3"/>
              <a:gd name="T58" fmla="*/ 78 w 120"/>
              <a:gd name="T59" fmla="*/ 2 h 3"/>
              <a:gd name="T60" fmla="*/ 78 w 120"/>
              <a:gd name="T61" fmla="*/ 2 h 3"/>
              <a:gd name="T62" fmla="*/ 76 w 120"/>
              <a:gd name="T63" fmla="*/ 3 h 3"/>
              <a:gd name="T64" fmla="*/ 64 w 120"/>
              <a:gd name="T65" fmla="*/ 3 h 3"/>
              <a:gd name="T66" fmla="*/ 63 w 120"/>
              <a:gd name="T67" fmla="*/ 2 h 3"/>
              <a:gd name="T68" fmla="*/ 63 w 120"/>
              <a:gd name="T69" fmla="*/ 2 h 3"/>
              <a:gd name="T70" fmla="*/ 64 w 120"/>
              <a:gd name="T71" fmla="*/ 0 h 3"/>
              <a:gd name="T72" fmla="*/ 85 w 120"/>
              <a:gd name="T73" fmla="*/ 0 h 3"/>
              <a:gd name="T74" fmla="*/ 97 w 120"/>
              <a:gd name="T75" fmla="*/ 0 h 3"/>
              <a:gd name="T76" fmla="*/ 99 w 120"/>
              <a:gd name="T77" fmla="*/ 2 h 3"/>
              <a:gd name="T78" fmla="*/ 99 w 120"/>
              <a:gd name="T79" fmla="*/ 2 h 3"/>
              <a:gd name="T80" fmla="*/ 97 w 120"/>
              <a:gd name="T81" fmla="*/ 3 h 3"/>
              <a:gd name="T82" fmla="*/ 85 w 120"/>
              <a:gd name="T83" fmla="*/ 3 h 3"/>
              <a:gd name="T84" fmla="*/ 84 w 120"/>
              <a:gd name="T85" fmla="*/ 2 h 3"/>
              <a:gd name="T86" fmla="*/ 84 w 120"/>
              <a:gd name="T87" fmla="*/ 2 h 3"/>
              <a:gd name="T88" fmla="*/ 85 w 120"/>
              <a:gd name="T89" fmla="*/ 0 h 3"/>
              <a:gd name="T90" fmla="*/ 106 w 120"/>
              <a:gd name="T91" fmla="*/ 0 h 3"/>
              <a:gd name="T92" fmla="*/ 118 w 120"/>
              <a:gd name="T93" fmla="*/ 0 h 3"/>
              <a:gd name="T94" fmla="*/ 120 w 120"/>
              <a:gd name="T95" fmla="*/ 2 h 3"/>
              <a:gd name="T96" fmla="*/ 120 w 120"/>
              <a:gd name="T97" fmla="*/ 2 h 3"/>
              <a:gd name="T98" fmla="*/ 118 w 120"/>
              <a:gd name="T99" fmla="*/ 3 h 3"/>
              <a:gd name="T100" fmla="*/ 106 w 120"/>
              <a:gd name="T101" fmla="*/ 3 h 3"/>
              <a:gd name="T102" fmla="*/ 105 w 120"/>
              <a:gd name="T103" fmla="*/ 2 h 3"/>
              <a:gd name="T104" fmla="*/ 105 w 120"/>
              <a:gd name="T105" fmla="*/ 2 h 3"/>
              <a:gd name="T106" fmla="*/ 106 w 120"/>
              <a:gd name="T10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3">
                <a:moveTo>
                  <a:pt x="1" y="0"/>
                </a:moveTo>
                <a:cubicBezTo>
                  <a:pt x="5" y="0"/>
                  <a:pt x="9" y="0"/>
                  <a:pt x="13" y="0"/>
                </a:cubicBezTo>
                <a:cubicBezTo>
                  <a:pt x="14" y="0"/>
                  <a:pt x="15" y="1"/>
                  <a:pt x="15" y="2"/>
                </a:cubicBezTo>
                <a:cubicBezTo>
                  <a:pt x="15" y="2"/>
                  <a:pt x="15" y="2"/>
                  <a:pt x="15" y="2"/>
                </a:cubicBezTo>
                <a:cubicBezTo>
                  <a:pt x="15" y="3"/>
                  <a:pt x="14" y="3"/>
                  <a:pt x="13" y="3"/>
                </a:cubicBezTo>
                <a:cubicBezTo>
                  <a:pt x="9" y="3"/>
                  <a:pt x="5" y="3"/>
                  <a:pt x="1" y="3"/>
                </a:cubicBezTo>
                <a:cubicBezTo>
                  <a:pt x="0" y="3"/>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3"/>
                  <a:pt x="34" y="3"/>
                </a:cubicBezTo>
                <a:cubicBezTo>
                  <a:pt x="30" y="3"/>
                  <a:pt x="26" y="3"/>
                  <a:pt x="22" y="3"/>
                </a:cubicBezTo>
                <a:cubicBezTo>
                  <a:pt x="21" y="3"/>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3"/>
                  <a:pt x="55" y="3"/>
                </a:cubicBezTo>
                <a:cubicBezTo>
                  <a:pt x="51" y="3"/>
                  <a:pt x="47" y="3"/>
                  <a:pt x="43" y="3"/>
                </a:cubicBezTo>
                <a:cubicBezTo>
                  <a:pt x="42" y="3"/>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3"/>
                  <a:pt x="76" y="3"/>
                </a:cubicBezTo>
                <a:cubicBezTo>
                  <a:pt x="72" y="3"/>
                  <a:pt x="68" y="3"/>
                  <a:pt x="64" y="3"/>
                </a:cubicBezTo>
                <a:cubicBezTo>
                  <a:pt x="63" y="3"/>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3"/>
                  <a:pt x="97" y="3"/>
                </a:cubicBezTo>
                <a:cubicBezTo>
                  <a:pt x="93" y="3"/>
                  <a:pt x="89" y="3"/>
                  <a:pt x="85" y="3"/>
                </a:cubicBezTo>
                <a:cubicBezTo>
                  <a:pt x="84" y="3"/>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3"/>
                  <a:pt x="118" y="3"/>
                </a:cubicBezTo>
                <a:cubicBezTo>
                  <a:pt x="114" y="3"/>
                  <a:pt x="110" y="3"/>
                  <a:pt x="106" y="3"/>
                </a:cubicBezTo>
                <a:cubicBezTo>
                  <a:pt x="105" y="3"/>
                  <a:pt x="105" y="3"/>
                  <a:pt x="105" y="2"/>
                </a:cubicBezTo>
                <a:cubicBezTo>
                  <a:pt x="105" y="2"/>
                  <a:pt x="105" y="2"/>
                  <a:pt x="105" y="2"/>
                </a:cubicBezTo>
                <a:cubicBezTo>
                  <a:pt x="105" y="1"/>
                  <a:pt x="105" y="0"/>
                  <a:pt x="106" y="0"/>
                </a:cubicBezTo>
                <a:close/>
              </a:path>
            </a:pathLst>
          </a:custGeom>
          <a:solidFill>
            <a:srgbClr val="FAD1B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6" name="Freeform 23"/>
          <p:cNvSpPr/>
          <p:nvPr/>
        </p:nvSpPr>
        <p:spPr bwMode="auto">
          <a:xfrm>
            <a:off x="2127256" y="1384222"/>
            <a:ext cx="373856" cy="1072754"/>
          </a:xfrm>
          <a:custGeom>
            <a:avLst/>
            <a:gdLst>
              <a:gd name="T0" fmla="*/ 0 w 314"/>
              <a:gd name="T1" fmla="*/ 0 h 901"/>
              <a:gd name="T2" fmla="*/ 314 w 314"/>
              <a:gd name="T3" fmla="*/ 299 h 901"/>
              <a:gd name="T4" fmla="*/ 314 w 314"/>
              <a:gd name="T5" fmla="*/ 901 h 901"/>
              <a:gd name="T6" fmla="*/ 0 w 314"/>
              <a:gd name="T7" fmla="*/ 602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2"/>
                </a:lnTo>
                <a:lnTo>
                  <a:pt x="0" y="0"/>
                </a:lnTo>
                <a:lnTo>
                  <a:pt x="0" y="0"/>
                </a:lnTo>
                <a:close/>
              </a:path>
            </a:pathLst>
          </a:custGeom>
          <a:solidFill>
            <a:srgbClr val="CD401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7" name="Freeform 24"/>
          <p:cNvSpPr>
            <a:spLocks noEditPoints="1"/>
          </p:cNvSpPr>
          <p:nvPr/>
        </p:nvSpPr>
        <p:spPr bwMode="auto">
          <a:xfrm>
            <a:off x="2127256" y="2000966"/>
            <a:ext cx="373856" cy="386954"/>
          </a:xfrm>
          <a:custGeom>
            <a:avLst/>
            <a:gdLst>
              <a:gd name="T0" fmla="*/ 60 w 60"/>
              <a:gd name="T1" fmla="*/ 57 h 62"/>
              <a:gd name="T2" fmla="*/ 60 w 60"/>
              <a:gd name="T3" fmla="*/ 62 h 62"/>
              <a:gd name="T4" fmla="*/ 53 w 60"/>
              <a:gd name="T5" fmla="*/ 56 h 62"/>
              <a:gd name="T6" fmla="*/ 53 w 60"/>
              <a:gd name="T7" fmla="*/ 54 h 62"/>
              <a:gd name="T8" fmla="*/ 53 w 60"/>
              <a:gd name="T9" fmla="*/ 54 h 62"/>
              <a:gd name="T10" fmla="*/ 56 w 60"/>
              <a:gd name="T11" fmla="*/ 54 h 62"/>
              <a:gd name="T12" fmla="*/ 60 w 60"/>
              <a:gd name="T13" fmla="*/ 57 h 62"/>
              <a:gd name="T14" fmla="*/ 0 w 60"/>
              <a:gd name="T15" fmla="*/ 5 h 62"/>
              <a:gd name="T16" fmla="*/ 0 w 60"/>
              <a:gd name="T17" fmla="*/ 0 h 62"/>
              <a:gd name="T18" fmla="*/ 3 w 60"/>
              <a:gd name="T19" fmla="*/ 4 h 62"/>
              <a:gd name="T20" fmla="*/ 4 w 60"/>
              <a:gd name="T21" fmla="*/ 6 h 62"/>
              <a:gd name="T22" fmla="*/ 4 w 60"/>
              <a:gd name="T23" fmla="*/ 6 h 62"/>
              <a:gd name="T24" fmla="*/ 1 w 60"/>
              <a:gd name="T25" fmla="*/ 6 h 62"/>
              <a:gd name="T26" fmla="*/ 0 w 60"/>
              <a:gd name="T27" fmla="*/ 5 h 62"/>
              <a:gd name="T28" fmla="*/ 10 w 60"/>
              <a:gd name="T29" fmla="*/ 10 h 62"/>
              <a:gd name="T30" fmla="*/ 19 w 60"/>
              <a:gd name="T31" fmla="*/ 18 h 62"/>
              <a:gd name="T32" fmla="*/ 19 w 60"/>
              <a:gd name="T33" fmla="*/ 21 h 62"/>
              <a:gd name="T34" fmla="*/ 19 w 60"/>
              <a:gd name="T35" fmla="*/ 21 h 62"/>
              <a:gd name="T36" fmla="*/ 16 w 60"/>
              <a:gd name="T37" fmla="*/ 21 h 62"/>
              <a:gd name="T38" fmla="*/ 8 w 60"/>
              <a:gd name="T39" fmla="*/ 13 h 62"/>
              <a:gd name="T40" fmla="*/ 8 w 60"/>
              <a:gd name="T41" fmla="*/ 10 h 62"/>
              <a:gd name="T42" fmla="*/ 8 w 60"/>
              <a:gd name="T43" fmla="*/ 10 h 62"/>
              <a:gd name="T44" fmla="*/ 10 w 60"/>
              <a:gd name="T45" fmla="*/ 10 h 62"/>
              <a:gd name="T46" fmla="*/ 25 w 60"/>
              <a:gd name="T47" fmla="*/ 25 h 62"/>
              <a:gd name="T48" fmla="*/ 34 w 60"/>
              <a:gd name="T49" fmla="*/ 33 h 62"/>
              <a:gd name="T50" fmla="*/ 34 w 60"/>
              <a:gd name="T51" fmla="*/ 35 h 62"/>
              <a:gd name="T52" fmla="*/ 34 w 60"/>
              <a:gd name="T53" fmla="*/ 35 h 62"/>
              <a:gd name="T54" fmla="*/ 32 w 60"/>
              <a:gd name="T55" fmla="*/ 35 h 62"/>
              <a:gd name="T56" fmla="*/ 23 w 60"/>
              <a:gd name="T57" fmla="*/ 27 h 62"/>
              <a:gd name="T58" fmla="*/ 23 w 60"/>
              <a:gd name="T59" fmla="*/ 25 h 62"/>
              <a:gd name="T60" fmla="*/ 23 w 60"/>
              <a:gd name="T61" fmla="*/ 25 h 62"/>
              <a:gd name="T62" fmla="*/ 25 w 60"/>
              <a:gd name="T63" fmla="*/ 25 h 62"/>
              <a:gd name="T64" fmla="*/ 41 w 60"/>
              <a:gd name="T65" fmla="*/ 39 h 62"/>
              <a:gd name="T66" fmla="*/ 49 w 60"/>
              <a:gd name="T67" fmla="*/ 47 h 62"/>
              <a:gd name="T68" fmla="*/ 49 w 60"/>
              <a:gd name="T69" fmla="*/ 50 h 62"/>
              <a:gd name="T70" fmla="*/ 49 w 60"/>
              <a:gd name="T71" fmla="*/ 50 h 62"/>
              <a:gd name="T72" fmla="*/ 47 w 60"/>
              <a:gd name="T73" fmla="*/ 50 h 62"/>
              <a:gd name="T74" fmla="*/ 38 w 60"/>
              <a:gd name="T75" fmla="*/ 42 h 62"/>
              <a:gd name="T76" fmla="*/ 38 w 60"/>
              <a:gd name="T77" fmla="*/ 39 h 62"/>
              <a:gd name="T78" fmla="*/ 38 w 60"/>
              <a:gd name="T79" fmla="*/ 39 h 62"/>
              <a:gd name="T80" fmla="*/ 41 w 60"/>
              <a:gd name="T81"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62">
                <a:moveTo>
                  <a:pt x="60" y="57"/>
                </a:moveTo>
                <a:cubicBezTo>
                  <a:pt x="60" y="62"/>
                  <a:pt x="60" y="62"/>
                  <a:pt x="60" y="62"/>
                </a:cubicBezTo>
                <a:cubicBezTo>
                  <a:pt x="58" y="60"/>
                  <a:pt x="56" y="58"/>
                  <a:pt x="53" y="56"/>
                </a:cubicBezTo>
                <a:cubicBezTo>
                  <a:pt x="53" y="56"/>
                  <a:pt x="53" y="55"/>
                  <a:pt x="53" y="54"/>
                </a:cubicBezTo>
                <a:cubicBezTo>
                  <a:pt x="53" y="54"/>
                  <a:pt x="53" y="54"/>
                  <a:pt x="53" y="54"/>
                </a:cubicBezTo>
                <a:cubicBezTo>
                  <a:pt x="54" y="53"/>
                  <a:pt x="55" y="53"/>
                  <a:pt x="56" y="54"/>
                </a:cubicBezTo>
                <a:cubicBezTo>
                  <a:pt x="57" y="55"/>
                  <a:pt x="58" y="56"/>
                  <a:pt x="60" y="57"/>
                </a:cubicBezTo>
                <a:close/>
                <a:moveTo>
                  <a:pt x="0" y="5"/>
                </a:moveTo>
                <a:cubicBezTo>
                  <a:pt x="0" y="0"/>
                  <a:pt x="0" y="0"/>
                  <a:pt x="0" y="0"/>
                </a:cubicBezTo>
                <a:cubicBezTo>
                  <a:pt x="1" y="2"/>
                  <a:pt x="2" y="3"/>
                  <a:pt x="3" y="4"/>
                </a:cubicBezTo>
                <a:cubicBezTo>
                  <a:pt x="4" y="5"/>
                  <a:pt x="4" y="6"/>
                  <a:pt x="4" y="6"/>
                </a:cubicBezTo>
                <a:cubicBezTo>
                  <a:pt x="4" y="6"/>
                  <a:pt x="4" y="6"/>
                  <a:pt x="4" y="6"/>
                </a:cubicBezTo>
                <a:cubicBezTo>
                  <a:pt x="3" y="7"/>
                  <a:pt x="2" y="7"/>
                  <a:pt x="1" y="6"/>
                </a:cubicBezTo>
                <a:cubicBezTo>
                  <a:pt x="1" y="6"/>
                  <a:pt x="0" y="5"/>
                  <a:pt x="0" y="5"/>
                </a:cubicBezTo>
                <a:close/>
                <a:moveTo>
                  <a:pt x="10" y="10"/>
                </a:moveTo>
                <a:cubicBezTo>
                  <a:pt x="13" y="13"/>
                  <a:pt x="16" y="16"/>
                  <a:pt x="19" y="18"/>
                </a:cubicBezTo>
                <a:cubicBezTo>
                  <a:pt x="19" y="19"/>
                  <a:pt x="19" y="20"/>
                  <a:pt x="19" y="21"/>
                </a:cubicBezTo>
                <a:cubicBezTo>
                  <a:pt x="19" y="21"/>
                  <a:pt x="19" y="21"/>
                  <a:pt x="19" y="21"/>
                </a:cubicBezTo>
                <a:cubicBezTo>
                  <a:pt x="18" y="21"/>
                  <a:pt x="17" y="22"/>
                  <a:pt x="16" y="21"/>
                </a:cubicBezTo>
                <a:cubicBezTo>
                  <a:pt x="14" y="18"/>
                  <a:pt x="11" y="15"/>
                  <a:pt x="8" y="13"/>
                </a:cubicBezTo>
                <a:cubicBezTo>
                  <a:pt x="7" y="12"/>
                  <a:pt x="7" y="11"/>
                  <a:pt x="8" y="10"/>
                </a:cubicBezTo>
                <a:cubicBezTo>
                  <a:pt x="8" y="10"/>
                  <a:pt x="8" y="10"/>
                  <a:pt x="8" y="10"/>
                </a:cubicBezTo>
                <a:cubicBezTo>
                  <a:pt x="8" y="10"/>
                  <a:pt x="9" y="10"/>
                  <a:pt x="10" y="10"/>
                </a:cubicBezTo>
                <a:close/>
                <a:moveTo>
                  <a:pt x="25" y="25"/>
                </a:moveTo>
                <a:cubicBezTo>
                  <a:pt x="28" y="28"/>
                  <a:pt x="31" y="30"/>
                  <a:pt x="34" y="33"/>
                </a:cubicBezTo>
                <a:cubicBezTo>
                  <a:pt x="35" y="34"/>
                  <a:pt x="35" y="35"/>
                  <a:pt x="34" y="35"/>
                </a:cubicBezTo>
                <a:cubicBezTo>
                  <a:pt x="34" y="35"/>
                  <a:pt x="34" y="35"/>
                  <a:pt x="34" y="35"/>
                </a:cubicBezTo>
                <a:cubicBezTo>
                  <a:pt x="33" y="36"/>
                  <a:pt x="32" y="36"/>
                  <a:pt x="32" y="35"/>
                </a:cubicBezTo>
                <a:cubicBezTo>
                  <a:pt x="29" y="33"/>
                  <a:pt x="26" y="30"/>
                  <a:pt x="23" y="27"/>
                </a:cubicBezTo>
                <a:cubicBezTo>
                  <a:pt x="22" y="27"/>
                  <a:pt x="22" y="26"/>
                  <a:pt x="23" y="25"/>
                </a:cubicBezTo>
                <a:cubicBezTo>
                  <a:pt x="23" y="25"/>
                  <a:pt x="23" y="25"/>
                  <a:pt x="23" y="25"/>
                </a:cubicBezTo>
                <a:cubicBezTo>
                  <a:pt x="24" y="24"/>
                  <a:pt x="25" y="24"/>
                  <a:pt x="25" y="25"/>
                </a:cubicBezTo>
                <a:close/>
                <a:moveTo>
                  <a:pt x="41" y="39"/>
                </a:moveTo>
                <a:cubicBezTo>
                  <a:pt x="43" y="42"/>
                  <a:pt x="46" y="45"/>
                  <a:pt x="49" y="47"/>
                </a:cubicBezTo>
                <a:cubicBezTo>
                  <a:pt x="50" y="48"/>
                  <a:pt x="50" y="49"/>
                  <a:pt x="49" y="50"/>
                </a:cubicBezTo>
                <a:cubicBezTo>
                  <a:pt x="49" y="50"/>
                  <a:pt x="49" y="50"/>
                  <a:pt x="49" y="50"/>
                </a:cubicBezTo>
                <a:cubicBezTo>
                  <a:pt x="48" y="50"/>
                  <a:pt x="47" y="50"/>
                  <a:pt x="47" y="50"/>
                </a:cubicBezTo>
                <a:cubicBezTo>
                  <a:pt x="44" y="47"/>
                  <a:pt x="41" y="44"/>
                  <a:pt x="38" y="42"/>
                </a:cubicBezTo>
                <a:cubicBezTo>
                  <a:pt x="38" y="41"/>
                  <a:pt x="38" y="40"/>
                  <a:pt x="38" y="39"/>
                </a:cubicBezTo>
                <a:cubicBezTo>
                  <a:pt x="38" y="39"/>
                  <a:pt x="38" y="39"/>
                  <a:pt x="38" y="39"/>
                </a:cubicBezTo>
                <a:cubicBezTo>
                  <a:pt x="39" y="39"/>
                  <a:pt x="40" y="39"/>
                  <a:pt x="41" y="39"/>
                </a:cubicBezTo>
                <a:close/>
              </a:path>
            </a:pathLst>
          </a:custGeom>
          <a:solidFill>
            <a:srgbClr val="E84A1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9" name="Freeform 26"/>
          <p:cNvSpPr/>
          <p:nvPr/>
        </p:nvSpPr>
        <p:spPr bwMode="auto">
          <a:xfrm>
            <a:off x="2358237" y="1459233"/>
            <a:ext cx="1302544" cy="716756"/>
          </a:xfrm>
          <a:custGeom>
            <a:avLst/>
            <a:gdLst>
              <a:gd name="T0" fmla="*/ 0 w 1094"/>
              <a:gd name="T1" fmla="*/ 0 h 602"/>
              <a:gd name="T2" fmla="*/ 911 w 1094"/>
              <a:gd name="T3" fmla="*/ 0 h 602"/>
              <a:gd name="T4" fmla="*/ 1094 w 1094"/>
              <a:gd name="T5" fmla="*/ 304 h 602"/>
              <a:gd name="T6" fmla="*/ 911 w 1094"/>
              <a:gd name="T7" fmla="*/ 602 h 602"/>
              <a:gd name="T8" fmla="*/ 0 w 1094"/>
              <a:gd name="T9" fmla="*/ 602 h 602"/>
              <a:gd name="T10" fmla="*/ 0 w 1094"/>
              <a:gd name="T11" fmla="*/ 0 h 602"/>
              <a:gd name="T12" fmla="*/ 0 w 1094"/>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094" h="602">
                <a:moveTo>
                  <a:pt x="0" y="0"/>
                </a:moveTo>
                <a:lnTo>
                  <a:pt x="911" y="0"/>
                </a:lnTo>
                <a:lnTo>
                  <a:pt x="1094" y="304"/>
                </a:lnTo>
                <a:lnTo>
                  <a:pt x="911" y="602"/>
                </a:lnTo>
                <a:lnTo>
                  <a:pt x="0" y="602"/>
                </a:lnTo>
                <a:lnTo>
                  <a:pt x="0" y="0"/>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0" name="Freeform 27"/>
          <p:cNvSpPr/>
          <p:nvPr/>
        </p:nvSpPr>
        <p:spPr bwMode="auto">
          <a:xfrm>
            <a:off x="2127254" y="1384224"/>
            <a:ext cx="1465659" cy="716756"/>
          </a:xfrm>
          <a:custGeom>
            <a:avLst/>
            <a:gdLst>
              <a:gd name="T0" fmla="*/ 0 w 1231"/>
              <a:gd name="T1" fmla="*/ 0 h 602"/>
              <a:gd name="T2" fmla="*/ 1047 w 1231"/>
              <a:gd name="T3" fmla="*/ 0 h 602"/>
              <a:gd name="T4" fmla="*/ 1231 w 1231"/>
              <a:gd name="T5" fmla="*/ 299 h 602"/>
              <a:gd name="T6" fmla="*/ 1047 w 1231"/>
              <a:gd name="T7" fmla="*/ 602 h 602"/>
              <a:gd name="T8" fmla="*/ 0 w 1231"/>
              <a:gd name="T9" fmla="*/ 602 h 602"/>
              <a:gd name="T10" fmla="*/ 0 w 1231"/>
              <a:gd name="T11" fmla="*/ 0 h 602"/>
              <a:gd name="T12" fmla="*/ 0 w 123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231" h="602">
                <a:moveTo>
                  <a:pt x="0" y="0"/>
                </a:moveTo>
                <a:lnTo>
                  <a:pt x="1047" y="0"/>
                </a:lnTo>
                <a:lnTo>
                  <a:pt x="1231" y="299"/>
                </a:lnTo>
                <a:lnTo>
                  <a:pt x="1047" y="602"/>
                </a:lnTo>
                <a:lnTo>
                  <a:pt x="0" y="602"/>
                </a:lnTo>
                <a:lnTo>
                  <a:pt x="0" y="0"/>
                </a:lnTo>
                <a:lnTo>
                  <a:pt x="0" y="0"/>
                </a:lnTo>
                <a:close/>
              </a:path>
            </a:pathLst>
          </a:custGeom>
          <a:solidFill>
            <a:srgbClr val="E84A1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1" name="Freeform 28"/>
          <p:cNvSpPr>
            <a:spLocks noEditPoints="1"/>
          </p:cNvSpPr>
          <p:nvPr/>
        </p:nvSpPr>
        <p:spPr bwMode="auto">
          <a:xfrm>
            <a:off x="2127255" y="1777130"/>
            <a:ext cx="1377553" cy="273844"/>
          </a:xfrm>
          <a:custGeom>
            <a:avLst/>
            <a:gdLst>
              <a:gd name="T0" fmla="*/ 30 w 221"/>
              <a:gd name="T1" fmla="*/ 44 h 44"/>
              <a:gd name="T2" fmla="*/ 32 w 221"/>
              <a:gd name="T3" fmla="*/ 43 h 44"/>
              <a:gd name="T4" fmla="*/ 19 w 221"/>
              <a:gd name="T5" fmla="*/ 41 h 44"/>
              <a:gd name="T6" fmla="*/ 17 w 221"/>
              <a:gd name="T7" fmla="*/ 43 h 44"/>
              <a:gd name="T8" fmla="*/ 196 w 221"/>
              <a:gd name="T9" fmla="*/ 43 h 44"/>
              <a:gd name="T10" fmla="*/ 198 w 221"/>
              <a:gd name="T11" fmla="*/ 37 h 44"/>
              <a:gd name="T12" fmla="*/ 195 w 221"/>
              <a:gd name="T13" fmla="*/ 37 h 44"/>
              <a:gd name="T14" fmla="*/ 186 w 221"/>
              <a:gd name="T15" fmla="*/ 41 h 44"/>
              <a:gd name="T16" fmla="*/ 185 w 221"/>
              <a:gd name="T17" fmla="*/ 43 h 44"/>
              <a:gd name="T18" fmla="*/ 194 w 221"/>
              <a:gd name="T19" fmla="*/ 44 h 44"/>
              <a:gd name="T20" fmla="*/ 217 w 221"/>
              <a:gd name="T21" fmla="*/ 1 h 44"/>
              <a:gd name="T22" fmla="*/ 212 w 221"/>
              <a:gd name="T23" fmla="*/ 14 h 44"/>
              <a:gd name="T24" fmla="*/ 214 w 221"/>
              <a:gd name="T25" fmla="*/ 13 h 44"/>
              <a:gd name="T26" fmla="*/ 219 w 221"/>
              <a:gd name="T27" fmla="*/ 1 h 44"/>
              <a:gd name="T28" fmla="*/ 217 w 221"/>
              <a:gd name="T29" fmla="*/ 1 h 44"/>
              <a:gd name="T30" fmla="*/ 200 w 221"/>
              <a:gd name="T31" fmla="*/ 29 h 44"/>
              <a:gd name="T32" fmla="*/ 201 w 221"/>
              <a:gd name="T33" fmla="*/ 32 h 44"/>
              <a:gd name="T34" fmla="*/ 209 w 221"/>
              <a:gd name="T35" fmla="*/ 21 h 44"/>
              <a:gd name="T36" fmla="*/ 209 w 221"/>
              <a:gd name="T37" fmla="*/ 19 h 44"/>
              <a:gd name="T38" fmla="*/ 0 w 221"/>
              <a:gd name="T39" fmla="*/ 41 h 44"/>
              <a:gd name="T40" fmla="*/ 8 w 221"/>
              <a:gd name="T41" fmla="*/ 44 h 44"/>
              <a:gd name="T42" fmla="*/ 10 w 221"/>
              <a:gd name="T43" fmla="*/ 43 h 44"/>
              <a:gd name="T44" fmla="*/ 0 w 221"/>
              <a:gd name="T45" fmla="*/ 41 h 44"/>
              <a:gd name="T46" fmla="*/ 51 w 221"/>
              <a:gd name="T47" fmla="*/ 44 h 44"/>
              <a:gd name="T48" fmla="*/ 53 w 221"/>
              <a:gd name="T49" fmla="*/ 43 h 44"/>
              <a:gd name="T50" fmla="*/ 40 w 221"/>
              <a:gd name="T51" fmla="*/ 41 h 44"/>
              <a:gd name="T52" fmla="*/ 38 w 221"/>
              <a:gd name="T53" fmla="*/ 43 h 44"/>
              <a:gd name="T54" fmla="*/ 60 w 221"/>
              <a:gd name="T55" fmla="*/ 44 h 44"/>
              <a:gd name="T56" fmla="*/ 74 w 221"/>
              <a:gd name="T57" fmla="*/ 43 h 44"/>
              <a:gd name="T58" fmla="*/ 72 w 221"/>
              <a:gd name="T59" fmla="*/ 41 h 44"/>
              <a:gd name="T60" fmla="*/ 59 w 221"/>
              <a:gd name="T61" fmla="*/ 43 h 44"/>
              <a:gd name="T62" fmla="*/ 60 w 221"/>
              <a:gd name="T63" fmla="*/ 44 h 44"/>
              <a:gd name="T64" fmla="*/ 93 w 221"/>
              <a:gd name="T65" fmla="*/ 44 h 44"/>
              <a:gd name="T66" fmla="*/ 95 w 221"/>
              <a:gd name="T67" fmla="*/ 43 h 44"/>
              <a:gd name="T68" fmla="*/ 81 w 221"/>
              <a:gd name="T69" fmla="*/ 41 h 44"/>
              <a:gd name="T70" fmla="*/ 80 w 221"/>
              <a:gd name="T71" fmla="*/ 43 h 44"/>
              <a:gd name="T72" fmla="*/ 102 w 221"/>
              <a:gd name="T73" fmla="*/ 44 h 44"/>
              <a:gd name="T74" fmla="*/ 116 w 221"/>
              <a:gd name="T75" fmla="*/ 43 h 44"/>
              <a:gd name="T76" fmla="*/ 114 w 221"/>
              <a:gd name="T77" fmla="*/ 41 h 44"/>
              <a:gd name="T78" fmla="*/ 101 w 221"/>
              <a:gd name="T79" fmla="*/ 43 h 44"/>
              <a:gd name="T80" fmla="*/ 102 w 221"/>
              <a:gd name="T81" fmla="*/ 44 h 44"/>
              <a:gd name="T82" fmla="*/ 135 w 221"/>
              <a:gd name="T83" fmla="*/ 44 h 44"/>
              <a:gd name="T84" fmla="*/ 137 w 221"/>
              <a:gd name="T85" fmla="*/ 43 h 44"/>
              <a:gd name="T86" fmla="*/ 123 w 221"/>
              <a:gd name="T87" fmla="*/ 41 h 44"/>
              <a:gd name="T88" fmla="*/ 122 w 221"/>
              <a:gd name="T89" fmla="*/ 43 h 44"/>
              <a:gd name="T90" fmla="*/ 144 w 221"/>
              <a:gd name="T91" fmla="*/ 44 h 44"/>
              <a:gd name="T92" fmla="*/ 158 w 221"/>
              <a:gd name="T93" fmla="*/ 43 h 44"/>
              <a:gd name="T94" fmla="*/ 156 w 221"/>
              <a:gd name="T95" fmla="*/ 41 h 44"/>
              <a:gd name="T96" fmla="*/ 143 w 221"/>
              <a:gd name="T97" fmla="*/ 43 h 44"/>
              <a:gd name="T98" fmla="*/ 144 w 221"/>
              <a:gd name="T99" fmla="*/ 44 h 44"/>
              <a:gd name="T100" fmla="*/ 177 w 221"/>
              <a:gd name="T101" fmla="*/ 44 h 44"/>
              <a:gd name="T102" fmla="*/ 179 w 221"/>
              <a:gd name="T103" fmla="*/ 43 h 44"/>
              <a:gd name="T104" fmla="*/ 165 w 221"/>
              <a:gd name="T105" fmla="*/ 41 h 44"/>
              <a:gd name="T106" fmla="*/ 164 w 221"/>
              <a:gd name="T10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solidFill>
            <a:srgbClr val="F7BF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2" name="Freeform 29"/>
          <p:cNvSpPr>
            <a:spLocks noEditPoints="1"/>
          </p:cNvSpPr>
          <p:nvPr/>
        </p:nvSpPr>
        <p:spPr bwMode="auto">
          <a:xfrm>
            <a:off x="2127256" y="1428275"/>
            <a:ext cx="1402556" cy="323850"/>
          </a:xfrm>
          <a:custGeom>
            <a:avLst/>
            <a:gdLst>
              <a:gd name="T0" fmla="*/ 30 w 225"/>
              <a:gd name="T1" fmla="*/ 0 h 52"/>
              <a:gd name="T2" fmla="*/ 32 w 225"/>
              <a:gd name="T3" fmla="*/ 2 h 52"/>
              <a:gd name="T4" fmla="*/ 19 w 225"/>
              <a:gd name="T5" fmla="*/ 3 h 52"/>
              <a:gd name="T6" fmla="*/ 17 w 225"/>
              <a:gd name="T7" fmla="*/ 2 h 52"/>
              <a:gd name="T8" fmla="*/ 224 w 225"/>
              <a:gd name="T9" fmla="*/ 48 h 52"/>
              <a:gd name="T10" fmla="*/ 225 w 225"/>
              <a:gd name="T11" fmla="*/ 50 h 52"/>
              <a:gd name="T12" fmla="*/ 224 w 225"/>
              <a:gd name="T13" fmla="*/ 52 h 52"/>
              <a:gd name="T14" fmla="*/ 222 w 225"/>
              <a:gd name="T15" fmla="*/ 50 h 52"/>
              <a:gd name="T16" fmla="*/ 224 w 225"/>
              <a:gd name="T17" fmla="*/ 48 h 52"/>
              <a:gd name="T18" fmla="*/ 198 w 225"/>
              <a:gd name="T19" fmla="*/ 5 h 52"/>
              <a:gd name="T20" fmla="*/ 198 w 225"/>
              <a:gd name="T21" fmla="*/ 8 h 52"/>
              <a:gd name="T22" fmla="*/ 193 w 225"/>
              <a:gd name="T23" fmla="*/ 3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3 h 52"/>
              <a:gd name="T38" fmla="*/ 206 w 225"/>
              <a:gd name="T39" fmla="*/ 25 h 52"/>
              <a:gd name="T40" fmla="*/ 201 w 225"/>
              <a:gd name="T41" fmla="*/ 13 h 52"/>
              <a:gd name="T42" fmla="*/ 203 w 225"/>
              <a:gd name="T43" fmla="*/ 13 h 52"/>
              <a:gd name="T44" fmla="*/ 209 w 225"/>
              <a:gd name="T45" fmla="*/ 26 h 52"/>
              <a:gd name="T46" fmla="*/ 206 w 225"/>
              <a:gd name="T47" fmla="*/ 25 h 52"/>
              <a:gd name="T48" fmla="*/ 0 w 225"/>
              <a:gd name="T49" fmla="*/ 0 h 52"/>
              <a:gd name="T50" fmla="*/ 10 w 225"/>
              <a:gd name="T51" fmla="*/ 2 h 52"/>
              <a:gd name="T52" fmla="*/ 8 w 225"/>
              <a:gd name="T53" fmla="*/ 3 h 52"/>
              <a:gd name="T54" fmla="*/ 40 w 225"/>
              <a:gd name="T55" fmla="*/ 0 h 52"/>
              <a:gd name="T56" fmla="*/ 53 w 225"/>
              <a:gd name="T57" fmla="*/ 2 h 52"/>
              <a:gd name="T58" fmla="*/ 51 w 225"/>
              <a:gd name="T59" fmla="*/ 3 h 52"/>
              <a:gd name="T60" fmla="*/ 38 w 225"/>
              <a:gd name="T61" fmla="*/ 2 h 52"/>
              <a:gd name="T62" fmla="*/ 40 w 225"/>
              <a:gd name="T63" fmla="*/ 0 h 52"/>
              <a:gd name="T64" fmla="*/ 72 w 225"/>
              <a:gd name="T65" fmla="*/ 0 h 52"/>
              <a:gd name="T66" fmla="*/ 74 w 225"/>
              <a:gd name="T67" fmla="*/ 2 h 52"/>
              <a:gd name="T68" fmla="*/ 60 w 225"/>
              <a:gd name="T69" fmla="*/ 3 h 52"/>
              <a:gd name="T70" fmla="*/ 59 w 225"/>
              <a:gd name="T71" fmla="*/ 2 h 52"/>
              <a:gd name="T72" fmla="*/ 81 w 225"/>
              <a:gd name="T73" fmla="*/ 0 h 52"/>
              <a:gd name="T74" fmla="*/ 95 w 225"/>
              <a:gd name="T75" fmla="*/ 2 h 52"/>
              <a:gd name="T76" fmla="*/ 93 w 225"/>
              <a:gd name="T77" fmla="*/ 3 h 52"/>
              <a:gd name="T78" fmla="*/ 80 w 225"/>
              <a:gd name="T79" fmla="*/ 2 h 52"/>
              <a:gd name="T80" fmla="*/ 81 w 225"/>
              <a:gd name="T81" fmla="*/ 0 h 52"/>
              <a:gd name="T82" fmla="*/ 114 w 225"/>
              <a:gd name="T83" fmla="*/ 0 h 52"/>
              <a:gd name="T84" fmla="*/ 116 w 225"/>
              <a:gd name="T85" fmla="*/ 2 h 52"/>
              <a:gd name="T86" fmla="*/ 102 w 225"/>
              <a:gd name="T87" fmla="*/ 3 h 52"/>
              <a:gd name="T88" fmla="*/ 101 w 225"/>
              <a:gd name="T89" fmla="*/ 2 h 52"/>
              <a:gd name="T90" fmla="*/ 123 w 225"/>
              <a:gd name="T91" fmla="*/ 0 h 52"/>
              <a:gd name="T92" fmla="*/ 137 w 225"/>
              <a:gd name="T93" fmla="*/ 2 h 52"/>
              <a:gd name="T94" fmla="*/ 135 w 225"/>
              <a:gd name="T95" fmla="*/ 3 h 52"/>
              <a:gd name="T96" fmla="*/ 122 w 225"/>
              <a:gd name="T97" fmla="*/ 2 h 52"/>
              <a:gd name="T98" fmla="*/ 123 w 225"/>
              <a:gd name="T99" fmla="*/ 0 h 52"/>
              <a:gd name="T100" fmla="*/ 156 w 225"/>
              <a:gd name="T101" fmla="*/ 0 h 52"/>
              <a:gd name="T102" fmla="*/ 158 w 225"/>
              <a:gd name="T103" fmla="*/ 2 h 52"/>
              <a:gd name="T104" fmla="*/ 144 w 225"/>
              <a:gd name="T105" fmla="*/ 3 h 52"/>
              <a:gd name="T106" fmla="*/ 143 w 225"/>
              <a:gd name="T107" fmla="*/ 2 h 52"/>
              <a:gd name="T108" fmla="*/ 165 w 225"/>
              <a:gd name="T109" fmla="*/ 0 h 52"/>
              <a:gd name="T110" fmla="*/ 179 w 225"/>
              <a:gd name="T111" fmla="*/ 2 h 52"/>
              <a:gd name="T112" fmla="*/ 177 w 225"/>
              <a:gd name="T113" fmla="*/ 3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solidFill>
            <a:srgbClr val="F7BF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3" name="Freeform 30"/>
          <p:cNvSpPr/>
          <p:nvPr/>
        </p:nvSpPr>
        <p:spPr bwMode="auto">
          <a:xfrm>
            <a:off x="2358237" y="2674861"/>
            <a:ext cx="1302544" cy="716756"/>
          </a:xfrm>
          <a:custGeom>
            <a:avLst/>
            <a:gdLst>
              <a:gd name="T0" fmla="*/ 0 w 1094"/>
              <a:gd name="T1" fmla="*/ 0 h 602"/>
              <a:gd name="T2" fmla="*/ 911 w 1094"/>
              <a:gd name="T3" fmla="*/ 0 h 602"/>
              <a:gd name="T4" fmla="*/ 1094 w 1094"/>
              <a:gd name="T5" fmla="*/ 304 h 602"/>
              <a:gd name="T6" fmla="*/ 911 w 1094"/>
              <a:gd name="T7" fmla="*/ 602 h 602"/>
              <a:gd name="T8" fmla="*/ 0 w 1094"/>
              <a:gd name="T9" fmla="*/ 602 h 602"/>
              <a:gd name="T10" fmla="*/ 0 w 1094"/>
              <a:gd name="T11" fmla="*/ 0 h 602"/>
              <a:gd name="T12" fmla="*/ 0 w 1094"/>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094" h="602">
                <a:moveTo>
                  <a:pt x="0" y="0"/>
                </a:moveTo>
                <a:lnTo>
                  <a:pt x="911" y="0"/>
                </a:lnTo>
                <a:lnTo>
                  <a:pt x="1094" y="304"/>
                </a:lnTo>
                <a:lnTo>
                  <a:pt x="911" y="602"/>
                </a:lnTo>
                <a:lnTo>
                  <a:pt x="0" y="602"/>
                </a:lnTo>
                <a:lnTo>
                  <a:pt x="0" y="0"/>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4" name="Freeform 31"/>
          <p:cNvSpPr/>
          <p:nvPr/>
        </p:nvSpPr>
        <p:spPr bwMode="auto">
          <a:xfrm>
            <a:off x="2127254" y="2599852"/>
            <a:ext cx="1465659" cy="716756"/>
          </a:xfrm>
          <a:custGeom>
            <a:avLst/>
            <a:gdLst>
              <a:gd name="T0" fmla="*/ 0 w 1231"/>
              <a:gd name="T1" fmla="*/ 0 h 602"/>
              <a:gd name="T2" fmla="*/ 1047 w 1231"/>
              <a:gd name="T3" fmla="*/ 0 h 602"/>
              <a:gd name="T4" fmla="*/ 1231 w 1231"/>
              <a:gd name="T5" fmla="*/ 299 h 602"/>
              <a:gd name="T6" fmla="*/ 1047 w 1231"/>
              <a:gd name="T7" fmla="*/ 602 h 602"/>
              <a:gd name="T8" fmla="*/ 0 w 1231"/>
              <a:gd name="T9" fmla="*/ 602 h 602"/>
              <a:gd name="T10" fmla="*/ 0 w 1231"/>
              <a:gd name="T11" fmla="*/ 0 h 602"/>
              <a:gd name="T12" fmla="*/ 0 w 123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231" h="602">
                <a:moveTo>
                  <a:pt x="0" y="0"/>
                </a:moveTo>
                <a:lnTo>
                  <a:pt x="1047" y="0"/>
                </a:lnTo>
                <a:lnTo>
                  <a:pt x="1231" y="299"/>
                </a:lnTo>
                <a:lnTo>
                  <a:pt x="1047" y="602"/>
                </a:lnTo>
                <a:lnTo>
                  <a:pt x="0" y="602"/>
                </a:lnTo>
                <a:lnTo>
                  <a:pt x="0" y="0"/>
                </a:lnTo>
                <a:lnTo>
                  <a:pt x="0" y="0"/>
                </a:lnTo>
                <a:close/>
              </a:path>
            </a:pathLst>
          </a:custGeom>
          <a:solidFill>
            <a:srgbClr val="4B575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5" name="Freeform 32"/>
          <p:cNvSpPr>
            <a:spLocks noEditPoints="1"/>
          </p:cNvSpPr>
          <p:nvPr/>
        </p:nvSpPr>
        <p:spPr bwMode="auto">
          <a:xfrm>
            <a:off x="2127255" y="2998711"/>
            <a:ext cx="1377553" cy="275035"/>
          </a:xfrm>
          <a:custGeom>
            <a:avLst/>
            <a:gdLst>
              <a:gd name="T0" fmla="*/ 30 w 221"/>
              <a:gd name="T1" fmla="*/ 44 h 44"/>
              <a:gd name="T2" fmla="*/ 32 w 221"/>
              <a:gd name="T3" fmla="*/ 42 h 44"/>
              <a:gd name="T4" fmla="*/ 19 w 221"/>
              <a:gd name="T5" fmla="*/ 40 h 44"/>
              <a:gd name="T6" fmla="*/ 17 w 221"/>
              <a:gd name="T7" fmla="*/ 42 h 44"/>
              <a:gd name="T8" fmla="*/ 196 w 221"/>
              <a:gd name="T9" fmla="*/ 42 h 44"/>
              <a:gd name="T10" fmla="*/ 198 w 221"/>
              <a:gd name="T11" fmla="*/ 36 h 44"/>
              <a:gd name="T12" fmla="*/ 195 w 221"/>
              <a:gd name="T13" fmla="*/ 37 h 44"/>
              <a:gd name="T14" fmla="*/ 186 w 221"/>
              <a:gd name="T15" fmla="*/ 40 h 44"/>
              <a:gd name="T16" fmla="*/ 185 w 221"/>
              <a:gd name="T17" fmla="*/ 42 h 44"/>
              <a:gd name="T18" fmla="*/ 194 w 221"/>
              <a:gd name="T19" fmla="*/ 44 h 44"/>
              <a:gd name="T20" fmla="*/ 217 w 221"/>
              <a:gd name="T21" fmla="*/ 1 h 44"/>
              <a:gd name="T22" fmla="*/ 212 w 221"/>
              <a:gd name="T23" fmla="*/ 13 h 44"/>
              <a:gd name="T24" fmla="*/ 214 w 221"/>
              <a:gd name="T25" fmla="*/ 12 h 44"/>
              <a:gd name="T26" fmla="*/ 219 w 221"/>
              <a:gd name="T27" fmla="*/ 0 h 44"/>
              <a:gd name="T28" fmla="*/ 217 w 221"/>
              <a:gd name="T29" fmla="*/ 1 h 44"/>
              <a:gd name="T30" fmla="*/ 200 w 221"/>
              <a:gd name="T31" fmla="*/ 29 h 44"/>
              <a:gd name="T32" fmla="*/ 201 w 221"/>
              <a:gd name="T33" fmla="*/ 31 h 44"/>
              <a:gd name="T34" fmla="*/ 209 w 221"/>
              <a:gd name="T35" fmla="*/ 20 h 44"/>
              <a:gd name="T36" fmla="*/ 209 w 221"/>
              <a:gd name="T37" fmla="*/ 18 h 44"/>
              <a:gd name="T38" fmla="*/ 0 w 221"/>
              <a:gd name="T39" fmla="*/ 40 h 44"/>
              <a:gd name="T40" fmla="*/ 8 w 221"/>
              <a:gd name="T41" fmla="*/ 44 h 44"/>
              <a:gd name="T42" fmla="*/ 10 w 221"/>
              <a:gd name="T43" fmla="*/ 42 h 44"/>
              <a:gd name="T44" fmla="*/ 0 w 221"/>
              <a:gd name="T45" fmla="*/ 40 h 44"/>
              <a:gd name="T46" fmla="*/ 51 w 221"/>
              <a:gd name="T47" fmla="*/ 44 h 44"/>
              <a:gd name="T48" fmla="*/ 53 w 221"/>
              <a:gd name="T49" fmla="*/ 42 h 44"/>
              <a:gd name="T50" fmla="*/ 40 w 221"/>
              <a:gd name="T51" fmla="*/ 40 h 44"/>
              <a:gd name="T52" fmla="*/ 38 w 221"/>
              <a:gd name="T53" fmla="*/ 42 h 44"/>
              <a:gd name="T54" fmla="*/ 60 w 221"/>
              <a:gd name="T55" fmla="*/ 44 h 44"/>
              <a:gd name="T56" fmla="*/ 74 w 221"/>
              <a:gd name="T57" fmla="*/ 42 h 44"/>
              <a:gd name="T58" fmla="*/ 72 w 221"/>
              <a:gd name="T59" fmla="*/ 40 h 44"/>
              <a:gd name="T60" fmla="*/ 59 w 221"/>
              <a:gd name="T61" fmla="*/ 42 h 44"/>
              <a:gd name="T62" fmla="*/ 60 w 221"/>
              <a:gd name="T63" fmla="*/ 44 h 44"/>
              <a:gd name="T64" fmla="*/ 93 w 221"/>
              <a:gd name="T65" fmla="*/ 44 h 44"/>
              <a:gd name="T66" fmla="*/ 95 w 221"/>
              <a:gd name="T67" fmla="*/ 42 h 44"/>
              <a:gd name="T68" fmla="*/ 81 w 221"/>
              <a:gd name="T69" fmla="*/ 40 h 44"/>
              <a:gd name="T70" fmla="*/ 80 w 221"/>
              <a:gd name="T71" fmla="*/ 42 h 44"/>
              <a:gd name="T72" fmla="*/ 102 w 221"/>
              <a:gd name="T73" fmla="*/ 44 h 44"/>
              <a:gd name="T74" fmla="*/ 116 w 221"/>
              <a:gd name="T75" fmla="*/ 42 h 44"/>
              <a:gd name="T76" fmla="*/ 114 w 221"/>
              <a:gd name="T77" fmla="*/ 40 h 44"/>
              <a:gd name="T78" fmla="*/ 101 w 221"/>
              <a:gd name="T79" fmla="*/ 42 h 44"/>
              <a:gd name="T80" fmla="*/ 102 w 221"/>
              <a:gd name="T81" fmla="*/ 44 h 44"/>
              <a:gd name="T82" fmla="*/ 135 w 221"/>
              <a:gd name="T83" fmla="*/ 44 h 44"/>
              <a:gd name="T84" fmla="*/ 137 w 221"/>
              <a:gd name="T85" fmla="*/ 42 h 44"/>
              <a:gd name="T86" fmla="*/ 123 w 221"/>
              <a:gd name="T87" fmla="*/ 40 h 44"/>
              <a:gd name="T88" fmla="*/ 122 w 221"/>
              <a:gd name="T89" fmla="*/ 42 h 44"/>
              <a:gd name="T90" fmla="*/ 144 w 221"/>
              <a:gd name="T91" fmla="*/ 44 h 44"/>
              <a:gd name="T92" fmla="*/ 158 w 221"/>
              <a:gd name="T93" fmla="*/ 42 h 44"/>
              <a:gd name="T94" fmla="*/ 156 w 221"/>
              <a:gd name="T95" fmla="*/ 40 h 44"/>
              <a:gd name="T96" fmla="*/ 143 w 221"/>
              <a:gd name="T97" fmla="*/ 42 h 44"/>
              <a:gd name="T98" fmla="*/ 144 w 221"/>
              <a:gd name="T99" fmla="*/ 44 h 44"/>
              <a:gd name="T100" fmla="*/ 177 w 221"/>
              <a:gd name="T101" fmla="*/ 44 h 44"/>
              <a:gd name="T102" fmla="*/ 179 w 221"/>
              <a:gd name="T103" fmla="*/ 42 h 44"/>
              <a:gd name="T104" fmla="*/ 165 w 221"/>
              <a:gd name="T105" fmla="*/ 40 h 44"/>
              <a:gd name="T106" fmla="*/ 164 w 221"/>
              <a:gd name="T107"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3"/>
                  <a:pt x="32" y="42"/>
                </a:cubicBezTo>
                <a:cubicBezTo>
                  <a:pt x="32" y="42"/>
                  <a:pt x="32" y="42"/>
                  <a:pt x="32" y="42"/>
                </a:cubicBezTo>
                <a:cubicBezTo>
                  <a:pt x="32" y="41"/>
                  <a:pt x="31" y="40"/>
                  <a:pt x="30" y="40"/>
                </a:cubicBezTo>
                <a:cubicBezTo>
                  <a:pt x="26" y="40"/>
                  <a:pt x="22" y="40"/>
                  <a:pt x="19" y="40"/>
                </a:cubicBezTo>
                <a:cubicBezTo>
                  <a:pt x="18" y="40"/>
                  <a:pt x="17" y="41"/>
                  <a:pt x="17" y="42"/>
                </a:cubicBezTo>
                <a:cubicBezTo>
                  <a:pt x="17" y="42"/>
                  <a:pt x="17" y="42"/>
                  <a:pt x="17" y="42"/>
                </a:cubicBezTo>
                <a:cubicBezTo>
                  <a:pt x="17" y="43"/>
                  <a:pt x="18" y="44"/>
                  <a:pt x="19" y="44"/>
                </a:cubicBezTo>
                <a:close/>
                <a:moveTo>
                  <a:pt x="196" y="42"/>
                </a:moveTo>
                <a:cubicBezTo>
                  <a:pt x="196" y="41"/>
                  <a:pt x="197" y="40"/>
                  <a:pt x="198" y="38"/>
                </a:cubicBezTo>
                <a:cubicBezTo>
                  <a:pt x="199" y="38"/>
                  <a:pt x="198" y="36"/>
                  <a:pt x="198" y="36"/>
                </a:cubicBezTo>
                <a:cubicBezTo>
                  <a:pt x="198" y="36"/>
                  <a:pt x="198" y="36"/>
                  <a:pt x="198" y="36"/>
                </a:cubicBezTo>
                <a:cubicBezTo>
                  <a:pt x="197" y="36"/>
                  <a:pt x="196" y="36"/>
                  <a:pt x="195" y="37"/>
                </a:cubicBezTo>
                <a:cubicBezTo>
                  <a:pt x="195" y="38"/>
                  <a:pt x="194" y="39"/>
                  <a:pt x="193" y="40"/>
                </a:cubicBezTo>
                <a:cubicBezTo>
                  <a:pt x="190" y="40"/>
                  <a:pt x="190" y="40"/>
                  <a:pt x="186" y="40"/>
                </a:cubicBezTo>
                <a:cubicBezTo>
                  <a:pt x="186" y="40"/>
                  <a:pt x="185" y="41"/>
                  <a:pt x="185" y="42"/>
                </a:cubicBezTo>
                <a:cubicBezTo>
                  <a:pt x="185" y="42"/>
                  <a:pt x="185" y="42"/>
                  <a:pt x="185" y="42"/>
                </a:cubicBezTo>
                <a:cubicBezTo>
                  <a:pt x="185" y="43"/>
                  <a:pt x="186" y="44"/>
                  <a:pt x="186" y="44"/>
                </a:cubicBezTo>
                <a:cubicBezTo>
                  <a:pt x="194" y="44"/>
                  <a:pt x="194" y="44"/>
                  <a:pt x="194" y="44"/>
                </a:cubicBezTo>
                <a:cubicBezTo>
                  <a:pt x="195" y="44"/>
                  <a:pt x="195" y="43"/>
                  <a:pt x="196" y="42"/>
                </a:cubicBezTo>
                <a:close/>
                <a:moveTo>
                  <a:pt x="217" y="1"/>
                </a:moveTo>
                <a:cubicBezTo>
                  <a:pt x="215" y="4"/>
                  <a:pt x="213" y="7"/>
                  <a:pt x="211" y="11"/>
                </a:cubicBezTo>
                <a:cubicBezTo>
                  <a:pt x="211" y="12"/>
                  <a:pt x="211" y="13"/>
                  <a:pt x="212" y="13"/>
                </a:cubicBezTo>
                <a:cubicBezTo>
                  <a:pt x="212" y="13"/>
                  <a:pt x="212" y="13"/>
                  <a:pt x="212" y="13"/>
                </a:cubicBezTo>
                <a:cubicBezTo>
                  <a:pt x="212" y="14"/>
                  <a:pt x="213" y="13"/>
                  <a:pt x="214" y="12"/>
                </a:cubicBezTo>
                <a:cubicBezTo>
                  <a:pt x="216" y="9"/>
                  <a:pt x="218" y="6"/>
                  <a:pt x="220" y="2"/>
                </a:cubicBezTo>
                <a:cubicBezTo>
                  <a:pt x="221" y="2"/>
                  <a:pt x="220" y="1"/>
                  <a:pt x="219" y="0"/>
                </a:cubicBezTo>
                <a:cubicBezTo>
                  <a:pt x="219" y="0"/>
                  <a:pt x="219" y="0"/>
                  <a:pt x="219" y="0"/>
                </a:cubicBezTo>
                <a:cubicBezTo>
                  <a:pt x="219" y="0"/>
                  <a:pt x="218" y="0"/>
                  <a:pt x="217" y="1"/>
                </a:cubicBezTo>
                <a:close/>
                <a:moveTo>
                  <a:pt x="206" y="19"/>
                </a:moveTo>
                <a:cubicBezTo>
                  <a:pt x="204" y="22"/>
                  <a:pt x="202" y="25"/>
                  <a:pt x="200" y="29"/>
                </a:cubicBezTo>
                <a:cubicBezTo>
                  <a:pt x="200" y="29"/>
                  <a:pt x="200" y="30"/>
                  <a:pt x="201" y="31"/>
                </a:cubicBezTo>
                <a:cubicBezTo>
                  <a:pt x="201" y="31"/>
                  <a:pt x="201" y="31"/>
                  <a:pt x="201" y="31"/>
                </a:cubicBezTo>
                <a:cubicBezTo>
                  <a:pt x="201" y="31"/>
                  <a:pt x="203" y="31"/>
                  <a:pt x="203" y="30"/>
                </a:cubicBezTo>
                <a:cubicBezTo>
                  <a:pt x="205" y="27"/>
                  <a:pt x="207" y="24"/>
                  <a:pt x="209" y="20"/>
                </a:cubicBezTo>
                <a:cubicBezTo>
                  <a:pt x="210" y="20"/>
                  <a:pt x="209" y="19"/>
                  <a:pt x="209" y="18"/>
                </a:cubicBezTo>
                <a:cubicBezTo>
                  <a:pt x="209" y="18"/>
                  <a:pt x="209" y="18"/>
                  <a:pt x="209" y="18"/>
                </a:cubicBezTo>
                <a:cubicBezTo>
                  <a:pt x="208" y="18"/>
                  <a:pt x="207" y="18"/>
                  <a:pt x="206" y="19"/>
                </a:cubicBezTo>
                <a:close/>
                <a:moveTo>
                  <a:pt x="0" y="40"/>
                </a:moveTo>
                <a:cubicBezTo>
                  <a:pt x="0" y="44"/>
                  <a:pt x="0" y="44"/>
                  <a:pt x="0" y="44"/>
                </a:cubicBezTo>
                <a:cubicBezTo>
                  <a:pt x="8" y="44"/>
                  <a:pt x="8" y="44"/>
                  <a:pt x="8" y="44"/>
                </a:cubicBezTo>
                <a:cubicBezTo>
                  <a:pt x="9" y="44"/>
                  <a:pt x="10" y="43"/>
                  <a:pt x="10" y="42"/>
                </a:cubicBezTo>
                <a:cubicBezTo>
                  <a:pt x="10" y="42"/>
                  <a:pt x="10" y="42"/>
                  <a:pt x="10" y="42"/>
                </a:cubicBezTo>
                <a:cubicBezTo>
                  <a:pt x="10" y="41"/>
                  <a:pt x="9" y="40"/>
                  <a:pt x="8" y="40"/>
                </a:cubicBezTo>
                <a:cubicBezTo>
                  <a:pt x="0" y="40"/>
                  <a:pt x="0" y="40"/>
                  <a:pt x="0" y="40"/>
                </a:cubicBezTo>
                <a:close/>
                <a:moveTo>
                  <a:pt x="40" y="44"/>
                </a:moveTo>
                <a:cubicBezTo>
                  <a:pt x="43" y="44"/>
                  <a:pt x="47" y="44"/>
                  <a:pt x="51" y="44"/>
                </a:cubicBezTo>
                <a:cubicBezTo>
                  <a:pt x="52" y="44"/>
                  <a:pt x="53" y="43"/>
                  <a:pt x="53" y="42"/>
                </a:cubicBezTo>
                <a:cubicBezTo>
                  <a:pt x="53" y="42"/>
                  <a:pt x="53" y="42"/>
                  <a:pt x="53" y="42"/>
                </a:cubicBezTo>
                <a:cubicBezTo>
                  <a:pt x="53" y="41"/>
                  <a:pt x="52" y="40"/>
                  <a:pt x="51" y="40"/>
                </a:cubicBezTo>
                <a:cubicBezTo>
                  <a:pt x="47" y="40"/>
                  <a:pt x="43" y="40"/>
                  <a:pt x="40" y="40"/>
                </a:cubicBezTo>
                <a:cubicBezTo>
                  <a:pt x="39" y="40"/>
                  <a:pt x="38" y="41"/>
                  <a:pt x="38" y="42"/>
                </a:cubicBezTo>
                <a:cubicBezTo>
                  <a:pt x="38" y="42"/>
                  <a:pt x="38" y="42"/>
                  <a:pt x="38" y="42"/>
                </a:cubicBezTo>
                <a:cubicBezTo>
                  <a:pt x="38" y="43"/>
                  <a:pt x="39" y="44"/>
                  <a:pt x="40" y="44"/>
                </a:cubicBezTo>
                <a:close/>
                <a:moveTo>
                  <a:pt x="60" y="44"/>
                </a:moveTo>
                <a:cubicBezTo>
                  <a:pt x="64" y="44"/>
                  <a:pt x="68" y="44"/>
                  <a:pt x="72" y="44"/>
                </a:cubicBezTo>
                <a:cubicBezTo>
                  <a:pt x="73" y="44"/>
                  <a:pt x="74" y="43"/>
                  <a:pt x="74" y="42"/>
                </a:cubicBezTo>
                <a:cubicBezTo>
                  <a:pt x="74" y="42"/>
                  <a:pt x="74" y="42"/>
                  <a:pt x="74" y="42"/>
                </a:cubicBezTo>
                <a:cubicBezTo>
                  <a:pt x="74" y="41"/>
                  <a:pt x="73" y="40"/>
                  <a:pt x="72" y="40"/>
                </a:cubicBezTo>
                <a:cubicBezTo>
                  <a:pt x="68" y="40"/>
                  <a:pt x="64" y="40"/>
                  <a:pt x="60" y="40"/>
                </a:cubicBezTo>
                <a:cubicBezTo>
                  <a:pt x="60" y="40"/>
                  <a:pt x="59" y="41"/>
                  <a:pt x="59" y="42"/>
                </a:cubicBezTo>
                <a:cubicBezTo>
                  <a:pt x="59" y="42"/>
                  <a:pt x="59" y="42"/>
                  <a:pt x="59" y="42"/>
                </a:cubicBezTo>
                <a:cubicBezTo>
                  <a:pt x="59" y="43"/>
                  <a:pt x="60" y="44"/>
                  <a:pt x="60" y="44"/>
                </a:cubicBezTo>
                <a:close/>
                <a:moveTo>
                  <a:pt x="81" y="44"/>
                </a:moveTo>
                <a:cubicBezTo>
                  <a:pt x="85" y="44"/>
                  <a:pt x="89" y="44"/>
                  <a:pt x="93" y="44"/>
                </a:cubicBezTo>
                <a:cubicBezTo>
                  <a:pt x="94" y="44"/>
                  <a:pt x="95" y="43"/>
                  <a:pt x="95" y="42"/>
                </a:cubicBezTo>
                <a:cubicBezTo>
                  <a:pt x="95" y="42"/>
                  <a:pt x="95" y="42"/>
                  <a:pt x="95" y="42"/>
                </a:cubicBezTo>
                <a:cubicBezTo>
                  <a:pt x="95" y="41"/>
                  <a:pt x="94" y="40"/>
                  <a:pt x="93" y="40"/>
                </a:cubicBezTo>
                <a:cubicBezTo>
                  <a:pt x="89" y="40"/>
                  <a:pt x="85" y="40"/>
                  <a:pt x="81" y="40"/>
                </a:cubicBezTo>
                <a:cubicBezTo>
                  <a:pt x="81" y="40"/>
                  <a:pt x="80" y="41"/>
                  <a:pt x="80" y="42"/>
                </a:cubicBezTo>
                <a:cubicBezTo>
                  <a:pt x="80" y="42"/>
                  <a:pt x="80" y="42"/>
                  <a:pt x="80" y="42"/>
                </a:cubicBezTo>
                <a:cubicBezTo>
                  <a:pt x="80" y="43"/>
                  <a:pt x="81" y="44"/>
                  <a:pt x="81" y="44"/>
                </a:cubicBezTo>
                <a:close/>
                <a:moveTo>
                  <a:pt x="102" y="44"/>
                </a:moveTo>
                <a:cubicBezTo>
                  <a:pt x="106" y="44"/>
                  <a:pt x="110" y="44"/>
                  <a:pt x="114" y="44"/>
                </a:cubicBezTo>
                <a:cubicBezTo>
                  <a:pt x="115" y="44"/>
                  <a:pt x="116" y="43"/>
                  <a:pt x="116" y="42"/>
                </a:cubicBezTo>
                <a:cubicBezTo>
                  <a:pt x="116" y="42"/>
                  <a:pt x="116" y="42"/>
                  <a:pt x="116" y="42"/>
                </a:cubicBezTo>
                <a:cubicBezTo>
                  <a:pt x="116" y="41"/>
                  <a:pt x="115" y="40"/>
                  <a:pt x="114" y="40"/>
                </a:cubicBezTo>
                <a:cubicBezTo>
                  <a:pt x="110" y="40"/>
                  <a:pt x="106" y="40"/>
                  <a:pt x="102" y="40"/>
                </a:cubicBezTo>
                <a:cubicBezTo>
                  <a:pt x="102" y="40"/>
                  <a:pt x="101" y="41"/>
                  <a:pt x="101" y="42"/>
                </a:cubicBezTo>
                <a:cubicBezTo>
                  <a:pt x="101" y="42"/>
                  <a:pt x="101" y="42"/>
                  <a:pt x="101" y="42"/>
                </a:cubicBezTo>
                <a:cubicBezTo>
                  <a:pt x="101" y="43"/>
                  <a:pt x="102" y="44"/>
                  <a:pt x="102" y="44"/>
                </a:cubicBezTo>
                <a:close/>
                <a:moveTo>
                  <a:pt x="123" y="44"/>
                </a:moveTo>
                <a:cubicBezTo>
                  <a:pt x="127" y="44"/>
                  <a:pt x="131" y="44"/>
                  <a:pt x="135" y="44"/>
                </a:cubicBezTo>
                <a:cubicBezTo>
                  <a:pt x="136" y="44"/>
                  <a:pt x="137" y="43"/>
                  <a:pt x="137" y="42"/>
                </a:cubicBezTo>
                <a:cubicBezTo>
                  <a:pt x="137" y="42"/>
                  <a:pt x="137" y="42"/>
                  <a:pt x="137" y="42"/>
                </a:cubicBezTo>
                <a:cubicBezTo>
                  <a:pt x="137" y="41"/>
                  <a:pt x="136" y="40"/>
                  <a:pt x="135" y="40"/>
                </a:cubicBezTo>
                <a:cubicBezTo>
                  <a:pt x="131" y="40"/>
                  <a:pt x="127" y="40"/>
                  <a:pt x="123" y="40"/>
                </a:cubicBezTo>
                <a:cubicBezTo>
                  <a:pt x="123" y="40"/>
                  <a:pt x="122" y="41"/>
                  <a:pt x="122" y="42"/>
                </a:cubicBezTo>
                <a:cubicBezTo>
                  <a:pt x="122" y="42"/>
                  <a:pt x="122" y="42"/>
                  <a:pt x="122" y="42"/>
                </a:cubicBezTo>
                <a:cubicBezTo>
                  <a:pt x="122" y="43"/>
                  <a:pt x="123" y="44"/>
                  <a:pt x="123" y="44"/>
                </a:cubicBezTo>
                <a:close/>
                <a:moveTo>
                  <a:pt x="144" y="44"/>
                </a:moveTo>
                <a:cubicBezTo>
                  <a:pt x="148" y="44"/>
                  <a:pt x="152" y="44"/>
                  <a:pt x="156" y="44"/>
                </a:cubicBezTo>
                <a:cubicBezTo>
                  <a:pt x="157" y="44"/>
                  <a:pt x="158" y="43"/>
                  <a:pt x="158" y="42"/>
                </a:cubicBezTo>
                <a:cubicBezTo>
                  <a:pt x="158" y="42"/>
                  <a:pt x="158" y="42"/>
                  <a:pt x="158" y="42"/>
                </a:cubicBezTo>
                <a:cubicBezTo>
                  <a:pt x="158" y="41"/>
                  <a:pt x="157" y="40"/>
                  <a:pt x="156" y="40"/>
                </a:cubicBezTo>
                <a:cubicBezTo>
                  <a:pt x="152" y="40"/>
                  <a:pt x="148" y="40"/>
                  <a:pt x="144" y="40"/>
                </a:cubicBezTo>
                <a:cubicBezTo>
                  <a:pt x="144" y="40"/>
                  <a:pt x="143" y="41"/>
                  <a:pt x="143" y="42"/>
                </a:cubicBezTo>
                <a:cubicBezTo>
                  <a:pt x="143" y="42"/>
                  <a:pt x="143" y="42"/>
                  <a:pt x="143" y="42"/>
                </a:cubicBezTo>
                <a:cubicBezTo>
                  <a:pt x="143" y="43"/>
                  <a:pt x="144" y="44"/>
                  <a:pt x="144" y="44"/>
                </a:cubicBezTo>
                <a:close/>
                <a:moveTo>
                  <a:pt x="165" y="44"/>
                </a:moveTo>
                <a:cubicBezTo>
                  <a:pt x="169" y="44"/>
                  <a:pt x="173" y="44"/>
                  <a:pt x="177" y="44"/>
                </a:cubicBezTo>
                <a:cubicBezTo>
                  <a:pt x="178" y="44"/>
                  <a:pt x="179" y="43"/>
                  <a:pt x="179" y="42"/>
                </a:cubicBezTo>
                <a:cubicBezTo>
                  <a:pt x="179" y="42"/>
                  <a:pt x="179" y="42"/>
                  <a:pt x="179" y="42"/>
                </a:cubicBezTo>
                <a:cubicBezTo>
                  <a:pt x="179" y="41"/>
                  <a:pt x="178" y="40"/>
                  <a:pt x="177" y="40"/>
                </a:cubicBezTo>
                <a:cubicBezTo>
                  <a:pt x="173" y="40"/>
                  <a:pt x="169" y="40"/>
                  <a:pt x="165" y="40"/>
                </a:cubicBezTo>
                <a:cubicBezTo>
                  <a:pt x="165" y="40"/>
                  <a:pt x="164" y="41"/>
                  <a:pt x="164" y="42"/>
                </a:cubicBezTo>
                <a:cubicBezTo>
                  <a:pt x="164" y="42"/>
                  <a:pt x="164" y="42"/>
                  <a:pt x="164" y="42"/>
                </a:cubicBezTo>
                <a:cubicBezTo>
                  <a:pt x="164" y="43"/>
                  <a:pt x="165" y="44"/>
                  <a:pt x="165" y="44"/>
                </a:cubicBezTo>
                <a:close/>
              </a:path>
            </a:pathLst>
          </a:custGeom>
          <a:solidFill>
            <a:srgbClr val="75797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6" name="Freeform 33"/>
          <p:cNvSpPr>
            <a:spLocks noEditPoints="1"/>
          </p:cNvSpPr>
          <p:nvPr/>
        </p:nvSpPr>
        <p:spPr bwMode="auto">
          <a:xfrm>
            <a:off x="2127256" y="2643904"/>
            <a:ext cx="1402556" cy="323850"/>
          </a:xfrm>
          <a:custGeom>
            <a:avLst/>
            <a:gdLst>
              <a:gd name="T0" fmla="*/ 30 w 225"/>
              <a:gd name="T1" fmla="*/ 0 h 52"/>
              <a:gd name="T2" fmla="*/ 32 w 225"/>
              <a:gd name="T3" fmla="*/ 2 h 52"/>
              <a:gd name="T4" fmla="*/ 19 w 225"/>
              <a:gd name="T5" fmla="*/ 4 h 52"/>
              <a:gd name="T6" fmla="*/ 17 w 225"/>
              <a:gd name="T7" fmla="*/ 2 h 52"/>
              <a:gd name="T8" fmla="*/ 224 w 225"/>
              <a:gd name="T9" fmla="*/ 48 h 52"/>
              <a:gd name="T10" fmla="*/ 225 w 225"/>
              <a:gd name="T11" fmla="*/ 50 h 52"/>
              <a:gd name="T12" fmla="*/ 224 w 225"/>
              <a:gd name="T13" fmla="*/ 52 h 52"/>
              <a:gd name="T14" fmla="*/ 222 w 225"/>
              <a:gd name="T15" fmla="*/ 51 h 52"/>
              <a:gd name="T16" fmla="*/ 224 w 225"/>
              <a:gd name="T17" fmla="*/ 48 h 52"/>
              <a:gd name="T18" fmla="*/ 198 w 225"/>
              <a:gd name="T19" fmla="*/ 6 h 52"/>
              <a:gd name="T20" fmla="*/ 198 w 225"/>
              <a:gd name="T21" fmla="*/ 8 h 52"/>
              <a:gd name="T22" fmla="*/ 193 w 225"/>
              <a:gd name="T23" fmla="*/ 4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4 h 52"/>
              <a:gd name="T38" fmla="*/ 206 w 225"/>
              <a:gd name="T39" fmla="*/ 25 h 52"/>
              <a:gd name="T40" fmla="*/ 201 w 225"/>
              <a:gd name="T41" fmla="*/ 13 h 52"/>
              <a:gd name="T42" fmla="*/ 203 w 225"/>
              <a:gd name="T43" fmla="*/ 13 h 52"/>
              <a:gd name="T44" fmla="*/ 209 w 225"/>
              <a:gd name="T45" fmla="*/ 26 h 52"/>
              <a:gd name="T46" fmla="*/ 206 w 225"/>
              <a:gd name="T47" fmla="*/ 25 h 52"/>
              <a:gd name="T48" fmla="*/ 0 w 225"/>
              <a:gd name="T49" fmla="*/ 0 h 52"/>
              <a:gd name="T50" fmla="*/ 10 w 225"/>
              <a:gd name="T51" fmla="*/ 2 h 52"/>
              <a:gd name="T52" fmla="*/ 8 w 225"/>
              <a:gd name="T53" fmla="*/ 4 h 52"/>
              <a:gd name="T54" fmla="*/ 40 w 225"/>
              <a:gd name="T55" fmla="*/ 0 h 52"/>
              <a:gd name="T56" fmla="*/ 53 w 225"/>
              <a:gd name="T57" fmla="*/ 2 h 52"/>
              <a:gd name="T58" fmla="*/ 51 w 225"/>
              <a:gd name="T59" fmla="*/ 4 h 52"/>
              <a:gd name="T60" fmla="*/ 38 w 225"/>
              <a:gd name="T61" fmla="*/ 2 h 52"/>
              <a:gd name="T62" fmla="*/ 40 w 225"/>
              <a:gd name="T63" fmla="*/ 0 h 52"/>
              <a:gd name="T64" fmla="*/ 72 w 225"/>
              <a:gd name="T65" fmla="*/ 0 h 52"/>
              <a:gd name="T66" fmla="*/ 74 w 225"/>
              <a:gd name="T67" fmla="*/ 2 h 52"/>
              <a:gd name="T68" fmla="*/ 60 w 225"/>
              <a:gd name="T69" fmla="*/ 4 h 52"/>
              <a:gd name="T70" fmla="*/ 59 w 225"/>
              <a:gd name="T71" fmla="*/ 2 h 52"/>
              <a:gd name="T72" fmla="*/ 81 w 225"/>
              <a:gd name="T73" fmla="*/ 0 h 52"/>
              <a:gd name="T74" fmla="*/ 95 w 225"/>
              <a:gd name="T75" fmla="*/ 2 h 52"/>
              <a:gd name="T76" fmla="*/ 93 w 225"/>
              <a:gd name="T77" fmla="*/ 4 h 52"/>
              <a:gd name="T78" fmla="*/ 80 w 225"/>
              <a:gd name="T79" fmla="*/ 2 h 52"/>
              <a:gd name="T80" fmla="*/ 81 w 225"/>
              <a:gd name="T81" fmla="*/ 0 h 52"/>
              <a:gd name="T82" fmla="*/ 114 w 225"/>
              <a:gd name="T83" fmla="*/ 0 h 52"/>
              <a:gd name="T84" fmla="*/ 116 w 225"/>
              <a:gd name="T85" fmla="*/ 2 h 52"/>
              <a:gd name="T86" fmla="*/ 102 w 225"/>
              <a:gd name="T87" fmla="*/ 4 h 52"/>
              <a:gd name="T88" fmla="*/ 101 w 225"/>
              <a:gd name="T89" fmla="*/ 2 h 52"/>
              <a:gd name="T90" fmla="*/ 123 w 225"/>
              <a:gd name="T91" fmla="*/ 0 h 52"/>
              <a:gd name="T92" fmla="*/ 137 w 225"/>
              <a:gd name="T93" fmla="*/ 2 h 52"/>
              <a:gd name="T94" fmla="*/ 135 w 225"/>
              <a:gd name="T95" fmla="*/ 4 h 52"/>
              <a:gd name="T96" fmla="*/ 122 w 225"/>
              <a:gd name="T97" fmla="*/ 2 h 52"/>
              <a:gd name="T98" fmla="*/ 123 w 225"/>
              <a:gd name="T99" fmla="*/ 0 h 52"/>
              <a:gd name="T100" fmla="*/ 156 w 225"/>
              <a:gd name="T101" fmla="*/ 0 h 52"/>
              <a:gd name="T102" fmla="*/ 158 w 225"/>
              <a:gd name="T103" fmla="*/ 2 h 52"/>
              <a:gd name="T104" fmla="*/ 144 w 225"/>
              <a:gd name="T105" fmla="*/ 4 h 52"/>
              <a:gd name="T106" fmla="*/ 143 w 225"/>
              <a:gd name="T107" fmla="*/ 2 h 52"/>
              <a:gd name="T108" fmla="*/ 165 w 225"/>
              <a:gd name="T109" fmla="*/ 0 h 52"/>
              <a:gd name="T110" fmla="*/ 179 w 225"/>
              <a:gd name="T111" fmla="*/ 2 h 52"/>
              <a:gd name="T112" fmla="*/ 177 w 225"/>
              <a:gd name="T113" fmla="*/ 4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4"/>
                  <a:pt x="30" y="4"/>
                </a:cubicBezTo>
                <a:cubicBezTo>
                  <a:pt x="26" y="4"/>
                  <a:pt x="22" y="4"/>
                  <a:pt x="19" y="4"/>
                </a:cubicBezTo>
                <a:cubicBezTo>
                  <a:pt x="18" y="4"/>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1"/>
                  <a:pt x="225" y="51"/>
                  <a:pt x="225" y="51"/>
                </a:cubicBezTo>
                <a:cubicBezTo>
                  <a:pt x="225" y="52"/>
                  <a:pt x="225" y="52"/>
                  <a:pt x="224" y="52"/>
                </a:cubicBezTo>
                <a:cubicBezTo>
                  <a:pt x="224" y="52"/>
                  <a:pt x="224" y="52"/>
                  <a:pt x="224" y="52"/>
                </a:cubicBezTo>
                <a:cubicBezTo>
                  <a:pt x="223" y="52"/>
                  <a:pt x="222" y="52"/>
                  <a:pt x="222" y="51"/>
                </a:cubicBezTo>
                <a:cubicBezTo>
                  <a:pt x="222" y="50"/>
                  <a:pt x="222" y="50"/>
                  <a:pt x="222" y="50"/>
                </a:cubicBezTo>
                <a:cubicBezTo>
                  <a:pt x="222" y="49"/>
                  <a:pt x="223" y="48"/>
                  <a:pt x="224" y="48"/>
                </a:cubicBezTo>
                <a:close/>
                <a:moveTo>
                  <a:pt x="196" y="1"/>
                </a:moveTo>
                <a:cubicBezTo>
                  <a:pt x="196" y="3"/>
                  <a:pt x="197" y="4"/>
                  <a:pt x="198" y="6"/>
                </a:cubicBezTo>
                <a:cubicBezTo>
                  <a:pt x="199" y="6"/>
                  <a:pt x="198" y="7"/>
                  <a:pt x="198" y="8"/>
                </a:cubicBezTo>
                <a:cubicBezTo>
                  <a:pt x="198" y="8"/>
                  <a:pt x="198" y="8"/>
                  <a:pt x="198" y="8"/>
                </a:cubicBezTo>
                <a:cubicBezTo>
                  <a:pt x="197" y="8"/>
                  <a:pt x="196" y="8"/>
                  <a:pt x="195" y="7"/>
                </a:cubicBezTo>
                <a:cubicBezTo>
                  <a:pt x="195" y="6"/>
                  <a:pt x="194" y="5"/>
                  <a:pt x="193" y="4"/>
                </a:cubicBezTo>
                <a:cubicBezTo>
                  <a:pt x="190" y="4"/>
                  <a:pt x="190" y="4"/>
                  <a:pt x="186" y="4"/>
                </a:cubicBezTo>
                <a:cubicBezTo>
                  <a:pt x="186" y="4"/>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1"/>
                  <a:pt x="214" y="31"/>
                </a:cubicBezTo>
                <a:cubicBezTo>
                  <a:pt x="216" y="35"/>
                  <a:pt x="218" y="38"/>
                  <a:pt x="220" y="41"/>
                </a:cubicBezTo>
                <a:cubicBezTo>
                  <a:pt x="221" y="42"/>
                  <a:pt x="220" y="43"/>
                  <a:pt x="219" y="44"/>
                </a:cubicBezTo>
                <a:cubicBezTo>
                  <a:pt x="219" y="44"/>
                  <a:pt x="219" y="44"/>
                  <a:pt x="219" y="44"/>
                </a:cubicBezTo>
                <a:cubicBezTo>
                  <a:pt x="219" y="44"/>
                  <a:pt x="218" y="44"/>
                  <a:pt x="217" y="43"/>
                </a:cubicBezTo>
                <a:close/>
                <a:moveTo>
                  <a:pt x="206" y="25"/>
                </a:moveTo>
                <a:cubicBezTo>
                  <a:pt x="204" y="22"/>
                  <a:pt x="202" y="19"/>
                  <a:pt x="200" y="15"/>
                </a:cubicBezTo>
                <a:cubicBezTo>
                  <a:pt x="200" y="14"/>
                  <a:pt x="200" y="13"/>
                  <a:pt x="201" y="13"/>
                </a:cubicBezTo>
                <a:cubicBezTo>
                  <a:pt x="201" y="13"/>
                  <a:pt x="201" y="13"/>
                  <a:pt x="201" y="13"/>
                </a:cubicBezTo>
                <a:cubicBezTo>
                  <a:pt x="201" y="12"/>
                  <a:pt x="203" y="13"/>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4"/>
                </a:moveTo>
                <a:cubicBezTo>
                  <a:pt x="0" y="0"/>
                  <a:pt x="0" y="0"/>
                  <a:pt x="0" y="0"/>
                </a:cubicBezTo>
                <a:cubicBezTo>
                  <a:pt x="8" y="0"/>
                  <a:pt x="8" y="0"/>
                  <a:pt x="8" y="0"/>
                </a:cubicBezTo>
                <a:cubicBezTo>
                  <a:pt x="9" y="0"/>
                  <a:pt x="10" y="1"/>
                  <a:pt x="10" y="2"/>
                </a:cubicBezTo>
                <a:cubicBezTo>
                  <a:pt x="10" y="2"/>
                  <a:pt x="10" y="2"/>
                  <a:pt x="10" y="2"/>
                </a:cubicBezTo>
                <a:cubicBezTo>
                  <a:pt x="10" y="3"/>
                  <a:pt x="9" y="4"/>
                  <a:pt x="8" y="4"/>
                </a:cubicBezTo>
                <a:cubicBezTo>
                  <a:pt x="0" y="4"/>
                  <a:pt x="0" y="4"/>
                  <a:pt x="0" y="4"/>
                </a:cubicBezTo>
                <a:close/>
                <a:moveTo>
                  <a:pt x="40" y="0"/>
                </a:moveTo>
                <a:cubicBezTo>
                  <a:pt x="43" y="0"/>
                  <a:pt x="47" y="0"/>
                  <a:pt x="51" y="0"/>
                </a:cubicBezTo>
                <a:cubicBezTo>
                  <a:pt x="52" y="0"/>
                  <a:pt x="53" y="1"/>
                  <a:pt x="53" y="2"/>
                </a:cubicBezTo>
                <a:cubicBezTo>
                  <a:pt x="53" y="2"/>
                  <a:pt x="53" y="2"/>
                  <a:pt x="53" y="2"/>
                </a:cubicBezTo>
                <a:cubicBezTo>
                  <a:pt x="53" y="3"/>
                  <a:pt x="52" y="4"/>
                  <a:pt x="51" y="4"/>
                </a:cubicBezTo>
                <a:cubicBezTo>
                  <a:pt x="47" y="4"/>
                  <a:pt x="43" y="4"/>
                  <a:pt x="40" y="4"/>
                </a:cubicBezTo>
                <a:cubicBezTo>
                  <a:pt x="39" y="4"/>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4"/>
                  <a:pt x="72" y="4"/>
                </a:cubicBezTo>
                <a:cubicBezTo>
                  <a:pt x="68" y="4"/>
                  <a:pt x="64" y="4"/>
                  <a:pt x="60" y="4"/>
                </a:cubicBezTo>
                <a:cubicBezTo>
                  <a:pt x="60" y="4"/>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4"/>
                  <a:pt x="93" y="4"/>
                </a:cubicBezTo>
                <a:cubicBezTo>
                  <a:pt x="89" y="4"/>
                  <a:pt x="85" y="4"/>
                  <a:pt x="81" y="4"/>
                </a:cubicBezTo>
                <a:cubicBezTo>
                  <a:pt x="81" y="4"/>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4"/>
                  <a:pt x="114" y="4"/>
                </a:cubicBezTo>
                <a:cubicBezTo>
                  <a:pt x="110" y="4"/>
                  <a:pt x="106" y="4"/>
                  <a:pt x="102" y="4"/>
                </a:cubicBezTo>
                <a:cubicBezTo>
                  <a:pt x="102" y="4"/>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4"/>
                  <a:pt x="135" y="4"/>
                </a:cubicBezTo>
                <a:cubicBezTo>
                  <a:pt x="131" y="4"/>
                  <a:pt x="127" y="4"/>
                  <a:pt x="123" y="4"/>
                </a:cubicBezTo>
                <a:cubicBezTo>
                  <a:pt x="123" y="4"/>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4"/>
                  <a:pt x="156" y="4"/>
                </a:cubicBezTo>
                <a:cubicBezTo>
                  <a:pt x="152" y="4"/>
                  <a:pt x="148" y="4"/>
                  <a:pt x="144" y="4"/>
                </a:cubicBezTo>
                <a:cubicBezTo>
                  <a:pt x="144" y="4"/>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4"/>
                  <a:pt x="177" y="4"/>
                </a:cubicBezTo>
                <a:cubicBezTo>
                  <a:pt x="173" y="4"/>
                  <a:pt x="169" y="4"/>
                  <a:pt x="165" y="4"/>
                </a:cubicBezTo>
                <a:cubicBezTo>
                  <a:pt x="165" y="4"/>
                  <a:pt x="164" y="3"/>
                  <a:pt x="164" y="2"/>
                </a:cubicBezTo>
                <a:cubicBezTo>
                  <a:pt x="164" y="2"/>
                  <a:pt x="164" y="2"/>
                  <a:pt x="164" y="2"/>
                </a:cubicBezTo>
                <a:cubicBezTo>
                  <a:pt x="164" y="1"/>
                  <a:pt x="165" y="0"/>
                  <a:pt x="165" y="0"/>
                </a:cubicBezTo>
                <a:close/>
              </a:path>
            </a:pathLst>
          </a:custGeom>
          <a:solidFill>
            <a:srgbClr val="75797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7" name="Freeform 34"/>
          <p:cNvSpPr/>
          <p:nvPr/>
        </p:nvSpPr>
        <p:spPr bwMode="auto">
          <a:xfrm>
            <a:off x="2358237" y="3896443"/>
            <a:ext cx="1302544" cy="716756"/>
          </a:xfrm>
          <a:custGeom>
            <a:avLst/>
            <a:gdLst>
              <a:gd name="T0" fmla="*/ 0 w 1094"/>
              <a:gd name="T1" fmla="*/ 0 h 602"/>
              <a:gd name="T2" fmla="*/ 911 w 1094"/>
              <a:gd name="T3" fmla="*/ 0 h 602"/>
              <a:gd name="T4" fmla="*/ 1094 w 1094"/>
              <a:gd name="T5" fmla="*/ 304 h 602"/>
              <a:gd name="T6" fmla="*/ 911 w 1094"/>
              <a:gd name="T7" fmla="*/ 602 h 602"/>
              <a:gd name="T8" fmla="*/ 0 w 1094"/>
              <a:gd name="T9" fmla="*/ 602 h 602"/>
              <a:gd name="T10" fmla="*/ 0 w 1094"/>
              <a:gd name="T11" fmla="*/ 0 h 602"/>
              <a:gd name="T12" fmla="*/ 0 w 1094"/>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094" h="602">
                <a:moveTo>
                  <a:pt x="0" y="0"/>
                </a:moveTo>
                <a:lnTo>
                  <a:pt x="911" y="0"/>
                </a:lnTo>
                <a:lnTo>
                  <a:pt x="1094" y="304"/>
                </a:lnTo>
                <a:lnTo>
                  <a:pt x="911" y="602"/>
                </a:lnTo>
                <a:lnTo>
                  <a:pt x="0" y="602"/>
                </a:lnTo>
                <a:lnTo>
                  <a:pt x="0" y="0"/>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9" name="Freeform 36"/>
          <p:cNvSpPr/>
          <p:nvPr/>
        </p:nvSpPr>
        <p:spPr bwMode="auto">
          <a:xfrm>
            <a:off x="2127254" y="3821433"/>
            <a:ext cx="1465659" cy="717947"/>
          </a:xfrm>
          <a:custGeom>
            <a:avLst/>
            <a:gdLst>
              <a:gd name="T0" fmla="*/ 0 w 1231"/>
              <a:gd name="T1" fmla="*/ 0 h 603"/>
              <a:gd name="T2" fmla="*/ 1047 w 1231"/>
              <a:gd name="T3" fmla="*/ 0 h 603"/>
              <a:gd name="T4" fmla="*/ 1231 w 1231"/>
              <a:gd name="T5" fmla="*/ 299 h 603"/>
              <a:gd name="T6" fmla="*/ 1047 w 1231"/>
              <a:gd name="T7" fmla="*/ 603 h 603"/>
              <a:gd name="T8" fmla="*/ 0 w 1231"/>
              <a:gd name="T9" fmla="*/ 603 h 603"/>
              <a:gd name="T10" fmla="*/ 0 w 1231"/>
              <a:gd name="T11" fmla="*/ 0 h 603"/>
              <a:gd name="T12" fmla="*/ 0 w 1231"/>
              <a:gd name="T13" fmla="*/ 0 h 603"/>
            </a:gdLst>
            <a:ahLst/>
            <a:cxnLst>
              <a:cxn ang="0">
                <a:pos x="T0" y="T1"/>
              </a:cxn>
              <a:cxn ang="0">
                <a:pos x="T2" y="T3"/>
              </a:cxn>
              <a:cxn ang="0">
                <a:pos x="T4" y="T5"/>
              </a:cxn>
              <a:cxn ang="0">
                <a:pos x="T6" y="T7"/>
              </a:cxn>
              <a:cxn ang="0">
                <a:pos x="T8" y="T9"/>
              </a:cxn>
              <a:cxn ang="0">
                <a:pos x="T10" y="T11"/>
              </a:cxn>
              <a:cxn ang="0">
                <a:pos x="T12" y="T13"/>
              </a:cxn>
            </a:cxnLst>
            <a:rect l="0" t="0" r="r" b="b"/>
            <a:pathLst>
              <a:path w="1231" h="603">
                <a:moveTo>
                  <a:pt x="0" y="0"/>
                </a:moveTo>
                <a:lnTo>
                  <a:pt x="1047" y="0"/>
                </a:lnTo>
                <a:lnTo>
                  <a:pt x="1231" y="299"/>
                </a:lnTo>
                <a:lnTo>
                  <a:pt x="1047" y="603"/>
                </a:lnTo>
                <a:lnTo>
                  <a:pt x="0" y="603"/>
                </a:lnTo>
                <a:lnTo>
                  <a:pt x="0" y="0"/>
                </a:lnTo>
                <a:lnTo>
                  <a:pt x="0" y="0"/>
                </a:lnTo>
                <a:close/>
              </a:path>
            </a:pathLst>
          </a:custGeom>
          <a:solidFill>
            <a:srgbClr val="F4B4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1" name="Freeform 38"/>
          <p:cNvSpPr>
            <a:spLocks noEditPoints="1"/>
          </p:cNvSpPr>
          <p:nvPr/>
        </p:nvSpPr>
        <p:spPr bwMode="auto">
          <a:xfrm>
            <a:off x="2127255" y="4221483"/>
            <a:ext cx="1377553" cy="273844"/>
          </a:xfrm>
          <a:custGeom>
            <a:avLst/>
            <a:gdLst>
              <a:gd name="T0" fmla="*/ 30 w 221"/>
              <a:gd name="T1" fmla="*/ 44 h 44"/>
              <a:gd name="T2" fmla="*/ 32 w 221"/>
              <a:gd name="T3" fmla="*/ 42 h 44"/>
              <a:gd name="T4" fmla="*/ 19 w 221"/>
              <a:gd name="T5" fmla="*/ 40 h 44"/>
              <a:gd name="T6" fmla="*/ 17 w 221"/>
              <a:gd name="T7" fmla="*/ 42 h 44"/>
              <a:gd name="T8" fmla="*/ 196 w 221"/>
              <a:gd name="T9" fmla="*/ 43 h 44"/>
              <a:gd name="T10" fmla="*/ 198 w 221"/>
              <a:gd name="T11" fmla="*/ 36 h 44"/>
              <a:gd name="T12" fmla="*/ 195 w 221"/>
              <a:gd name="T13" fmla="*/ 37 h 44"/>
              <a:gd name="T14" fmla="*/ 186 w 221"/>
              <a:gd name="T15" fmla="*/ 40 h 44"/>
              <a:gd name="T16" fmla="*/ 185 w 221"/>
              <a:gd name="T17" fmla="*/ 42 h 44"/>
              <a:gd name="T18" fmla="*/ 194 w 221"/>
              <a:gd name="T19" fmla="*/ 44 h 44"/>
              <a:gd name="T20" fmla="*/ 217 w 221"/>
              <a:gd name="T21" fmla="*/ 1 h 44"/>
              <a:gd name="T22" fmla="*/ 212 w 221"/>
              <a:gd name="T23" fmla="*/ 13 h 44"/>
              <a:gd name="T24" fmla="*/ 214 w 221"/>
              <a:gd name="T25" fmla="*/ 13 h 44"/>
              <a:gd name="T26" fmla="*/ 219 w 221"/>
              <a:gd name="T27" fmla="*/ 0 h 44"/>
              <a:gd name="T28" fmla="*/ 217 w 221"/>
              <a:gd name="T29" fmla="*/ 1 h 44"/>
              <a:gd name="T30" fmla="*/ 200 w 221"/>
              <a:gd name="T31" fmla="*/ 29 h 44"/>
              <a:gd name="T32" fmla="*/ 201 w 221"/>
              <a:gd name="T33" fmla="*/ 31 h 44"/>
              <a:gd name="T34" fmla="*/ 209 w 221"/>
              <a:gd name="T35" fmla="*/ 20 h 44"/>
              <a:gd name="T36" fmla="*/ 209 w 221"/>
              <a:gd name="T37" fmla="*/ 18 h 44"/>
              <a:gd name="T38" fmla="*/ 0 w 221"/>
              <a:gd name="T39" fmla="*/ 40 h 44"/>
              <a:gd name="T40" fmla="*/ 8 w 221"/>
              <a:gd name="T41" fmla="*/ 44 h 44"/>
              <a:gd name="T42" fmla="*/ 10 w 221"/>
              <a:gd name="T43" fmla="*/ 42 h 44"/>
              <a:gd name="T44" fmla="*/ 0 w 221"/>
              <a:gd name="T45" fmla="*/ 40 h 44"/>
              <a:gd name="T46" fmla="*/ 51 w 221"/>
              <a:gd name="T47" fmla="*/ 44 h 44"/>
              <a:gd name="T48" fmla="*/ 53 w 221"/>
              <a:gd name="T49" fmla="*/ 42 h 44"/>
              <a:gd name="T50" fmla="*/ 40 w 221"/>
              <a:gd name="T51" fmla="*/ 40 h 44"/>
              <a:gd name="T52" fmla="*/ 38 w 221"/>
              <a:gd name="T53" fmla="*/ 42 h 44"/>
              <a:gd name="T54" fmla="*/ 60 w 221"/>
              <a:gd name="T55" fmla="*/ 44 h 44"/>
              <a:gd name="T56" fmla="*/ 74 w 221"/>
              <a:gd name="T57" fmla="*/ 42 h 44"/>
              <a:gd name="T58" fmla="*/ 72 w 221"/>
              <a:gd name="T59" fmla="*/ 40 h 44"/>
              <a:gd name="T60" fmla="*/ 59 w 221"/>
              <a:gd name="T61" fmla="*/ 42 h 44"/>
              <a:gd name="T62" fmla="*/ 60 w 221"/>
              <a:gd name="T63" fmla="*/ 44 h 44"/>
              <a:gd name="T64" fmla="*/ 93 w 221"/>
              <a:gd name="T65" fmla="*/ 44 h 44"/>
              <a:gd name="T66" fmla="*/ 95 w 221"/>
              <a:gd name="T67" fmla="*/ 42 h 44"/>
              <a:gd name="T68" fmla="*/ 81 w 221"/>
              <a:gd name="T69" fmla="*/ 40 h 44"/>
              <a:gd name="T70" fmla="*/ 80 w 221"/>
              <a:gd name="T71" fmla="*/ 42 h 44"/>
              <a:gd name="T72" fmla="*/ 102 w 221"/>
              <a:gd name="T73" fmla="*/ 44 h 44"/>
              <a:gd name="T74" fmla="*/ 116 w 221"/>
              <a:gd name="T75" fmla="*/ 42 h 44"/>
              <a:gd name="T76" fmla="*/ 114 w 221"/>
              <a:gd name="T77" fmla="*/ 40 h 44"/>
              <a:gd name="T78" fmla="*/ 101 w 221"/>
              <a:gd name="T79" fmla="*/ 42 h 44"/>
              <a:gd name="T80" fmla="*/ 102 w 221"/>
              <a:gd name="T81" fmla="*/ 44 h 44"/>
              <a:gd name="T82" fmla="*/ 135 w 221"/>
              <a:gd name="T83" fmla="*/ 44 h 44"/>
              <a:gd name="T84" fmla="*/ 137 w 221"/>
              <a:gd name="T85" fmla="*/ 42 h 44"/>
              <a:gd name="T86" fmla="*/ 123 w 221"/>
              <a:gd name="T87" fmla="*/ 40 h 44"/>
              <a:gd name="T88" fmla="*/ 122 w 221"/>
              <a:gd name="T89" fmla="*/ 42 h 44"/>
              <a:gd name="T90" fmla="*/ 144 w 221"/>
              <a:gd name="T91" fmla="*/ 44 h 44"/>
              <a:gd name="T92" fmla="*/ 158 w 221"/>
              <a:gd name="T93" fmla="*/ 42 h 44"/>
              <a:gd name="T94" fmla="*/ 156 w 221"/>
              <a:gd name="T95" fmla="*/ 40 h 44"/>
              <a:gd name="T96" fmla="*/ 143 w 221"/>
              <a:gd name="T97" fmla="*/ 42 h 44"/>
              <a:gd name="T98" fmla="*/ 144 w 221"/>
              <a:gd name="T99" fmla="*/ 44 h 44"/>
              <a:gd name="T100" fmla="*/ 177 w 221"/>
              <a:gd name="T101" fmla="*/ 44 h 44"/>
              <a:gd name="T102" fmla="*/ 179 w 221"/>
              <a:gd name="T103" fmla="*/ 42 h 44"/>
              <a:gd name="T104" fmla="*/ 165 w 221"/>
              <a:gd name="T105" fmla="*/ 40 h 44"/>
              <a:gd name="T106" fmla="*/ 164 w 221"/>
              <a:gd name="T107"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3"/>
                  <a:pt x="32" y="42"/>
                </a:cubicBezTo>
                <a:cubicBezTo>
                  <a:pt x="32" y="42"/>
                  <a:pt x="32" y="42"/>
                  <a:pt x="32" y="42"/>
                </a:cubicBezTo>
                <a:cubicBezTo>
                  <a:pt x="32" y="41"/>
                  <a:pt x="31" y="40"/>
                  <a:pt x="30" y="40"/>
                </a:cubicBezTo>
                <a:cubicBezTo>
                  <a:pt x="26" y="40"/>
                  <a:pt x="22" y="40"/>
                  <a:pt x="19" y="40"/>
                </a:cubicBezTo>
                <a:cubicBezTo>
                  <a:pt x="18" y="40"/>
                  <a:pt x="17" y="41"/>
                  <a:pt x="17" y="42"/>
                </a:cubicBezTo>
                <a:cubicBezTo>
                  <a:pt x="17" y="42"/>
                  <a:pt x="17" y="42"/>
                  <a:pt x="17" y="42"/>
                </a:cubicBezTo>
                <a:cubicBezTo>
                  <a:pt x="17" y="43"/>
                  <a:pt x="18" y="44"/>
                  <a:pt x="19" y="44"/>
                </a:cubicBezTo>
                <a:close/>
                <a:moveTo>
                  <a:pt x="196" y="43"/>
                </a:moveTo>
                <a:cubicBezTo>
                  <a:pt x="196" y="41"/>
                  <a:pt x="197" y="40"/>
                  <a:pt x="198" y="38"/>
                </a:cubicBezTo>
                <a:cubicBezTo>
                  <a:pt x="199" y="38"/>
                  <a:pt x="198" y="37"/>
                  <a:pt x="198" y="36"/>
                </a:cubicBezTo>
                <a:cubicBezTo>
                  <a:pt x="198" y="36"/>
                  <a:pt x="198" y="36"/>
                  <a:pt x="198" y="36"/>
                </a:cubicBezTo>
                <a:cubicBezTo>
                  <a:pt x="197" y="36"/>
                  <a:pt x="196" y="36"/>
                  <a:pt x="195" y="37"/>
                </a:cubicBezTo>
                <a:cubicBezTo>
                  <a:pt x="195" y="38"/>
                  <a:pt x="194" y="39"/>
                  <a:pt x="193" y="40"/>
                </a:cubicBezTo>
                <a:cubicBezTo>
                  <a:pt x="190" y="40"/>
                  <a:pt x="190" y="40"/>
                  <a:pt x="186" y="40"/>
                </a:cubicBezTo>
                <a:cubicBezTo>
                  <a:pt x="186" y="40"/>
                  <a:pt x="185" y="41"/>
                  <a:pt x="185" y="42"/>
                </a:cubicBezTo>
                <a:cubicBezTo>
                  <a:pt x="185" y="42"/>
                  <a:pt x="185" y="42"/>
                  <a:pt x="185" y="42"/>
                </a:cubicBezTo>
                <a:cubicBezTo>
                  <a:pt x="185" y="43"/>
                  <a:pt x="186" y="44"/>
                  <a:pt x="186" y="44"/>
                </a:cubicBezTo>
                <a:cubicBezTo>
                  <a:pt x="194" y="44"/>
                  <a:pt x="194" y="44"/>
                  <a:pt x="194" y="44"/>
                </a:cubicBezTo>
                <a:cubicBezTo>
                  <a:pt x="195" y="44"/>
                  <a:pt x="195" y="43"/>
                  <a:pt x="196" y="43"/>
                </a:cubicBezTo>
                <a:close/>
                <a:moveTo>
                  <a:pt x="217" y="1"/>
                </a:moveTo>
                <a:cubicBezTo>
                  <a:pt x="215" y="4"/>
                  <a:pt x="213" y="7"/>
                  <a:pt x="211" y="11"/>
                </a:cubicBezTo>
                <a:cubicBezTo>
                  <a:pt x="211" y="12"/>
                  <a:pt x="211" y="13"/>
                  <a:pt x="212" y="13"/>
                </a:cubicBezTo>
                <a:cubicBezTo>
                  <a:pt x="212" y="13"/>
                  <a:pt x="212" y="13"/>
                  <a:pt x="212" y="13"/>
                </a:cubicBezTo>
                <a:cubicBezTo>
                  <a:pt x="212" y="14"/>
                  <a:pt x="213" y="13"/>
                  <a:pt x="214" y="13"/>
                </a:cubicBezTo>
                <a:cubicBezTo>
                  <a:pt x="216" y="9"/>
                  <a:pt x="218" y="6"/>
                  <a:pt x="220" y="3"/>
                </a:cubicBezTo>
                <a:cubicBezTo>
                  <a:pt x="221" y="2"/>
                  <a:pt x="220" y="1"/>
                  <a:pt x="219" y="0"/>
                </a:cubicBezTo>
                <a:cubicBezTo>
                  <a:pt x="219" y="0"/>
                  <a:pt x="219" y="0"/>
                  <a:pt x="219" y="0"/>
                </a:cubicBezTo>
                <a:cubicBezTo>
                  <a:pt x="219" y="0"/>
                  <a:pt x="218" y="0"/>
                  <a:pt x="217" y="1"/>
                </a:cubicBezTo>
                <a:close/>
                <a:moveTo>
                  <a:pt x="206" y="19"/>
                </a:moveTo>
                <a:cubicBezTo>
                  <a:pt x="204" y="22"/>
                  <a:pt x="202" y="25"/>
                  <a:pt x="200" y="29"/>
                </a:cubicBezTo>
                <a:cubicBezTo>
                  <a:pt x="200" y="29"/>
                  <a:pt x="200" y="31"/>
                  <a:pt x="201" y="31"/>
                </a:cubicBezTo>
                <a:cubicBezTo>
                  <a:pt x="201" y="31"/>
                  <a:pt x="201" y="31"/>
                  <a:pt x="201" y="31"/>
                </a:cubicBezTo>
                <a:cubicBezTo>
                  <a:pt x="201" y="31"/>
                  <a:pt x="203" y="31"/>
                  <a:pt x="203" y="30"/>
                </a:cubicBezTo>
                <a:cubicBezTo>
                  <a:pt x="205" y="27"/>
                  <a:pt x="207" y="24"/>
                  <a:pt x="209" y="20"/>
                </a:cubicBezTo>
                <a:cubicBezTo>
                  <a:pt x="210" y="20"/>
                  <a:pt x="209" y="19"/>
                  <a:pt x="209" y="18"/>
                </a:cubicBezTo>
                <a:cubicBezTo>
                  <a:pt x="209" y="18"/>
                  <a:pt x="209" y="18"/>
                  <a:pt x="209" y="18"/>
                </a:cubicBezTo>
                <a:cubicBezTo>
                  <a:pt x="208" y="18"/>
                  <a:pt x="207" y="18"/>
                  <a:pt x="206" y="19"/>
                </a:cubicBezTo>
                <a:close/>
                <a:moveTo>
                  <a:pt x="0" y="40"/>
                </a:moveTo>
                <a:cubicBezTo>
                  <a:pt x="0" y="44"/>
                  <a:pt x="0" y="44"/>
                  <a:pt x="0" y="44"/>
                </a:cubicBezTo>
                <a:cubicBezTo>
                  <a:pt x="8" y="44"/>
                  <a:pt x="8" y="44"/>
                  <a:pt x="8" y="44"/>
                </a:cubicBezTo>
                <a:cubicBezTo>
                  <a:pt x="9" y="44"/>
                  <a:pt x="10" y="43"/>
                  <a:pt x="10" y="42"/>
                </a:cubicBezTo>
                <a:cubicBezTo>
                  <a:pt x="10" y="42"/>
                  <a:pt x="10" y="42"/>
                  <a:pt x="10" y="42"/>
                </a:cubicBezTo>
                <a:cubicBezTo>
                  <a:pt x="10" y="41"/>
                  <a:pt x="9" y="40"/>
                  <a:pt x="8" y="40"/>
                </a:cubicBezTo>
                <a:cubicBezTo>
                  <a:pt x="0" y="40"/>
                  <a:pt x="0" y="40"/>
                  <a:pt x="0" y="40"/>
                </a:cubicBezTo>
                <a:close/>
                <a:moveTo>
                  <a:pt x="40" y="44"/>
                </a:moveTo>
                <a:cubicBezTo>
                  <a:pt x="43" y="44"/>
                  <a:pt x="47" y="44"/>
                  <a:pt x="51" y="44"/>
                </a:cubicBezTo>
                <a:cubicBezTo>
                  <a:pt x="52" y="44"/>
                  <a:pt x="53" y="43"/>
                  <a:pt x="53" y="42"/>
                </a:cubicBezTo>
                <a:cubicBezTo>
                  <a:pt x="53" y="42"/>
                  <a:pt x="53" y="42"/>
                  <a:pt x="53" y="42"/>
                </a:cubicBezTo>
                <a:cubicBezTo>
                  <a:pt x="53" y="41"/>
                  <a:pt x="52" y="40"/>
                  <a:pt x="51" y="40"/>
                </a:cubicBezTo>
                <a:cubicBezTo>
                  <a:pt x="47" y="40"/>
                  <a:pt x="43" y="40"/>
                  <a:pt x="40" y="40"/>
                </a:cubicBezTo>
                <a:cubicBezTo>
                  <a:pt x="39" y="40"/>
                  <a:pt x="38" y="41"/>
                  <a:pt x="38" y="42"/>
                </a:cubicBezTo>
                <a:cubicBezTo>
                  <a:pt x="38" y="42"/>
                  <a:pt x="38" y="42"/>
                  <a:pt x="38" y="42"/>
                </a:cubicBezTo>
                <a:cubicBezTo>
                  <a:pt x="38" y="43"/>
                  <a:pt x="39" y="44"/>
                  <a:pt x="40" y="44"/>
                </a:cubicBezTo>
                <a:close/>
                <a:moveTo>
                  <a:pt x="60" y="44"/>
                </a:moveTo>
                <a:cubicBezTo>
                  <a:pt x="64" y="44"/>
                  <a:pt x="68" y="44"/>
                  <a:pt x="72" y="44"/>
                </a:cubicBezTo>
                <a:cubicBezTo>
                  <a:pt x="73" y="44"/>
                  <a:pt x="74" y="43"/>
                  <a:pt x="74" y="42"/>
                </a:cubicBezTo>
                <a:cubicBezTo>
                  <a:pt x="74" y="42"/>
                  <a:pt x="74" y="42"/>
                  <a:pt x="74" y="42"/>
                </a:cubicBezTo>
                <a:cubicBezTo>
                  <a:pt x="74" y="41"/>
                  <a:pt x="73" y="40"/>
                  <a:pt x="72" y="40"/>
                </a:cubicBezTo>
                <a:cubicBezTo>
                  <a:pt x="68" y="40"/>
                  <a:pt x="64" y="40"/>
                  <a:pt x="60" y="40"/>
                </a:cubicBezTo>
                <a:cubicBezTo>
                  <a:pt x="60" y="40"/>
                  <a:pt x="59" y="41"/>
                  <a:pt x="59" y="42"/>
                </a:cubicBezTo>
                <a:cubicBezTo>
                  <a:pt x="59" y="42"/>
                  <a:pt x="59" y="42"/>
                  <a:pt x="59" y="42"/>
                </a:cubicBezTo>
                <a:cubicBezTo>
                  <a:pt x="59" y="43"/>
                  <a:pt x="60" y="44"/>
                  <a:pt x="60" y="44"/>
                </a:cubicBezTo>
                <a:close/>
                <a:moveTo>
                  <a:pt x="81" y="44"/>
                </a:moveTo>
                <a:cubicBezTo>
                  <a:pt x="85" y="44"/>
                  <a:pt x="89" y="44"/>
                  <a:pt x="93" y="44"/>
                </a:cubicBezTo>
                <a:cubicBezTo>
                  <a:pt x="94" y="44"/>
                  <a:pt x="95" y="43"/>
                  <a:pt x="95" y="42"/>
                </a:cubicBezTo>
                <a:cubicBezTo>
                  <a:pt x="95" y="42"/>
                  <a:pt x="95" y="42"/>
                  <a:pt x="95" y="42"/>
                </a:cubicBezTo>
                <a:cubicBezTo>
                  <a:pt x="95" y="41"/>
                  <a:pt x="94" y="40"/>
                  <a:pt x="93" y="40"/>
                </a:cubicBezTo>
                <a:cubicBezTo>
                  <a:pt x="89" y="40"/>
                  <a:pt x="85" y="40"/>
                  <a:pt x="81" y="40"/>
                </a:cubicBezTo>
                <a:cubicBezTo>
                  <a:pt x="81" y="40"/>
                  <a:pt x="80" y="41"/>
                  <a:pt x="80" y="42"/>
                </a:cubicBezTo>
                <a:cubicBezTo>
                  <a:pt x="80" y="42"/>
                  <a:pt x="80" y="42"/>
                  <a:pt x="80" y="42"/>
                </a:cubicBezTo>
                <a:cubicBezTo>
                  <a:pt x="80" y="43"/>
                  <a:pt x="81" y="44"/>
                  <a:pt x="81" y="44"/>
                </a:cubicBezTo>
                <a:close/>
                <a:moveTo>
                  <a:pt x="102" y="44"/>
                </a:moveTo>
                <a:cubicBezTo>
                  <a:pt x="106" y="44"/>
                  <a:pt x="110" y="44"/>
                  <a:pt x="114" y="44"/>
                </a:cubicBezTo>
                <a:cubicBezTo>
                  <a:pt x="115" y="44"/>
                  <a:pt x="116" y="43"/>
                  <a:pt x="116" y="42"/>
                </a:cubicBezTo>
                <a:cubicBezTo>
                  <a:pt x="116" y="42"/>
                  <a:pt x="116" y="42"/>
                  <a:pt x="116" y="42"/>
                </a:cubicBezTo>
                <a:cubicBezTo>
                  <a:pt x="116" y="41"/>
                  <a:pt x="115" y="40"/>
                  <a:pt x="114" y="40"/>
                </a:cubicBezTo>
                <a:cubicBezTo>
                  <a:pt x="110" y="40"/>
                  <a:pt x="106" y="40"/>
                  <a:pt x="102" y="40"/>
                </a:cubicBezTo>
                <a:cubicBezTo>
                  <a:pt x="102" y="40"/>
                  <a:pt x="101" y="41"/>
                  <a:pt x="101" y="42"/>
                </a:cubicBezTo>
                <a:cubicBezTo>
                  <a:pt x="101" y="42"/>
                  <a:pt x="101" y="42"/>
                  <a:pt x="101" y="42"/>
                </a:cubicBezTo>
                <a:cubicBezTo>
                  <a:pt x="101" y="43"/>
                  <a:pt x="102" y="44"/>
                  <a:pt x="102" y="44"/>
                </a:cubicBezTo>
                <a:close/>
                <a:moveTo>
                  <a:pt x="123" y="44"/>
                </a:moveTo>
                <a:cubicBezTo>
                  <a:pt x="127" y="44"/>
                  <a:pt x="131" y="44"/>
                  <a:pt x="135" y="44"/>
                </a:cubicBezTo>
                <a:cubicBezTo>
                  <a:pt x="136" y="44"/>
                  <a:pt x="137" y="43"/>
                  <a:pt x="137" y="42"/>
                </a:cubicBezTo>
                <a:cubicBezTo>
                  <a:pt x="137" y="42"/>
                  <a:pt x="137" y="42"/>
                  <a:pt x="137" y="42"/>
                </a:cubicBezTo>
                <a:cubicBezTo>
                  <a:pt x="137" y="41"/>
                  <a:pt x="136" y="40"/>
                  <a:pt x="135" y="40"/>
                </a:cubicBezTo>
                <a:cubicBezTo>
                  <a:pt x="131" y="40"/>
                  <a:pt x="127" y="40"/>
                  <a:pt x="123" y="40"/>
                </a:cubicBezTo>
                <a:cubicBezTo>
                  <a:pt x="123" y="40"/>
                  <a:pt x="122" y="41"/>
                  <a:pt x="122" y="42"/>
                </a:cubicBezTo>
                <a:cubicBezTo>
                  <a:pt x="122" y="42"/>
                  <a:pt x="122" y="42"/>
                  <a:pt x="122" y="42"/>
                </a:cubicBezTo>
                <a:cubicBezTo>
                  <a:pt x="122" y="43"/>
                  <a:pt x="123" y="44"/>
                  <a:pt x="123" y="44"/>
                </a:cubicBezTo>
                <a:close/>
                <a:moveTo>
                  <a:pt x="144" y="44"/>
                </a:moveTo>
                <a:cubicBezTo>
                  <a:pt x="148" y="44"/>
                  <a:pt x="152" y="44"/>
                  <a:pt x="156" y="44"/>
                </a:cubicBezTo>
                <a:cubicBezTo>
                  <a:pt x="157" y="44"/>
                  <a:pt x="158" y="43"/>
                  <a:pt x="158" y="42"/>
                </a:cubicBezTo>
                <a:cubicBezTo>
                  <a:pt x="158" y="42"/>
                  <a:pt x="158" y="42"/>
                  <a:pt x="158" y="42"/>
                </a:cubicBezTo>
                <a:cubicBezTo>
                  <a:pt x="158" y="41"/>
                  <a:pt x="157" y="40"/>
                  <a:pt x="156" y="40"/>
                </a:cubicBezTo>
                <a:cubicBezTo>
                  <a:pt x="152" y="40"/>
                  <a:pt x="148" y="40"/>
                  <a:pt x="144" y="40"/>
                </a:cubicBezTo>
                <a:cubicBezTo>
                  <a:pt x="144" y="40"/>
                  <a:pt x="143" y="41"/>
                  <a:pt x="143" y="42"/>
                </a:cubicBezTo>
                <a:cubicBezTo>
                  <a:pt x="143" y="42"/>
                  <a:pt x="143" y="42"/>
                  <a:pt x="143" y="42"/>
                </a:cubicBezTo>
                <a:cubicBezTo>
                  <a:pt x="143" y="43"/>
                  <a:pt x="144" y="44"/>
                  <a:pt x="144" y="44"/>
                </a:cubicBezTo>
                <a:close/>
                <a:moveTo>
                  <a:pt x="165" y="44"/>
                </a:moveTo>
                <a:cubicBezTo>
                  <a:pt x="169" y="44"/>
                  <a:pt x="173" y="44"/>
                  <a:pt x="177" y="44"/>
                </a:cubicBezTo>
                <a:cubicBezTo>
                  <a:pt x="178" y="44"/>
                  <a:pt x="179" y="43"/>
                  <a:pt x="179" y="42"/>
                </a:cubicBezTo>
                <a:cubicBezTo>
                  <a:pt x="179" y="42"/>
                  <a:pt x="179" y="42"/>
                  <a:pt x="179" y="42"/>
                </a:cubicBezTo>
                <a:cubicBezTo>
                  <a:pt x="179" y="41"/>
                  <a:pt x="178" y="40"/>
                  <a:pt x="177" y="40"/>
                </a:cubicBezTo>
                <a:cubicBezTo>
                  <a:pt x="173" y="40"/>
                  <a:pt x="169" y="40"/>
                  <a:pt x="165" y="40"/>
                </a:cubicBezTo>
                <a:cubicBezTo>
                  <a:pt x="165" y="40"/>
                  <a:pt x="164" y="41"/>
                  <a:pt x="164" y="42"/>
                </a:cubicBezTo>
                <a:cubicBezTo>
                  <a:pt x="164" y="42"/>
                  <a:pt x="164" y="42"/>
                  <a:pt x="164" y="42"/>
                </a:cubicBezTo>
                <a:cubicBezTo>
                  <a:pt x="164" y="43"/>
                  <a:pt x="165" y="44"/>
                  <a:pt x="165" y="44"/>
                </a:cubicBezTo>
                <a:close/>
              </a:path>
            </a:pathLst>
          </a:custGeom>
          <a:solidFill>
            <a:srgbClr val="FDD82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3" name="Freeform 40"/>
          <p:cNvSpPr>
            <a:spLocks noEditPoints="1"/>
          </p:cNvSpPr>
          <p:nvPr/>
        </p:nvSpPr>
        <p:spPr bwMode="auto">
          <a:xfrm>
            <a:off x="2127256" y="3865485"/>
            <a:ext cx="1402556" cy="323850"/>
          </a:xfrm>
          <a:custGeom>
            <a:avLst/>
            <a:gdLst>
              <a:gd name="T0" fmla="*/ 30 w 225"/>
              <a:gd name="T1" fmla="*/ 0 h 52"/>
              <a:gd name="T2" fmla="*/ 32 w 225"/>
              <a:gd name="T3" fmla="*/ 2 h 52"/>
              <a:gd name="T4" fmla="*/ 19 w 225"/>
              <a:gd name="T5" fmla="*/ 4 h 52"/>
              <a:gd name="T6" fmla="*/ 17 w 225"/>
              <a:gd name="T7" fmla="*/ 2 h 52"/>
              <a:gd name="T8" fmla="*/ 224 w 225"/>
              <a:gd name="T9" fmla="*/ 49 h 52"/>
              <a:gd name="T10" fmla="*/ 225 w 225"/>
              <a:gd name="T11" fmla="*/ 50 h 52"/>
              <a:gd name="T12" fmla="*/ 224 w 225"/>
              <a:gd name="T13" fmla="*/ 52 h 52"/>
              <a:gd name="T14" fmla="*/ 222 w 225"/>
              <a:gd name="T15" fmla="*/ 51 h 52"/>
              <a:gd name="T16" fmla="*/ 224 w 225"/>
              <a:gd name="T17" fmla="*/ 49 h 52"/>
              <a:gd name="T18" fmla="*/ 198 w 225"/>
              <a:gd name="T19" fmla="*/ 6 h 52"/>
              <a:gd name="T20" fmla="*/ 198 w 225"/>
              <a:gd name="T21" fmla="*/ 8 h 52"/>
              <a:gd name="T22" fmla="*/ 193 w 225"/>
              <a:gd name="T23" fmla="*/ 4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4 h 52"/>
              <a:gd name="T38" fmla="*/ 206 w 225"/>
              <a:gd name="T39" fmla="*/ 25 h 52"/>
              <a:gd name="T40" fmla="*/ 201 w 225"/>
              <a:gd name="T41" fmla="*/ 13 h 52"/>
              <a:gd name="T42" fmla="*/ 203 w 225"/>
              <a:gd name="T43" fmla="*/ 14 h 52"/>
              <a:gd name="T44" fmla="*/ 209 w 225"/>
              <a:gd name="T45" fmla="*/ 26 h 52"/>
              <a:gd name="T46" fmla="*/ 206 w 225"/>
              <a:gd name="T47" fmla="*/ 25 h 52"/>
              <a:gd name="T48" fmla="*/ 0 w 225"/>
              <a:gd name="T49" fmla="*/ 0 h 52"/>
              <a:gd name="T50" fmla="*/ 10 w 225"/>
              <a:gd name="T51" fmla="*/ 2 h 52"/>
              <a:gd name="T52" fmla="*/ 8 w 225"/>
              <a:gd name="T53" fmla="*/ 4 h 52"/>
              <a:gd name="T54" fmla="*/ 40 w 225"/>
              <a:gd name="T55" fmla="*/ 0 h 52"/>
              <a:gd name="T56" fmla="*/ 53 w 225"/>
              <a:gd name="T57" fmla="*/ 2 h 52"/>
              <a:gd name="T58" fmla="*/ 51 w 225"/>
              <a:gd name="T59" fmla="*/ 4 h 52"/>
              <a:gd name="T60" fmla="*/ 38 w 225"/>
              <a:gd name="T61" fmla="*/ 2 h 52"/>
              <a:gd name="T62" fmla="*/ 40 w 225"/>
              <a:gd name="T63" fmla="*/ 0 h 52"/>
              <a:gd name="T64" fmla="*/ 72 w 225"/>
              <a:gd name="T65" fmla="*/ 0 h 52"/>
              <a:gd name="T66" fmla="*/ 74 w 225"/>
              <a:gd name="T67" fmla="*/ 2 h 52"/>
              <a:gd name="T68" fmla="*/ 60 w 225"/>
              <a:gd name="T69" fmla="*/ 4 h 52"/>
              <a:gd name="T70" fmla="*/ 59 w 225"/>
              <a:gd name="T71" fmla="*/ 2 h 52"/>
              <a:gd name="T72" fmla="*/ 81 w 225"/>
              <a:gd name="T73" fmla="*/ 0 h 52"/>
              <a:gd name="T74" fmla="*/ 95 w 225"/>
              <a:gd name="T75" fmla="*/ 2 h 52"/>
              <a:gd name="T76" fmla="*/ 93 w 225"/>
              <a:gd name="T77" fmla="*/ 4 h 52"/>
              <a:gd name="T78" fmla="*/ 80 w 225"/>
              <a:gd name="T79" fmla="*/ 2 h 52"/>
              <a:gd name="T80" fmla="*/ 81 w 225"/>
              <a:gd name="T81" fmla="*/ 0 h 52"/>
              <a:gd name="T82" fmla="*/ 114 w 225"/>
              <a:gd name="T83" fmla="*/ 0 h 52"/>
              <a:gd name="T84" fmla="*/ 116 w 225"/>
              <a:gd name="T85" fmla="*/ 2 h 52"/>
              <a:gd name="T86" fmla="*/ 102 w 225"/>
              <a:gd name="T87" fmla="*/ 4 h 52"/>
              <a:gd name="T88" fmla="*/ 101 w 225"/>
              <a:gd name="T89" fmla="*/ 2 h 52"/>
              <a:gd name="T90" fmla="*/ 123 w 225"/>
              <a:gd name="T91" fmla="*/ 0 h 52"/>
              <a:gd name="T92" fmla="*/ 137 w 225"/>
              <a:gd name="T93" fmla="*/ 2 h 52"/>
              <a:gd name="T94" fmla="*/ 135 w 225"/>
              <a:gd name="T95" fmla="*/ 4 h 52"/>
              <a:gd name="T96" fmla="*/ 122 w 225"/>
              <a:gd name="T97" fmla="*/ 2 h 52"/>
              <a:gd name="T98" fmla="*/ 123 w 225"/>
              <a:gd name="T99" fmla="*/ 0 h 52"/>
              <a:gd name="T100" fmla="*/ 156 w 225"/>
              <a:gd name="T101" fmla="*/ 0 h 52"/>
              <a:gd name="T102" fmla="*/ 158 w 225"/>
              <a:gd name="T103" fmla="*/ 2 h 52"/>
              <a:gd name="T104" fmla="*/ 144 w 225"/>
              <a:gd name="T105" fmla="*/ 4 h 52"/>
              <a:gd name="T106" fmla="*/ 143 w 225"/>
              <a:gd name="T107" fmla="*/ 2 h 52"/>
              <a:gd name="T108" fmla="*/ 165 w 225"/>
              <a:gd name="T109" fmla="*/ 0 h 52"/>
              <a:gd name="T110" fmla="*/ 179 w 225"/>
              <a:gd name="T111" fmla="*/ 2 h 52"/>
              <a:gd name="T112" fmla="*/ 177 w 225"/>
              <a:gd name="T113" fmla="*/ 4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4"/>
                  <a:pt x="30" y="4"/>
                </a:cubicBezTo>
                <a:cubicBezTo>
                  <a:pt x="26" y="4"/>
                  <a:pt x="22" y="4"/>
                  <a:pt x="19" y="4"/>
                </a:cubicBezTo>
                <a:cubicBezTo>
                  <a:pt x="18" y="4"/>
                  <a:pt x="17" y="3"/>
                  <a:pt x="17" y="2"/>
                </a:cubicBezTo>
                <a:cubicBezTo>
                  <a:pt x="17" y="2"/>
                  <a:pt x="17" y="2"/>
                  <a:pt x="17" y="2"/>
                </a:cubicBezTo>
                <a:cubicBezTo>
                  <a:pt x="17" y="1"/>
                  <a:pt x="18" y="0"/>
                  <a:pt x="19" y="0"/>
                </a:cubicBezTo>
                <a:close/>
                <a:moveTo>
                  <a:pt x="224" y="49"/>
                </a:moveTo>
                <a:cubicBezTo>
                  <a:pt x="224" y="49"/>
                  <a:pt x="224" y="49"/>
                  <a:pt x="224" y="49"/>
                </a:cubicBezTo>
                <a:cubicBezTo>
                  <a:pt x="225" y="49"/>
                  <a:pt x="225" y="49"/>
                  <a:pt x="225" y="50"/>
                </a:cubicBezTo>
                <a:cubicBezTo>
                  <a:pt x="225" y="51"/>
                  <a:pt x="225" y="51"/>
                  <a:pt x="225" y="51"/>
                </a:cubicBezTo>
                <a:cubicBezTo>
                  <a:pt x="225" y="52"/>
                  <a:pt x="225" y="52"/>
                  <a:pt x="224" y="52"/>
                </a:cubicBezTo>
                <a:cubicBezTo>
                  <a:pt x="224" y="52"/>
                  <a:pt x="224" y="52"/>
                  <a:pt x="224" y="52"/>
                </a:cubicBezTo>
                <a:cubicBezTo>
                  <a:pt x="223" y="52"/>
                  <a:pt x="222" y="52"/>
                  <a:pt x="222" y="51"/>
                </a:cubicBezTo>
                <a:cubicBezTo>
                  <a:pt x="222" y="50"/>
                  <a:pt x="222" y="50"/>
                  <a:pt x="222" y="50"/>
                </a:cubicBezTo>
                <a:cubicBezTo>
                  <a:pt x="222" y="49"/>
                  <a:pt x="223" y="49"/>
                  <a:pt x="224" y="49"/>
                </a:cubicBezTo>
                <a:close/>
                <a:moveTo>
                  <a:pt x="196" y="1"/>
                </a:moveTo>
                <a:cubicBezTo>
                  <a:pt x="196" y="3"/>
                  <a:pt x="197" y="4"/>
                  <a:pt x="198" y="6"/>
                </a:cubicBezTo>
                <a:cubicBezTo>
                  <a:pt x="199" y="6"/>
                  <a:pt x="198" y="7"/>
                  <a:pt x="198" y="8"/>
                </a:cubicBezTo>
                <a:cubicBezTo>
                  <a:pt x="198" y="8"/>
                  <a:pt x="198" y="8"/>
                  <a:pt x="198" y="8"/>
                </a:cubicBezTo>
                <a:cubicBezTo>
                  <a:pt x="197" y="8"/>
                  <a:pt x="196" y="8"/>
                  <a:pt x="195" y="7"/>
                </a:cubicBezTo>
                <a:cubicBezTo>
                  <a:pt x="195" y="6"/>
                  <a:pt x="194" y="5"/>
                  <a:pt x="193" y="4"/>
                </a:cubicBezTo>
                <a:cubicBezTo>
                  <a:pt x="190" y="4"/>
                  <a:pt x="190" y="4"/>
                  <a:pt x="186" y="4"/>
                </a:cubicBezTo>
                <a:cubicBezTo>
                  <a:pt x="186" y="4"/>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7"/>
                  <a:pt x="211" y="33"/>
                </a:cubicBezTo>
                <a:cubicBezTo>
                  <a:pt x="211" y="32"/>
                  <a:pt x="211" y="31"/>
                  <a:pt x="212" y="31"/>
                </a:cubicBezTo>
                <a:cubicBezTo>
                  <a:pt x="212" y="31"/>
                  <a:pt x="212" y="31"/>
                  <a:pt x="212" y="31"/>
                </a:cubicBezTo>
                <a:cubicBezTo>
                  <a:pt x="212" y="30"/>
                  <a:pt x="213" y="31"/>
                  <a:pt x="214" y="31"/>
                </a:cubicBezTo>
                <a:cubicBezTo>
                  <a:pt x="216" y="35"/>
                  <a:pt x="218" y="38"/>
                  <a:pt x="220" y="41"/>
                </a:cubicBezTo>
                <a:cubicBezTo>
                  <a:pt x="221" y="42"/>
                  <a:pt x="220" y="43"/>
                  <a:pt x="219" y="44"/>
                </a:cubicBezTo>
                <a:cubicBezTo>
                  <a:pt x="219" y="44"/>
                  <a:pt x="219" y="44"/>
                  <a:pt x="219" y="44"/>
                </a:cubicBezTo>
                <a:cubicBezTo>
                  <a:pt x="219" y="44"/>
                  <a:pt x="218" y="44"/>
                  <a:pt x="217" y="43"/>
                </a:cubicBezTo>
                <a:close/>
                <a:moveTo>
                  <a:pt x="206" y="25"/>
                </a:moveTo>
                <a:cubicBezTo>
                  <a:pt x="204" y="22"/>
                  <a:pt x="202" y="19"/>
                  <a:pt x="200" y="15"/>
                </a:cubicBezTo>
                <a:cubicBezTo>
                  <a:pt x="200" y="14"/>
                  <a:pt x="200" y="13"/>
                  <a:pt x="201" y="13"/>
                </a:cubicBezTo>
                <a:cubicBezTo>
                  <a:pt x="201" y="13"/>
                  <a:pt x="201" y="13"/>
                  <a:pt x="201" y="13"/>
                </a:cubicBezTo>
                <a:cubicBezTo>
                  <a:pt x="201" y="12"/>
                  <a:pt x="203" y="13"/>
                  <a:pt x="203" y="14"/>
                </a:cubicBezTo>
                <a:cubicBezTo>
                  <a:pt x="205" y="17"/>
                  <a:pt x="207" y="20"/>
                  <a:pt x="209" y="24"/>
                </a:cubicBezTo>
                <a:cubicBezTo>
                  <a:pt x="210" y="24"/>
                  <a:pt x="209" y="25"/>
                  <a:pt x="209" y="26"/>
                </a:cubicBezTo>
                <a:cubicBezTo>
                  <a:pt x="209" y="26"/>
                  <a:pt x="209" y="26"/>
                  <a:pt x="209" y="26"/>
                </a:cubicBezTo>
                <a:cubicBezTo>
                  <a:pt x="208" y="26"/>
                  <a:pt x="207" y="26"/>
                  <a:pt x="206" y="25"/>
                </a:cubicBezTo>
                <a:close/>
                <a:moveTo>
                  <a:pt x="0" y="4"/>
                </a:moveTo>
                <a:cubicBezTo>
                  <a:pt x="0" y="0"/>
                  <a:pt x="0" y="0"/>
                  <a:pt x="0" y="0"/>
                </a:cubicBezTo>
                <a:cubicBezTo>
                  <a:pt x="8" y="0"/>
                  <a:pt x="8" y="0"/>
                  <a:pt x="8" y="0"/>
                </a:cubicBezTo>
                <a:cubicBezTo>
                  <a:pt x="9" y="0"/>
                  <a:pt x="10" y="1"/>
                  <a:pt x="10" y="2"/>
                </a:cubicBezTo>
                <a:cubicBezTo>
                  <a:pt x="10" y="2"/>
                  <a:pt x="10" y="2"/>
                  <a:pt x="10" y="2"/>
                </a:cubicBezTo>
                <a:cubicBezTo>
                  <a:pt x="10" y="3"/>
                  <a:pt x="9" y="4"/>
                  <a:pt x="8" y="4"/>
                </a:cubicBezTo>
                <a:cubicBezTo>
                  <a:pt x="0" y="4"/>
                  <a:pt x="0" y="4"/>
                  <a:pt x="0" y="4"/>
                </a:cubicBezTo>
                <a:close/>
                <a:moveTo>
                  <a:pt x="40" y="0"/>
                </a:moveTo>
                <a:cubicBezTo>
                  <a:pt x="43" y="0"/>
                  <a:pt x="47" y="0"/>
                  <a:pt x="51" y="0"/>
                </a:cubicBezTo>
                <a:cubicBezTo>
                  <a:pt x="52" y="0"/>
                  <a:pt x="53" y="1"/>
                  <a:pt x="53" y="2"/>
                </a:cubicBezTo>
                <a:cubicBezTo>
                  <a:pt x="53" y="2"/>
                  <a:pt x="53" y="2"/>
                  <a:pt x="53" y="2"/>
                </a:cubicBezTo>
                <a:cubicBezTo>
                  <a:pt x="53" y="3"/>
                  <a:pt x="52" y="4"/>
                  <a:pt x="51" y="4"/>
                </a:cubicBezTo>
                <a:cubicBezTo>
                  <a:pt x="47" y="4"/>
                  <a:pt x="43" y="4"/>
                  <a:pt x="40" y="4"/>
                </a:cubicBezTo>
                <a:cubicBezTo>
                  <a:pt x="39" y="4"/>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4"/>
                  <a:pt x="72" y="4"/>
                </a:cubicBezTo>
                <a:cubicBezTo>
                  <a:pt x="68" y="4"/>
                  <a:pt x="64" y="4"/>
                  <a:pt x="60" y="4"/>
                </a:cubicBezTo>
                <a:cubicBezTo>
                  <a:pt x="60" y="4"/>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4"/>
                  <a:pt x="93" y="4"/>
                </a:cubicBezTo>
                <a:cubicBezTo>
                  <a:pt x="89" y="4"/>
                  <a:pt x="85" y="4"/>
                  <a:pt x="81" y="4"/>
                </a:cubicBezTo>
                <a:cubicBezTo>
                  <a:pt x="81" y="4"/>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4"/>
                  <a:pt x="114" y="4"/>
                </a:cubicBezTo>
                <a:cubicBezTo>
                  <a:pt x="110" y="4"/>
                  <a:pt x="106" y="4"/>
                  <a:pt x="102" y="4"/>
                </a:cubicBezTo>
                <a:cubicBezTo>
                  <a:pt x="102" y="4"/>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4"/>
                  <a:pt x="135" y="4"/>
                </a:cubicBezTo>
                <a:cubicBezTo>
                  <a:pt x="131" y="4"/>
                  <a:pt x="127" y="4"/>
                  <a:pt x="123" y="4"/>
                </a:cubicBezTo>
                <a:cubicBezTo>
                  <a:pt x="123" y="4"/>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4"/>
                  <a:pt x="156" y="4"/>
                </a:cubicBezTo>
                <a:cubicBezTo>
                  <a:pt x="152" y="4"/>
                  <a:pt x="148" y="4"/>
                  <a:pt x="144" y="4"/>
                </a:cubicBezTo>
                <a:cubicBezTo>
                  <a:pt x="144" y="4"/>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4"/>
                  <a:pt x="177" y="4"/>
                </a:cubicBezTo>
                <a:cubicBezTo>
                  <a:pt x="173" y="4"/>
                  <a:pt x="169" y="4"/>
                  <a:pt x="165" y="4"/>
                </a:cubicBezTo>
                <a:cubicBezTo>
                  <a:pt x="165" y="4"/>
                  <a:pt x="164" y="3"/>
                  <a:pt x="164" y="2"/>
                </a:cubicBezTo>
                <a:cubicBezTo>
                  <a:pt x="164" y="2"/>
                  <a:pt x="164" y="2"/>
                  <a:pt x="164" y="2"/>
                </a:cubicBezTo>
                <a:cubicBezTo>
                  <a:pt x="164" y="1"/>
                  <a:pt x="165" y="0"/>
                  <a:pt x="165" y="0"/>
                </a:cubicBezTo>
                <a:close/>
              </a:path>
            </a:pathLst>
          </a:custGeom>
          <a:solidFill>
            <a:srgbClr val="FDD82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5" name="文本框 44"/>
          <p:cNvSpPr txBox="1"/>
          <p:nvPr/>
        </p:nvSpPr>
        <p:spPr>
          <a:xfrm>
            <a:off x="3678073" y="1436651"/>
            <a:ext cx="4098075" cy="450573"/>
          </a:xfrm>
          <a:prstGeom prst="rect">
            <a:avLst/>
          </a:prstGeom>
          <a:noFill/>
        </p:spPr>
        <p:txBody>
          <a:bodyPr wrap="square" rtlCol="0">
            <a:spAutoFit/>
          </a:bodyPr>
          <a:lstStyle/>
          <a:p>
            <a:pPr>
              <a:lnSpc>
                <a:spcPct val="120000"/>
              </a:lnSpc>
            </a:pPr>
            <a:r>
              <a:rPr lang="zh-CN" altLang="en-US" sz="1015" dirty="0">
                <a:solidFill>
                  <a:schemeClr val="tx1">
                    <a:lumMod val="75000"/>
                    <a:lumOff val="25000"/>
                  </a:schemeClr>
                </a:solidFill>
                <a:latin typeface="微软雅黑" panose="020B0503020204020204" pitchFamily="34" charset="-122"/>
                <a:ea typeface="微软雅黑" panose="020B0503020204020204" pitchFamily="34" charset="-122"/>
              </a:rPr>
              <a:t>指他人未经专利权人的许可，不可对专利权人的发明创造进行制造、使用、销售、许诺销售和进口的权利</a:t>
            </a:r>
            <a:endParaRPr lang="zh-CN" altLang="en-US" sz="101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3678074" y="2514658"/>
            <a:ext cx="4234105" cy="824649"/>
          </a:xfrm>
          <a:prstGeom prst="rect">
            <a:avLst/>
          </a:prstGeom>
          <a:noFill/>
        </p:spPr>
        <p:txBody>
          <a:bodyPr wrap="square" rtlCol="0">
            <a:spAutoFit/>
          </a:bodyPr>
          <a:lstStyle/>
          <a:p>
            <a:pPr>
              <a:lnSpc>
                <a:spcPct val="120000"/>
              </a:lnSpc>
            </a:pPr>
            <a:r>
              <a:rPr lang="zh-CN" altLang="en-US" sz="1015" dirty="0">
                <a:solidFill>
                  <a:schemeClr val="tx1">
                    <a:lumMod val="75000"/>
                    <a:lumOff val="25000"/>
                  </a:schemeClr>
                </a:solidFill>
                <a:latin typeface="微软雅黑" panose="020B0503020204020204" pitchFamily="34" charset="-122"/>
                <a:ea typeface="微软雅黑" panose="020B0503020204020204" pitchFamily="34" charset="-122"/>
              </a:rPr>
              <a:t>专利保护是有地域的</a:t>
            </a:r>
            <a:endParaRPr lang="zh-CN" altLang="en-US" sz="1015"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20000"/>
              </a:lnSpc>
            </a:pPr>
            <a:r>
              <a:rPr lang="zh-CN" altLang="en-US" sz="1015" dirty="0">
                <a:solidFill>
                  <a:schemeClr val="tx1">
                    <a:lumMod val="75000"/>
                    <a:lumOff val="25000"/>
                  </a:schemeClr>
                </a:solidFill>
                <a:latin typeface="微软雅黑" panose="020B0503020204020204" pitchFamily="34" charset="-122"/>
                <a:ea typeface="微软雅黑" panose="020B0503020204020204" pitchFamily="34" charset="-122"/>
              </a:rPr>
              <a:t>是指一个国家依照其本国专利法授予的专利权，仅在该国法律管辖的范围内有效，对其他国家没有任何约束力，外国对其专利权不承担保护的义务。</a:t>
            </a:r>
            <a:endParaRPr lang="zh-CN" altLang="en-US" sz="101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3665713" y="3827739"/>
            <a:ext cx="4110436" cy="637610"/>
          </a:xfrm>
          <a:prstGeom prst="rect">
            <a:avLst/>
          </a:prstGeom>
          <a:noFill/>
        </p:spPr>
        <p:txBody>
          <a:bodyPr wrap="square" rtlCol="0">
            <a:spAutoFit/>
          </a:bodyPr>
          <a:lstStyle/>
          <a:p>
            <a:pPr>
              <a:lnSpc>
                <a:spcPct val="120000"/>
              </a:lnSpc>
            </a:pPr>
            <a:r>
              <a:rPr lang="zh-CN" altLang="en-US" sz="1015" dirty="0">
                <a:solidFill>
                  <a:schemeClr val="tx1">
                    <a:lumMod val="75000"/>
                    <a:lumOff val="25000"/>
                  </a:schemeClr>
                </a:solidFill>
                <a:latin typeface="微软雅黑" panose="020B0503020204020204" pitchFamily="34" charset="-122"/>
                <a:ea typeface="微软雅黑" panose="020B0503020204020204" pitchFamily="34" charset="-122"/>
              </a:rPr>
              <a:t>是指专利权人对其发明创造所拥有的法律赋予的专有权只在法律规定的时间内有效，期限届满后，专利权人对其发明创造就不再享有制造、使用、销售、许诺销售和进口的专有权。</a:t>
            </a:r>
            <a:endParaRPr lang="zh-CN" altLang="en-US" sz="101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5" name="文本框 54"/>
          <p:cNvSpPr txBox="1"/>
          <p:nvPr/>
        </p:nvSpPr>
        <p:spPr>
          <a:xfrm>
            <a:off x="2518405" y="1604005"/>
            <a:ext cx="877163" cy="369332"/>
          </a:xfrm>
          <a:prstGeom prst="rect">
            <a:avLst/>
          </a:prstGeom>
          <a:noFill/>
        </p:spPr>
        <p:txBody>
          <a:bodyPr wrap="none" rtlCol="0">
            <a:spAutoFit/>
          </a:bodyPr>
          <a:lstStyle/>
          <a:p>
            <a:r>
              <a:rPr lang="zh-CN" altLang="en-US" sz="1800" dirty="0">
                <a:solidFill>
                  <a:schemeClr val="bg1"/>
                </a:solidFill>
                <a:latin typeface="微软雅黑" panose="020B0503020204020204" pitchFamily="34" charset="-122"/>
                <a:ea typeface="微软雅黑" panose="020B0503020204020204" pitchFamily="34" charset="-122"/>
              </a:rPr>
              <a:t>排他性</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2592187" y="2803560"/>
            <a:ext cx="877163" cy="369332"/>
          </a:xfrm>
          <a:prstGeom prst="rect">
            <a:avLst/>
          </a:prstGeom>
          <a:noFill/>
        </p:spPr>
        <p:txBody>
          <a:bodyPr wrap="none" rtlCol="0">
            <a:spAutoFit/>
          </a:bodyPr>
          <a:lstStyle/>
          <a:p>
            <a:r>
              <a:rPr lang="zh-CN" altLang="en-US" sz="1800" dirty="0">
                <a:solidFill>
                  <a:schemeClr val="bg1"/>
                </a:solidFill>
                <a:latin typeface="微软雅黑" panose="020B0503020204020204" pitchFamily="34" charset="-122"/>
                <a:ea typeface="微软雅黑" panose="020B0503020204020204" pitchFamily="34" charset="-122"/>
              </a:rPr>
              <a:t>地域性</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57" name="文本框 56"/>
          <p:cNvSpPr txBox="1"/>
          <p:nvPr/>
        </p:nvSpPr>
        <p:spPr>
          <a:xfrm>
            <a:off x="2614220" y="4016858"/>
            <a:ext cx="877163" cy="369332"/>
          </a:xfrm>
          <a:prstGeom prst="rect">
            <a:avLst/>
          </a:prstGeom>
          <a:noFill/>
        </p:spPr>
        <p:txBody>
          <a:bodyPr wrap="none" rtlCol="0">
            <a:spAutoFit/>
          </a:bodyPr>
          <a:lstStyle/>
          <a:p>
            <a:r>
              <a:rPr lang="zh-CN" altLang="en-US" sz="1800" dirty="0">
                <a:solidFill>
                  <a:schemeClr val="bg1"/>
                </a:solidFill>
                <a:latin typeface="微软雅黑" panose="020B0503020204020204" pitchFamily="34" charset="-122"/>
                <a:ea typeface="微软雅黑" panose="020B0503020204020204" pitchFamily="34" charset="-122"/>
              </a:rPr>
              <a:t>时间性</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58" name="文本框 57"/>
          <p:cNvSpPr txBox="1"/>
          <p:nvPr/>
        </p:nvSpPr>
        <p:spPr>
          <a:xfrm>
            <a:off x="2749453" y="5226225"/>
            <a:ext cx="604653" cy="369332"/>
          </a:xfrm>
          <a:prstGeom prst="rect">
            <a:avLst/>
          </a:prstGeom>
          <a:noFill/>
        </p:spPr>
        <p:txBody>
          <a:bodyPr wrap="none" rtlCol="0">
            <a:spAutoFit/>
          </a:bodyPr>
          <a:lstStyle/>
          <a:p>
            <a:r>
              <a:rPr lang="en-US" altLang="zh-CN" sz="1800" dirty="0">
                <a:solidFill>
                  <a:schemeClr val="bg1"/>
                </a:solidFill>
                <a:latin typeface="Impact" panose="020B0806030902050204" pitchFamily="34" charset="0"/>
              </a:rPr>
              <a:t>Title</a:t>
            </a:r>
            <a:endParaRPr lang="zh-CN" altLang="en-US" sz="1800" dirty="0">
              <a:solidFill>
                <a:schemeClr val="bg1"/>
              </a:solidFill>
              <a:latin typeface="Impact" panose="020B0806030902050204" pitchFamily="34" charset="0"/>
            </a:endParaRPr>
          </a:p>
        </p:txBody>
      </p:sp>
      <p:sp>
        <p:nvSpPr>
          <p:cNvPr id="59" name="文本框 58"/>
          <p:cNvSpPr txBox="1"/>
          <p:nvPr/>
        </p:nvSpPr>
        <p:spPr>
          <a:xfrm>
            <a:off x="2220994" y="1630913"/>
            <a:ext cx="272832" cy="369332"/>
          </a:xfrm>
          <a:prstGeom prst="rect">
            <a:avLst/>
          </a:prstGeom>
          <a:noFill/>
        </p:spPr>
        <p:txBody>
          <a:bodyPr wrap="none" rtlCol="0">
            <a:spAutoFit/>
          </a:bodyPr>
          <a:lstStyle>
            <a:defPPr>
              <a:defRPr lang="zh-CN"/>
            </a:defPPr>
            <a:lvl1pPr>
              <a:defRPr sz="2400">
                <a:solidFill>
                  <a:schemeClr val="bg1"/>
                </a:solidFill>
                <a:latin typeface="Impact" panose="020B0806030902050204" pitchFamily="34" charset="0"/>
              </a:defRPr>
            </a:lvl1pPr>
          </a:lstStyle>
          <a:p>
            <a:r>
              <a:rPr lang="en-US" altLang="zh-CN" sz="1800" dirty="0"/>
              <a:t>1</a:t>
            </a:r>
            <a:endParaRPr lang="zh-CN" altLang="en-US" sz="1800" dirty="0"/>
          </a:p>
        </p:txBody>
      </p:sp>
      <p:sp>
        <p:nvSpPr>
          <p:cNvPr id="60" name="文本框 59"/>
          <p:cNvSpPr txBox="1"/>
          <p:nvPr/>
        </p:nvSpPr>
        <p:spPr>
          <a:xfrm>
            <a:off x="2325145" y="2836413"/>
            <a:ext cx="300082" cy="369332"/>
          </a:xfrm>
          <a:prstGeom prst="rect">
            <a:avLst/>
          </a:prstGeom>
          <a:noFill/>
        </p:spPr>
        <p:txBody>
          <a:bodyPr wrap="none" rtlCol="0">
            <a:spAutoFit/>
          </a:bodyPr>
          <a:lstStyle>
            <a:defPPr>
              <a:defRPr lang="zh-CN"/>
            </a:defPPr>
            <a:lvl1pPr>
              <a:defRPr sz="2400">
                <a:solidFill>
                  <a:schemeClr val="bg1"/>
                </a:solidFill>
                <a:latin typeface="Impact" panose="020B0806030902050204" pitchFamily="34" charset="0"/>
              </a:defRPr>
            </a:lvl1pPr>
          </a:lstStyle>
          <a:p>
            <a:r>
              <a:rPr lang="en-US" altLang="zh-CN" sz="1800" dirty="0"/>
              <a:t>2</a:t>
            </a:r>
            <a:endParaRPr lang="zh-CN" altLang="en-US" sz="1800" dirty="0"/>
          </a:p>
        </p:txBody>
      </p:sp>
      <p:sp>
        <p:nvSpPr>
          <p:cNvPr id="61" name="文本框 58"/>
          <p:cNvSpPr txBox="1"/>
          <p:nvPr/>
        </p:nvSpPr>
        <p:spPr>
          <a:xfrm>
            <a:off x="2245103" y="4062186"/>
            <a:ext cx="306494" cy="369332"/>
          </a:xfrm>
          <a:prstGeom prst="rect">
            <a:avLst/>
          </a:prstGeom>
          <a:noFill/>
        </p:spPr>
        <p:txBody>
          <a:bodyPr wrap="none" rtlCol="0">
            <a:spAutoFit/>
          </a:bodyPr>
          <a:lstStyle>
            <a:defPPr>
              <a:defRPr lang="zh-CN"/>
            </a:defPPr>
            <a:lvl1pPr>
              <a:defRPr sz="2400">
                <a:solidFill>
                  <a:schemeClr val="bg1"/>
                </a:solidFill>
                <a:latin typeface="Impact" panose="020B0806030902050204" pitchFamily="34" charset="0"/>
              </a:defRPr>
            </a:lvl1pPr>
          </a:lstStyle>
          <a:p>
            <a:r>
              <a:rPr lang="en-US" altLang="zh-CN" sz="1800" dirty="0"/>
              <a:t>3</a:t>
            </a:r>
            <a:endParaRPr lang="zh-CN" altLang="en-US"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949311" y="1678070"/>
            <a:ext cx="2004646" cy="2956523"/>
            <a:chOff x="1309456" y="1289107"/>
            <a:chExt cx="2155965" cy="3179693"/>
          </a:xfrm>
        </p:grpSpPr>
        <p:sp>
          <p:nvSpPr>
            <p:cNvPr id="8" name="Rectangle 1"/>
            <p:cNvSpPr/>
            <p:nvPr/>
          </p:nvSpPr>
          <p:spPr>
            <a:xfrm>
              <a:off x="1309456" y="1370116"/>
              <a:ext cx="2155965" cy="3098684"/>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wrap="square" tIns="1620000" anchor="t" anchorCtr="1">
              <a:normAutofit/>
            </a:bodyPr>
            <a:lstStyle/>
            <a:p>
              <a:pPr algn="ctr">
                <a:lnSpc>
                  <a:spcPct val="120000"/>
                </a:lnSpc>
              </a:pPr>
              <a:endParaRPr lang="zh-CN" altLang="en-US" sz="825" dirty="0">
                <a:latin typeface="宋体" panose="02010600030101010101" pitchFamily="2" charset="-122"/>
                <a:ea typeface="宋体" panose="02010600030101010101" pitchFamily="2" charset="-122"/>
                <a:cs typeface="+mn-ea"/>
                <a:sym typeface="宋体" panose="02010600030101010101" pitchFamily="2" charset="-122"/>
              </a:endParaRPr>
            </a:p>
          </p:txBody>
        </p:sp>
        <p:sp>
          <p:nvSpPr>
            <p:cNvPr id="9" name="Arrow: Pentagon 2"/>
            <p:cNvSpPr/>
            <p:nvPr/>
          </p:nvSpPr>
          <p:spPr>
            <a:xfrm rot="5400000">
              <a:off x="1641827" y="1073084"/>
              <a:ext cx="1458164" cy="1890210"/>
            </a:xfrm>
            <a:prstGeom prst="homePlat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62000" anchor="t" anchorCtr="1">
              <a:normAutofit/>
            </a:bodyPr>
            <a:lstStyle/>
            <a:p>
              <a:pPr algn="ctr"/>
              <a:r>
                <a:rPr lang="zh-CN" altLang="en-US" sz="1015" b="1" dirty="0">
                  <a:solidFill>
                    <a:schemeClr val="bg1">
                      <a:lumMod val="95000"/>
                    </a:schemeClr>
                  </a:solidFill>
                  <a:latin typeface="宋体" panose="02010600030101010101" pitchFamily="2" charset="-122"/>
                  <a:ea typeface="宋体" panose="02010600030101010101" pitchFamily="2" charset="-122"/>
                  <a:cs typeface="+mn-ea"/>
                  <a:sym typeface="宋体" panose="02010600030101010101" pitchFamily="2" charset="-122"/>
                </a:rPr>
                <a:t>个人能力</a:t>
              </a:r>
              <a:endParaRPr lang="zh-CN" altLang="en-US" sz="1015" b="1" dirty="0">
                <a:solidFill>
                  <a:schemeClr val="bg1">
                    <a:lumMod val="95000"/>
                  </a:schemeClr>
                </a:solidFill>
                <a:latin typeface="宋体" panose="02010600030101010101" pitchFamily="2" charset="-122"/>
                <a:ea typeface="宋体" panose="02010600030101010101" pitchFamily="2" charset="-122"/>
                <a:cs typeface="+mn-ea"/>
                <a:sym typeface="宋体" panose="02010600030101010101" pitchFamily="2" charset="-122"/>
              </a:endParaRPr>
            </a:p>
          </p:txBody>
        </p:sp>
        <p:sp>
          <p:nvSpPr>
            <p:cNvPr id="10" name="Freeform: Shape 20"/>
            <p:cNvSpPr/>
            <p:nvPr/>
          </p:nvSpPr>
          <p:spPr bwMode="auto">
            <a:xfrm>
              <a:off x="2133458" y="1894422"/>
              <a:ext cx="474903" cy="474903"/>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bg1"/>
            </a:solidFill>
            <a:ln>
              <a:noFill/>
            </a:ln>
          </p:spPr>
          <p:txBody>
            <a:bodyPr anchor="ctr"/>
            <a:lstStyle/>
            <a:p>
              <a:pPr algn="ctr"/>
              <a:endParaRPr sz="1015">
                <a:latin typeface="宋体" panose="02010600030101010101" pitchFamily="2" charset="-122"/>
                <a:ea typeface="宋体" panose="02010600030101010101" pitchFamily="2" charset="-122"/>
                <a:cs typeface="+mn-ea"/>
                <a:sym typeface="宋体" panose="02010600030101010101" pitchFamily="2" charset="-122"/>
              </a:endParaRPr>
            </a:p>
          </p:txBody>
        </p:sp>
      </p:grpSp>
      <p:sp>
        <p:nvSpPr>
          <p:cNvPr id="11" name="PA-文本框 42"/>
          <p:cNvSpPr txBox="1"/>
          <p:nvPr>
            <p:custDataLst>
              <p:tags r:id="rId1"/>
            </p:custDataLst>
          </p:nvPr>
        </p:nvSpPr>
        <p:spPr>
          <a:xfrm>
            <a:off x="1964714" y="3085487"/>
            <a:ext cx="1943099" cy="2052955"/>
          </a:xfrm>
          <a:prstGeom prst="rect">
            <a:avLst/>
          </a:prstGeom>
        </p:spPr>
        <p:txBody>
          <a:bodyPr wrap="square">
            <a:spAutoFit/>
          </a:bodyPr>
          <a:lstStyle>
            <a:defPPr>
              <a:defRPr lang="zh-CN"/>
            </a:defPPr>
            <a:lvl1pPr defTabSz="456565">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marL="171450" indent="-171450">
              <a:lnSpc>
                <a:spcPts val="1500"/>
              </a:lnSpc>
              <a:spcBef>
                <a:spcPts val="600"/>
              </a:spcBef>
              <a:spcAft>
                <a:spcPts val="600"/>
              </a:spcAft>
              <a:buFont typeface="Wingdings" panose="05000000000000000000" pitchFamily="2" charset="2"/>
              <a:buChar char="u"/>
              <a:defRPr/>
            </a:pPr>
            <a:r>
              <a:rPr lang="zh-CN" altLang="en-US" sz="900" b="1" dirty="0">
                <a:solidFill>
                  <a:srgbClr val="FF0000"/>
                </a:solidFill>
                <a:latin typeface="宋体" panose="02010600030101010101" pitchFamily="2" charset="-122"/>
                <a:ea typeface="宋体" panose="02010600030101010101" pitchFamily="2" charset="-122"/>
                <a:sym typeface="宋体" panose="02010600030101010101" pitchFamily="2" charset="-122"/>
              </a:rPr>
              <a:t>知产基础知识（了解专利申请类型及保护期限和范围、专利三性等）</a:t>
            </a:r>
            <a:endParaRPr lang="en-US" altLang="zh-CN" sz="900" dirty="0">
              <a:latin typeface="宋体" panose="02010600030101010101" pitchFamily="2" charset="-122"/>
              <a:ea typeface="宋体" panose="02010600030101010101" pitchFamily="2" charset="-122"/>
              <a:sym typeface="宋体" panose="02010600030101010101" pitchFamily="2" charset="-122"/>
            </a:endParaRPr>
          </a:p>
          <a:p>
            <a:pPr marL="171450" indent="-171450">
              <a:lnSpc>
                <a:spcPts val="1500"/>
              </a:lnSpc>
              <a:spcBef>
                <a:spcPts val="600"/>
              </a:spcBef>
              <a:spcAft>
                <a:spcPts val="600"/>
              </a:spcAft>
              <a:buFont typeface="Wingdings" panose="05000000000000000000" pitchFamily="2" charset="2"/>
              <a:buChar char="u"/>
              <a:defRPr/>
            </a:pPr>
            <a:r>
              <a:rPr lang="zh-CN" altLang="en-US" sz="900" b="1" dirty="0">
                <a:solidFill>
                  <a:srgbClr val="FF0000"/>
                </a:solidFill>
                <a:latin typeface="宋体" panose="02010600030101010101" pitchFamily="2" charset="-122"/>
                <a:ea typeface="宋体" panose="02010600030101010101" pitchFamily="2" charset="-122"/>
                <a:sym typeface="宋体" panose="02010600030101010101" pitchFamily="2" charset="-122"/>
              </a:rPr>
              <a:t>侵权判定及如何有效规避风险</a:t>
            </a:r>
            <a:endParaRPr lang="en-US" altLang="zh-CN" sz="9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marL="171450" indent="-171450">
              <a:lnSpc>
                <a:spcPts val="1500"/>
              </a:lnSpc>
              <a:spcBef>
                <a:spcPts val="600"/>
              </a:spcBef>
              <a:spcAft>
                <a:spcPts val="600"/>
              </a:spcAft>
              <a:buFont typeface="Wingdings" panose="05000000000000000000" pitchFamily="2" charset="2"/>
              <a:buChar char="u"/>
              <a:defRPr/>
            </a:pPr>
            <a:r>
              <a:rPr lang="zh-CN" altLang="en-US" sz="900" dirty="0">
                <a:latin typeface="宋体" panose="02010600030101010101" pitchFamily="2" charset="-122"/>
                <a:ea typeface="宋体" panose="02010600030101010101" pitchFamily="2" charset="-122"/>
                <a:sym typeface="宋体" panose="02010600030101010101" pitchFamily="2" charset="-122"/>
              </a:rPr>
              <a:t>学会技术交底书撰写</a:t>
            </a:r>
            <a:endParaRPr lang="en-US" altLang="zh-CN" sz="900" dirty="0">
              <a:latin typeface="宋体" panose="02010600030101010101" pitchFamily="2" charset="-122"/>
              <a:ea typeface="宋体" panose="02010600030101010101" pitchFamily="2" charset="-122"/>
              <a:sym typeface="宋体" panose="02010600030101010101" pitchFamily="2" charset="-122"/>
            </a:endParaRPr>
          </a:p>
          <a:p>
            <a:pPr marL="171450" indent="-171450">
              <a:lnSpc>
                <a:spcPts val="1500"/>
              </a:lnSpc>
              <a:spcBef>
                <a:spcPts val="600"/>
              </a:spcBef>
              <a:spcAft>
                <a:spcPts val="600"/>
              </a:spcAft>
              <a:buFont typeface="Wingdings" panose="05000000000000000000" pitchFamily="2" charset="2"/>
              <a:buChar char="u"/>
              <a:defRPr/>
            </a:pPr>
            <a:r>
              <a:rPr lang="zh-CN" altLang="en-US" sz="900" dirty="0">
                <a:latin typeface="宋体" panose="02010600030101010101" pitchFamily="2" charset="-122"/>
                <a:ea typeface="宋体" panose="02010600030101010101" pitchFamily="2" charset="-122"/>
                <a:sym typeface="宋体" panose="02010600030101010101" pitchFamily="2" charset="-122"/>
              </a:rPr>
              <a:t>掌握检索技巧</a:t>
            </a:r>
            <a:endParaRPr lang="en-US" altLang="zh-CN" sz="900" dirty="0">
              <a:latin typeface="宋体" panose="02010600030101010101" pitchFamily="2" charset="-122"/>
              <a:ea typeface="宋体" panose="02010600030101010101" pitchFamily="2" charset="-122"/>
              <a:sym typeface="宋体" panose="02010600030101010101" pitchFamily="2" charset="-122"/>
            </a:endParaRPr>
          </a:p>
          <a:p>
            <a:pPr marL="171450" indent="-171450">
              <a:lnSpc>
                <a:spcPts val="1500"/>
              </a:lnSpc>
              <a:spcBef>
                <a:spcPts val="600"/>
              </a:spcBef>
              <a:spcAft>
                <a:spcPts val="600"/>
              </a:spcAft>
              <a:buFont typeface="Wingdings" panose="05000000000000000000" pitchFamily="2" charset="2"/>
              <a:buChar char="u"/>
              <a:defRPr/>
            </a:pPr>
            <a:r>
              <a:rPr lang="zh-CN" altLang="en-US" sz="900" dirty="0">
                <a:latin typeface="宋体" panose="02010600030101010101" pitchFamily="2" charset="-122"/>
                <a:ea typeface="宋体" panose="02010600030101010101" pitchFamily="2" charset="-122"/>
                <a:sym typeface="宋体" panose="02010600030101010101" pitchFamily="2" charset="-122"/>
              </a:rPr>
              <a:t>提高分析能力</a:t>
            </a:r>
            <a:endParaRPr lang="en-US" altLang="zh-CN" sz="900" dirty="0">
              <a:latin typeface="宋体" panose="02010600030101010101" pitchFamily="2" charset="-122"/>
              <a:ea typeface="宋体" panose="02010600030101010101" pitchFamily="2" charset="-122"/>
              <a:sym typeface="宋体" panose="02010600030101010101" pitchFamily="2" charset="-122"/>
            </a:endParaRPr>
          </a:p>
        </p:txBody>
      </p:sp>
      <p:sp>
        <p:nvSpPr>
          <p:cNvPr id="13" name="PA-文本框 42"/>
          <p:cNvSpPr txBox="1"/>
          <p:nvPr>
            <p:custDataLst>
              <p:tags r:id="rId2"/>
            </p:custDataLst>
          </p:nvPr>
        </p:nvSpPr>
        <p:spPr>
          <a:xfrm>
            <a:off x="5400403" y="3251996"/>
            <a:ext cx="1984916" cy="1668780"/>
          </a:xfrm>
          <a:prstGeom prst="rect">
            <a:avLst/>
          </a:prstGeom>
        </p:spPr>
        <p:txBody>
          <a:bodyPr wrap="square">
            <a:spAutoFit/>
          </a:bodyPr>
          <a:lstStyle>
            <a:defPPr>
              <a:defRPr lang="zh-CN"/>
            </a:defPPr>
            <a:lvl1pPr marL="171450" indent="-171450" algn="just" defTabSz="456565">
              <a:lnSpc>
                <a:spcPts val="1500"/>
              </a:lnSpc>
              <a:spcBef>
                <a:spcPts val="600"/>
              </a:spcBef>
              <a:spcAft>
                <a:spcPts val="600"/>
              </a:spcAft>
              <a:buFont typeface="Wingdings" panose="05000000000000000000" pitchFamily="2" charset="2"/>
              <a:buChar char="u"/>
              <a:defRPr sz="10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sz="900" b="1" dirty="0">
                <a:solidFill>
                  <a:srgbClr val="FF0000"/>
                </a:solidFill>
                <a:latin typeface="宋体" panose="02010600030101010101" pitchFamily="2" charset="-122"/>
                <a:ea typeface="宋体" panose="02010600030101010101" pitchFamily="2" charset="-122"/>
                <a:sym typeface="宋体" panose="02010600030101010101" pitchFamily="2" charset="-122"/>
              </a:rPr>
              <a:t>提升申请数量及质量</a:t>
            </a:r>
            <a:endParaRPr lang="en-US" altLang="zh-CN" sz="900" dirty="0">
              <a:latin typeface="宋体" panose="02010600030101010101" pitchFamily="2" charset="-122"/>
              <a:ea typeface="宋体" panose="02010600030101010101" pitchFamily="2" charset="-122"/>
              <a:sym typeface="宋体" panose="02010600030101010101" pitchFamily="2" charset="-122"/>
            </a:endParaRPr>
          </a:p>
          <a:p>
            <a:r>
              <a:rPr lang="zh-CN" altLang="en-US" sz="900" b="1" dirty="0">
                <a:solidFill>
                  <a:srgbClr val="FF0000"/>
                </a:solidFill>
                <a:latin typeface="宋体" panose="02010600030101010101" pitchFamily="2" charset="-122"/>
                <a:ea typeface="宋体" panose="02010600030101010101" pitchFamily="2" charset="-122"/>
                <a:sym typeface="宋体" panose="02010600030101010101" pitchFamily="2" charset="-122"/>
              </a:rPr>
              <a:t>避免无效研发</a:t>
            </a:r>
            <a:endParaRPr lang="en-US" altLang="zh-CN" sz="9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r>
              <a:rPr lang="zh-CN" altLang="en-US" sz="900" b="1" dirty="0">
                <a:solidFill>
                  <a:srgbClr val="FF0000"/>
                </a:solidFill>
                <a:latin typeface="宋体" panose="02010600030101010101" pitchFamily="2" charset="-122"/>
                <a:ea typeface="宋体" panose="02010600030101010101" pitchFamily="2" charset="-122"/>
                <a:sym typeface="宋体" panose="02010600030101010101" pitchFamily="2" charset="-122"/>
              </a:rPr>
              <a:t>有效规避侵权纠纷</a:t>
            </a:r>
            <a:endParaRPr lang="en-US" altLang="zh-CN" sz="9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r>
              <a:rPr lang="zh-CN" altLang="en-US" sz="900" dirty="0">
                <a:latin typeface="宋体" panose="02010600030101010101" pitchFamily="2" charset="-122"/>
                <a:ea typeface="宋体" panose="02010600030101010101" pitchFamily="2" charset="-122"/>
                <a:sym typeface="宋体" panose="02010600030101010101" pitchFamily="2" charset="-122"/>
              </a:rPr>
              <a:t>避免丢失市场、迅速占领市场</a:t>
            </a:r>
            <a:endParaRPr lang="en-US" altLang="zh-CN" sz="900" dirty="0">
              <a:latin typeface="宋体" panose="02010600030101010101" pitchFamily="2" charset="-122"/>
              <a:ea typeface="宋体" panose="02010600030101010101" pitchFamily="2" charset="-122"/>
              <a:sym typeface="宋体" panose="02010600030101010101" pitchFamily="2" charset="-122"/>
            </a:endParaRPr>
          </a:p>
          <a:p>
            <a:r>
              <a:rPr lang="zh-CN" altLang="en-US" sz="900" dirty="0">
                <a:latin typeface="宋体" panose="02010600030101010101" pitchFamily="2" charset="-122"/>
                <a:ea typeface="宋体" panose="02010600030101010101" pitchFamily="2" charset="-122"/>
                <a:sym typeface="宋体" panose="02010600030101010101" pitchFamily="2" charset="-122"/>
              </a:rPr>
              <a:t>提升企业竞争力</a:t>
            </a:r>
            <a:endParaRPr lang="zh-CN" altLang="en-US" sz="900" dirty="0">
              <a:latin typeface="宋体" panose="02010600030101010101" pitchFamily="2" charset="-122"/>
              <a:ea typeface="宋体" panose="02010600030101010101" pitchFamily="2" charset="-122"/>
              <a:sym typeface="宋体" panose="02010600030101010101" pitchFamily="2" charset="-122"/>
            </a:endParaRPr>
          </a:p>
        </p:txBody>
      </p:sp>
      <p:sp>
        <p:nvSpPr>
          <p:cNvPr id="17" name="Rectangle 1"/>
          <p:cNvSpPr/>
          <p:nvPr/>
        </p:nvSpPr>
        <p:spPr>
          <a:xfrm>
            <a:off x="5380673" y="1753394"/>
            <a:ext cx="2004646" cy="2881199"/>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wrap="square" tIns="1620000" anchor="t" anchorCtr="1">
            <a:normAutofit/>
          </a:bodyPr>
          <a:lstStyle/>
          <a:p>
            <a:pPr algn="ctr">
              <a:lnSpc>
                <a:spcPct val="120000"/>
              </a:lnSpc>
            </a:pPr>
            <a:endParaRPr lang="zh-CN" altLang="en-US" sz="825" dirty="0">
              <a:latin typeface="宋体" panose="02010600030101010101" pitchFamily="2" charset="-122"/>
              <a:ea typeface="宋体" panose="02010600030101010101" pitchFamily="2" charset="-122"/>
              <a:cs typeface="+mn-ea"/>
              <a:sym typeface="宋体" panose="02010600030101010101" pitchFamily="2" charset="-122"/>
            </a:endParaRPr>
          </a:p>
        </p:txBody>
      </p:sp>
      <p:sp>
        <p:nvSpPr>
          <p:cNvPr id="22" name="Arrow: Pentagon 2"/>
          <p:cNvSpPr/>
          <p:nvPr/>
        </p:nvSpPr>
        <p:spPr>
          <a:xfrm rot="5400000">
            <a:off x="5704622" y="1477210"/>
            <a:ext cx="1355821" cy="1757543"/>
          </a:xfrm>
          <a:prstGeom prst="homePlat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62000" anchor="t" anchorCtr="1">
            <a:normAutofit/>
          </a:bodyPr>
          <a:lstStyle/>
          <a:p>
            <a:pPr algn="ctr"/>
            <a:r>
              <a:rPr lang="zh-CN" altLang="en-US" sz="1015" b="1" dirty="0">
                <a:solidFill>
                  <a:schemeClr val="bg1">
                    <a:lumMod val="95000"/>
                  </a:schemeClr>
                </a:solidFill>
                <a:latin typeface="宋体" panose="02010600030101010101" pitchFamily="2" charset="-122"/>
                <a:ea typeface="宋体" panose="02010600030101010101" pitchFamily="2" charset="-122"/>
                <a:cs typeface="+mn-ea"/>
                <a:sym typeface="宋体" panose="02010600030101010101" pitchFamily="2" charset="-122"/>
              </a:rPr>
              <a:t>组织价值</a:t>
            </a:r>
            <a:endParaRPr lang="zh-CN" altLang="en-US" sz="1015" b="1" dirty="0">
              <a:solidFill>
                <a:schemeClr val="bg1">
                  <a:lumMod val="95000"/>
                </a:schemeClr>
              </a:solidFill>
              <a:latin typeface="宋体" panose="02010600030101010101" pitchFamily="2" charset="-122"/>
              <a:ea typeface="宋体" panose="02010600030101010101" pitchFamily="2" charset="-122"/>
              <a:cs typeface="+mn-ea"/>
              <a:sym typeface="宋体" panose="02010600030101010101" pitchFamily="2" charset="-122"/>
            </a:endParaRPr>
          </a:p>
        </p:txBody>
      </p:sp>
      <p:sp>
        <p:nvSpPr>
          <p:cNvPr id="23" name="Freeform: Shape 20"/>
          <p:cNvSpPr/>
          <p:nvPr/>
        </p:nvSpPr>
        <p:spPr bwMode="auto">
          <a:xfrm>
            <a:off x="6161747" y="2240900"/>
            <a:ext cx="441572" cy="441572"/>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bg1"/>
          </a:solidFill>
          <a:ln>
            <a:noFill/>
          </a:ln>
        </p:spPr>
        <p:txBody>
          <a:bodyPr anchor="ctr"/>
          <a:lstStyle/>
          <a:p>
            <a:pPr algn="ctr"/>
            <a:endParaRPr sz="1015">
              <a:latin typeface="宋体" panose="02010600030101010101" pitchFamily="2" charset="-122"/>
              <a:ea typeface="宋体" panose="02010600030101010101" pitchFamily="2" charset="-122"/>
              <a:cs typeface="+mn-ea"/>
              <a:sym typeface="宋体" panose="02010600030101010101" pitchFamily="2" charset="-122"/>
            </a:endParaRPr>
          </a:p>
        </p:txBody>
      </p:sp>
      <p:sp>
        <p:nvSpPr>
          <p:cNvPr id="25" name="箭头: 右 24"/>
          <p:cNvSpPr/>
          <p:nvPr/>
        </p:nvSpPr>
        <p:spPr>
          <a:xfrm>
            <a:off x="4376057" y="3033891"/>
            <a:ext cx="533400" cy="31890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宋体" panose="02010600030101010101" pitchFamily="2" charset="-122"/>
              <a:ea typeface="宋体" panose="02010600030101010101" pitchFamily="2" charset="-122"/>
              <a:sym typeface="宋体" panose="02010600030101010101" pitchFamily="2" charset="-122"/>
            </a:endParaRPr>
          </a:p>
        </p:txBody>
      </p:sp>
      <p:sp>
        <p:nvSpPr>
          <p:cNvPr id="3" name="文本框 2"/>
          <p:cNvSpPr txBox="1"/>
          <p:nvPr/>
        </p:nvSpPr>
        <p:spPr>
          <a:xfrm>
            <a:off x="1949311" y="765359"/>
            <a:ext cx="5296853" cy="561975"/>
          </a:xfrm>
          <a:prstGeom prst="rect">
            <a:avLst/>
          </a:prstGeom>
          <a:noFill/>
        </p:spPr>
        <p:txBody>
          <a:bodyPr wrap="square" rtlCol="0">
            <a:spAutoFit/>
          </a:bodyPr>
          <a:lstStyle/>
          <a:p>
            <a:pPr algn="l">
              <a:lnSpc>
                <a:spcPct val="150000"/>
              </a:lnSpc>
            </a:pPr>
            <a:r>
              <a:rPr lang="zh-CN" altLang="en-US" sz="1015" b="1" dirty="0">
                <a:latin typeface="宋体" panose="02010600030101010101" pitchFamily="2" charset="-122"/>
                <a:ea typeface="宋体" panose="02010600030101010101" pitchFamily="2" charset="-122"/>
                <a:sym typeface="宋体" panose="02010600030101010101" pitchFamily="2" charset="-122"/>
              </a:rPr>
              <a:t>帮助企业的研发人员建立全面清晰的知识产权保护意识，普及专利知识，全面提升企业知识产权竞争实力。</a:t>
            </a:r>
            <a:endParaRPr lang="zh-CN" altLang="en-US" sz="1015" b="1" dirty="0">
              <a:latin typeface="宋体" panose="02010600030101010101" pitchFamily="2" charset="-122"/>
              <a:ea typeface="宋体" panose="02010600030101010101" pitchFamily="2" charset="-122"/>
              <a:sym typeface="宋体" panose="02010600030101010101" pitchFamily="2" charset="-122"/>
            </a:endParaRPr>
          </a:p>
        </p:txBody>
      </p:sp>
      <p:sp>
        <p:nvSpPr>
          <p:cNvPr id="15" name="文本框 14"/>
          <p:cNvSpPr txBox="1"/>
          <p:nvPr/>
        </p:nvSpPr>
        <p:spPr>
          <a:xfrm>
            <a:off x="661698" y="266059"/>
            <a:ext cx="3442606" cy="368300"/>
          </a:xfrm>
          <a:prstGeom prst="rect">
            <a:avLst/>
          </a:prstGeom>
          <a:noFill/>
        </p:spPr>
        <p:txBody>
          <a:bodyPr wrap="square" rtlCol="0">
            <a:spAutoFit/>
          </a:bodyPr>
          <a:lstStyle/>
          <a:p>
            <a:r>
              <a:rPr lang="zh-CN" altLang="en-US" sz="18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智慧芽学院</a:t>
            </a:r>
            <a:r>
              <a:rPr lang="en-US" altLang="zh-CN" sz="18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a:t>
            </a:r>
            <a:r>
              <a:rPr lang="zh-CN" altLang="en-US" sz="18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rPr>
              <a:t>企业版</a:t>
            </a:r>
            <a:endParaRPr lang="zh-CN" altLang="en-US" sz="1800" b="1" dirty="0">
              <a:solidFill>
                <a:schemeClr val="accent6">
                  <a:lumMod val="75000"/>
                </a:schemeClr>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3582715" y="1761797"/>
            <a:ext cx="5196872" cy="3189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 name="标题 1"/>
          <p:cNvSpPr>
            <a:spLocks noGrp="1"/>
          </p:cNvSpPr>
          <p:nvPr>
            <p:ph type="title"/>
          </p:nvPr>
        </p:nvSpPr>
        <p:spPr>
          <a:xfrm>
            <a:off x="364414" y="2975395"/>
            <a:ext cx="2791162" cy="513899"/>
          </a:xfrm>
        </p:spPr>
        <p:txBody>
          <a:bodyPr>
            <a:normAutofit fontScale="90000"/>
          </a:bodyPr>
          <a:lstStyle/>
          <a:p>
            <a:r>
              <a:rPr lang="zh-CN" altLang="en-US" sz="1800" b="1" dirty="0">
                <a:solidFill>
                  <a:schemeClr val="accent1"/>
                </a:solidFill>
              </a:rPr>
              <a:t>您有任何问请，请联系我们</a:t>
            </a:r>
            <a:br>
              <a:rPr lang="en-US" altLang="zh-CN" sz="1800" b="1" dirty="0">
                <a:solidFill>
                  <a:schemeClr val="accent1"/>
                </a:solidFill>
              </a:rPr>
            </a:br>
            <a:r>
              <a:rPr lang="en-US" altLang="zh-CN" sz="1800" b="1" dirty="0">
                <a:solidFill>
                  <a:schemeClr val="accent1"/>
                </a:solidFill>
              </a:rPr>
              <a:t>13718063687</a:t>
            </a:r>
            <a:endParaRPr lang="zh-CN" altLang="en-US" sz="1800" b="1" dirty="0">
              <a:solidFill>
                <a:schemeClr val="accent1"/>
              </a:solidFill>
            </a:endParaRPr>
          </a:p>
        </p:txBody>
      </p:sp>
      <p:sp>
        <p:nvSpPr>
          <p:cNvPr id="3" name="矩形 2"/>
          <p:cNvSpPr/>
          <p:nvPr/>
        </p:nvSpPr>
        <p:spPr>
          <a:xfrm>
            <a:off x="3794479" y="1965798"/>
            <a:ext cx="4775887" cy="2862322"/>
          </a:xfrm>
          <a:prstGeom prst="rect">
            <a:avLst/>
          </a:prstGeom>
        </p:spPr>
        <p:txBody>
          <a:bodyPr wrap="square">
            <a:spAutoFit/>
          </a:bodyPr>
          <a:lstStyle/>
          <a:p>
            <a:r>
              <a:rPr lang="zh-CN" altLang="en-US" sz="1500" dirty="0">
                <a:latin typeface="+mj-ea"/>
                <a:ea typeface="+mj-ea"/>
              </a:rPr>
              <a:t>1. 专属客户成功顾问</a:t>
            </a:r>
            <a:endParaRPr lang="en-US" altLang="zh-CN" sz="1500" dirty="0">
              <a:latin typeface="+mj-ea"/>
              <a:ea typeface="+mj-ea"/>
            </a:endParaRPr>
          </a:p>
          <a:p>
            <a:r>
              <a:rPr lang="zh-CN" altLang="en-US" sz="1500" dirty="0">
                <a:latin typeface="+mj-ea"/>
                <a:ea typeface="+mj-ea"/>
              </a:rPr>
              <a:t>2.  在线客服：登录系统后右下角在线客服</a:t>
            </a:r>
            <a:endParaRPr lang="en-US" altLang="zh-CN" sz="1500" dirty="0">
              <a:latin typeface="+mj-ea"/>
              <a:ea typeface="+mj-ea"/>
            </a:endParaRPr>
          </a:p>
          <a:p>
            <a:endParaRPr lang="en-US" altLang="zh-CN" sz="1500" dirty="0">
              <a:latin typeface="+mj-ea"/>
              <a:ea typeface="+mj-ea"/>
            </a:endParaRPr>
          </a:p>
          <a:p>
            <a:endParaRPr lang="en-US" altLang="zh-CN" sz="1500" dirty="0">
              <a:latin typeface="+mj-ea"/>
              <a:ea typeface="+mj-ea"/>
            </a:endParaRPr>
          </a:p>
          <a:p>
            <a:endParaRPr lang="en-US" altLang="zh-CN" sz="1500" dirty="0">
              <a:latin typeface="+mj-ea"/>
              <a:ea typeface="+mj-ea"/>
            </a:endParaRPr>
          </a:p>
          <a:p>
            <a:endParaRPr lang="en-US" altLang="zh-CN" sz="1500" dirty="0">
              <a:latin typeface="+mj-ea"/>
              <a:ea typeface="+mj-ea"/>
            </a:endParaRPr>
          </a:p>
          <a:p>
            <a:endParaRPr lang="en-US" altLang="zh-CN" sz="1500" dirty="0">
              <a:latin typeface="+mj-ea"/>
              <a:ea typeface="+mj-ea"/>
            </a:endParaRPr>
          </a:p>
          <a:p>
            <a:endParaRPr lang="en-US" altLang="zh-CN" sz="1500" dirty="0">
              <a:latin typeface="+mj-ea"/>
              <a:ea typeface="+mj-ea"/>
            </a:endParaRPr>
          </a:p>
          <a:p>
            <a:endParaRPr lang="en-US" altLang="zh-CN" sz="1500" dirty="0">
              <a:latin typeface="+mj-ea"/>
              <a:ea typeface="+mj-ea"/>
            </a:endParaRPr>
          </a:p>
          <a:p>
            <a:r>
              <a:rPr lang="zh-CN" altLang="en-US" sz="1500" dirty="0">
                <a:latin typeface="+mj-ea"/>
                <a:ea typeface="+mj-ea"/>
              </a:rPr>
              <a:t> 3.其他联系方式：400-694-4481，</a:t>
            </a:r>
            <a:r>
              <a:rPr lang="zh-CN" altLang="en-US" sz="1500" dirty="0">
                <a:latin typeface="+mj-ea"/>
                <a:ea typeface="+mj-ea"/>
                <a:hlinkClick r:id="rId1"/>
              </a:rPr>
              <a:t>support@patsnap.com</a:t>
            </a:r>
            <a:endParaRPr lang="en-US" altLang="zh-CN" sz="1500" dirty="0">
              <a:latin typeface="+mj-ea"/>
              <a:ea typeface="+mj-ea"/>
            </a:endParaRPr>
          </a:p>
          <a:p>
            <a:r>
              <a:rPr lang="zh-CN" altLang="en-US" sz="1500" dirty="0">
                <a:latin typeface="+mj-ea"/>
                <a:ea typeface="+mj-ea"/>
              </a:rPr>
              <a:t>4.智慧芽学院相关课程，（客户专区是如何使用的说明）</a:t>
            </a:r>
            <a:endParaRPr lang="zh-CN" altLang="en-US" sz="1500" dirty="0">
              <a:latin typeface="+mj-ea"/>
              <a:ea typeface="+mj-ea"/>
            </a:endParaRPr>
          </a:p>
        </p:txBody>
      </p:sp>
      <p:pic>
        <p:nvPicPr>
          <p:cNvPr id="4" name="图片 3"/>
          <p:cNvPicPr>
            <a:picLocks noChangeAspect="1"/>
          </p:cNvPicPr>
          <p:nvPr/>
        </p:nvPicPr>
        <p:blipFill>
          <a:blip r:embed="rId2"/>
          <a:stretch>
            <a:fillRect/>
          </a:stretch>
        </p:blipFill>
        <p:spPr>
          <a:xfrm>
            <a:off x="4153898" y="2571751"/>
            <a:ext cx="3093244" cy="1193006"/>
          </a:xfrm>
          <a:prstGeom prst="rect">
            <a:avLst/>
          </a:prstGeom>
        </p:spPr>
      </p:pic>
      <p:pic>
        <p:nvPicPr>
          <p:cNvPr id="5" name="图片 4"/>
          <p:cNvPicPr>
            <a:picLocks noChangeAspect="1"/>
          </p:cNvPicPr>
          <p:nvPr/>
        </p:nvPicPr>
        <p:blipFill>
          <a:blip r:embed="rId3"/>
          <a:stretch>
            <a:fillRect/>
          </a:stretch>
        </p:blipFill>
        <p:spPr>
          <a:xfrm>
            <a:off x="6420469" y="191862"/>
            <a:ext cx="2564828" cy="665018"/>
          </a:xfrm>
          <a:prstGeom prst="rect">
            <a:avLst/>
          </a:prstGeom>
        </p:spPr>
      </p:pic>
      <p:sp>
        <p:nvSpPr>
          <p:cNvPr id="8" name="矩形 7"/>
          <p:cNvSpPr/>
          <p:nvPr/>
        </p:nvSpPr>
        <p:spPr>
          <a:xfrm>
            <a:off x="158704" y="338463"/>
            <a:ext cx="4560176" cy="1338828"/>
          </a:xfrm>
          <a:prstGeom prst="rect">
            <a:avLst/>
          </a:prstGeom>
        </p:spPr>
        <p:txBody>
          <a:bodyPr wrap="square">
            <a:spAutoFit/>
          </a:bodyPr>
          <a:lstStyle/>
          <a:p>
            <a:r>
              <a:rPr lang="zh-CN" altLang="en-US" sz="2100" b="1" dirty="0"/>
              <a:t>智慧芽数据库登陆网址</a:t>
            </a:r>
            <a:r>
              <a:rPr lang="zh-CN" altLang="en-US" sz="1500" b="1" dirty="0"/>
              <a:t>：</a:t>
            </a:r>
            <a:r>
              <a:rPr lang="zh-CN" altLang="en-US" sz="1500" b="1" dirty="0">
                <a:hlinkClick r:id="rId4"/>
              </a:rPr>
              <a:t>https://a.zhihuiya.com</a:t>
            </a:r>
            <a:endParaRPr lang="en-US" altLang="zh-CN" sz="1500" b="1" dirty="0"/>
          </a:p>
          <a:p>
            <a:r>
              <a:rPr lang="zh-CN" altLang="en-US" sz="1500" b="1" dirty="0"/>
              <a:t>用户名：</a:t>
            </a:r>
            <a:endParaRPr lang="en-US" altLang="zh-CN" sz="1500" b="1" dirty="0"/>
          </a:p>
          <a:p>
            <a:r>
              <a:rPr lang="zh-CN" altLang="en-US" sz="1500" b="1" dirty="0"/>
              <a:t>智慧芽学院（专利检索，分析，撰写，申请等相关课程学习）：https://x.zhihuiya.com/ </a:t>
            </a:r>
            <a:endParaRPr lang="zh-CN" altLang="en-US" sz="15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0" y="1526876"/>
            <a:ext cx="9144000" cy="1858723"/>
          </a:xfrm>
          <a:prstGeom prst="rect">
            <a:avLst/>
          </a:prstGeom>
          <a:solidFill>
            <a:srgbClr val="124B71"/>
          </a:solidFill>
          <a:ln w="9525" cap="flat" cmpd="sng" algn="ctr">
            <a:no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4530">
              <a:defRPr/>
            </a:pPr>
            <a:endParaRPr lang="zh-CN" altLang="en-US" sz="1350"/>
          </a:p>
        </p:txBody>
      </p:sp>
      <p:sp>
        <p:nvSpPr>
          <p:cNvPr id="5" name="矩形 4"/>
          <p:cNvSpPr/>
          <p:nvPr/>
        </p:nvSpPr>
        <p:spPr>
          <a:xfrm flipV="1">
            <a:off x="-11430" y="5089684"/>
            <a:ext cx="9143524" cy="5715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菱形 2"/>
          <p:cNvSpPr/>
          <p:nvPr/>
        </p:nvSpPr>
        <p:spPr>
          <a:xfrm>
            <a:off x="2152174" y="1627760"/>
            <a:ext cx="1618774" cy="1618774"/>
          </a:xfrm>
          <a:prstGeom prst="diamond">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4" name="菱形 3"/>
          <p:cNvSpPr/>
          <p:nvPr/>
        </p:nvSpPr>
        <p:spPr>
          <a:xfrm>
            <a:off x="1778794" y="1627760"/>
            <a:ext cx="1618774" cy="1618774"/>
          </a:xfrm>
          <a:prstGeom prst="diamond">
            <a:avLst/>
          </a:prstGeom>
          <a:solidFill>
            <a:srgbClr val="7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10" name="文本框 9"/>
          <p:cNvSpPr txBox="1"/>
          <p:nvPr/>
        </p:nvSpPr>
        <p:spPr>
          <a:xfrm>
            <a:off x="2221230" y="1946847"/>
            <a:ext cx="1354455" cy="783164"/>
          </a:xfrm>
          <a:prstGeom prst="rect">
            <a:avLst/>
          </a:prstGeom>
          <a:noFill/>
        </p:spPr>
        <p:txBody>
          <a:bodyPr wrap="square" lIns="51435" tIns="25718" rIns="51435" bIns="25718" rtlCol="0">
            <a:spAutoFit/>
          </a:bodyPr>
          <a:lstStyle/>
          <a:p>
            <a:pPr algn="l">
              <a:lnSpc>
                <a:spcPct val="130000"/>
              </a:lnSpc>
            </a:pPr>
            <a:r>
              <a:rPr lang="en-US" altLang="zh-CN" sz="4050" dirty="0">
                <a:solidFill>
                  <a:schemeClr val="bg1"/>
                </a:solidFill>
                <a:latin typeface="+mj-ea"/>
                <a:ea typeface="+mj-ea"/>
              </a:rPr>
              <a:t>01</a:t>
            </a:r>
            <a:endParaRPr lang="en-US" altLang="zh-CN" sz="4050" dirty="0">
              <a:solidFill>
                <a:schemeClr val="bg1"/>
              </a:solidFill>
              <a:latin typeface="+mj-ea"/>
              <a:ea typeface="+mj-ea"/>
            </a:endParaRPr>
          </a:p>
        </p:txBody>
      </p:sp>
      <p:sp>
        <p:nvSpPr>
          <p:cNvPr id="9" name="矩形 8"/>
          <p:cNvSpPr/>
          <p:nvPr/>
        </p:nvSpPr>
        <p:spPr>
          <a:xfrm>
            <a:off x="3840004" y="2066624"/>
            <a:ext cx="3723323" cy="741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000" dirty="0">
                <a:solidFill>
                  <a:schemeClr val="bg1"/>
                </a:solidFill>
                <a:latin typeface="+mj-ea"/>
                <a:ea typeface="+mj-ea"/>
              </a:rPr>
              <a:t>专利检索</a:t>
            </a:r>
            <a:endParaRPr lang="zh-CN" altLang="en-US" sz="3000" dirty="0">
              <a:solidFill>
                <a:schemeClr val="bg1"/>
              </a:solidFill>
              <a:latin typeface="+mj-ea"/>
              <a:ea typeface="+mj-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574637" y="887271"/>
            <a:ext cx="5751922" cy="4016479"/>
          </a:xfrm>
          <a:prstGeom prst="rect">
            <a:avLst/>
          </a:prstGeom>
        </p:spPr>
      </p:pic>
      <p:sp>
        <p:nvSpPr>
          <p:cNvPr id="4" name="文本框 3"/>
          <p:cNvSpPr txBox="1"/>
          <p:nvPr/>
        </p:nvSpPr>
        <p:spPr>
          <a:xfrm>
            <a:off x="472178" y="887271"/>
            <a:ext cx="2109117" cy="1338828"/>
          </a:xfrm>
          <a:prstGeom prst="rect">
            <a:avLst/>
          </a:prstGeom>
          <a:noFill/>
        </p:spPr>
        <p:txBody>
          <a:bodyPr wrap="square" rtlCol="0">
            <a:spAutoFit/>
          </a:bodyPr>
          <a:lstStyle/>
          <a:p>
            <a:pPr>
              <a:buClr>
                <a:srgbClr val="76BE00"/>
              </a:buClr>
              <a:buSzPct val="150000"/>
            </a:pPr>
            <a:r>
              <a:rPr lang="zh-CN" altLang="en-US" sz="1500" dirty="0">
                <a:latin typeface="+mj-ea"/>
                <a:ea typeface="+mj-ea"/>
              </a:rPr>
              <a:t>数据深加工</a:t>
            </a:r>
            <a:endParaRPr lang="en-US" altLang="zh-CN" sz="1500" dirty="0">
              <a:latin typeface="+mj-ea"/>
              <a:ea typeface="+mj-ea"/>
            </a:endParaRPr>
          </a:p>
          <a:p>
            <a:pPr>
              <a:buClr>
                <a:srgbClr val="76BE00"/>
              </a:buClr>
              <a:buSzPct val="150000"/>
            </a:pPr>
            <a:r>
              <a:rPr lang="zh-CN" altLang="en-US" sz="1500" dirty="0">
                <a:latin typeface="+mj-ea"/>
                <a:ea typeface="+mj-ea"/>
              </a:rPr>
              <a:t>搭配</a:t>
            </a:r>
            <a:r>
              <a:rPr lang="en-US" altLang="zh-CN" sz="2100" b="1" dirty="0">
                <a:solidFill>
                  <a:srgbClr val="5D9700"/>
                </a:solidFill>
                <a:latin typeface="+mj-ea"/>
                <a:ea typeface="+mj-ea"/>
              </a:rPr>
              <a:t>9</a:t>
            </a:r>
            <a:r>
              <a:rPr lang="zh-CN" altLang="en-US" sz="2100" b="1" dirty="0">
                <a:solidFill>
                  <a:srgbClr val="5D9700"/>
                </a:solidFill>
                <a:latin typeface="+mj-ea"/>
                <a:ea typeface="+mj-ea"/>
              </a:rPr>
              <a:t>大检索方式</a:t>
            </a:r>
            <a:endParaRPr lang="en-US" altLang="zh-CN" sz="2100" b="1" dirty="0">
              <a:solidFill>
                <a:srgbClr val="5D9700"/>
              </a:solidFill>
              <a:latin typeface="+mj-ea"/>
              <a:ea typeface="+mj-ea"/>
            </a:endParaRPr>
          </a:p>
          <a:p>
            <a:pPr>
              <a:buClr>
                <a:srgbClr val="76BE00"/>
              </a:buClr>
              <a:buSzPct val="150000"/>
            </a:pPr>
            <a:r>
              <a:rPr lang="zh-CN" altLang="en-US" sz="1500" dirty="0">
                <a:latin typeface="+mj-ea"/>
                <a:ea typeface="+mj-ea"/>
              </a:rPr>
              <a:t>帮助检索化繁为简，选取合适的维度，使检索更快速，结果更精准。</a:t>
            </a:r>
            <a:endParaRPr lang="zh-CN" altLang="en-US" sz="1500" dirty="0">
              <a:latin typeface="+mj-ea"/>
              <a:ea typeface="+mj-ea"/>
            </a:endParaRPr>
          </a:p>
        </p:txBody>
      </p:sp>
      <p:sp>
        <p:nvSpPr>
          <p:cNvPr id="5" name="矩形: 圆角 4"/>
          <p:cNvSpPr/>
          <p:nvPr/>
        </p:nvSpPr>
        <p:spPr>
          <a:xfrm>
            <a:off x="2581295" y="1176669"/>
            <a:ext cx="4883738" cy="264214"/>
          </a:xfrm>
          <a:prstGeom prst="roundRect">
            <a:avLst/>
          </a:prstGeom>
          <a:noFill/>
          <a:ln w="22225">
            <a:solidFill>
              <a:srgbClr val="7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8" name="矩形 9"/>
          <p:cNvSpPr>
            <a:spLocks noChangeArrowheads="1"/>
          </p:cNvSpPr>
          <p:nvPr/>
        </p:nvSpPr>
        <p:spPr bwMode="auto">
          <a:xfrm>
            <a:off x="578673" y="235506"/>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专利检索</a:t>
            </a:r>
            <a:r>
              <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a:t>
            </a: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搜索方式</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
        <p:nvSpPr>
          <p:cNvPr id="10" name="矩形: 圆角 9"/>
          <p:cNvSpPr/>
          <p:nvPr/>
        </p:nvSpPr>
        <p:spPr>
          <a:xfrm>
            <a:off x="2669960" y="2149732"/>
            <a:ext cx="2183907" cy="910622"/>
          </a:xfrm>
          <a:prstGeom prst="roundRect">
            <a:avLst/>
          </a:prstGeom>
          <a:noFill/>
          <a:ln w="22225">
            <a:solidFill>
              <a:srgbClr val="7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9"/>
          <p:cNvSpPr>
            <a:spLocks noChangeArrowheads="1"/>
          </p:cNvSpPr>
          <p:nvPr/>
        </p:nvSpPr>
        <p:spPr bwMode="auto">
          <a:xfrm>
            <a:off x="651698" y="204391"/>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专利检索</a:t>
            </a:r>
            <a:r>
              <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a:t>
            </a: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标准化申请人</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pic>
        <p:nvPicPr>
          <p:cNvPr id="2" name="图片 1"/>
          <p:cNvPicPr>
            <a:picLocks noChangeAspect="1"/>
          </p:cNvPicPr>
          <p:nvPr/>
        </p:nvPicPr>
        <p:blipFill>
          <a:blip r:embed="rId1"/>
          <a:stretch>
            <a:fillRect/>
          </a:stretch>
        </p:blipFill>
        <p:spPr>
          <a:xfrm>
            <a:off x="192302" y="790303"/>
            <a:ext cx="8759397" cy="2975063"/>
          </a:xfrm>
          <a:prstGeom prst="rect">
            <a:avLst/>
          </a:prstGeom>
        </p:spPr>
      </p:pic>
      <p:pic>
        <p:nvPicPr>
          <p:cNvPr id="4" name="图片 3"/>
          <p:cNvPicPr>
            <a:picLocks noChangeAspect="1"/>
          </p:cNvPicPr>
          <p:nvPr/>
        </p:nvPicPr>
        <p:blipFill>
          <a:blip r:embed="rId2"/>
          <a:stretch>
            <a:fillRect/>
          </a:stretch>
        </p:blipFill>
        <p:spPr>
          <a:xfrm>
            <a:off x="2229081" y="1775724"/>
            <a:ext cx="6464250" cy="297506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6098" y="3746032"/>
            <a:ext cx="2392680" cy="692497"/>
          </a:xfrm>
          <a:prstGeom prst="rect">
            <a:avLst/>
          </a:prstGeom>
          <a:noFill/>
        </p:spPr>
        <p:txBody>
          <a:bodyPr wrap="square" rtlCol="0">
            <a:spAutoFit/>
          </a:bodyPr>
          <a:lstStyle/>
          <a:p>
            <a:pPr>
              <a:buClr>
                <a:srgbClr val="76BE00"/>
              </a:buClr>
              <a:buSzPct val="150000"/>
            </a:pPr>
            <a:r>
              <a:rPr lang="zh-CN" altLang="en-US" sz="1500" b="1" dirty="0">
                <a:latin typeface="+mj-ea"/>
                <a:ea typeface="+mj-ea"/>
              </a:rPr>
              <a:t>关键词助手</a:t>
            </a:r>
            <a:endParaRPr lang="en-US" altLang="zh-CN" sz="1500" b="1" dirty="0">
              <a:latin typeface="+mj-ea"/>
              <a:ea typeface="+mj-ea"/>
            </a:endParaRPr>
          </a:p>
          <a:p>
            <a:pPr>
              <a:buClr>
                <a:srgbClr val="76BE00"/>
              </a:buClr>
              <a:buSzPct val="150000"/>
            </a:pPr>
            <a:r>
              <a:rPr lang="zh-CN" altLang="en-US" sz="1200" dirty="0">
                <a:latin typeface="+mj-ea"/>
                <a:ea typeface="+mj-ea"/>
              </a:rPr>
              <a:t>基于机器学习，快速进行关键词语义扩展，提高关键词扩展效率</a:t>
            </a:r>
            <a:endParaRPr lang="zh-CN" altLang="en-US" sz="1200" dirty="0">
              <a:latin typeface="+mj-ea"/>
              <a:ea typeface="+mj-ea"/>
            </a:endParaRPr>
          </a:p>
        </p:txBody>
      </p:sp>
      <p:sp>
        <p:nvSpPr>
          <p:cNvPr id="8" name="矩形 9"/>
          <p:cNvSpPr>
            <a:spLocks noChangeArrowheads="1"/>
          </p:cNvSpPr>
          <p:nvPr/>
        </p:nvSpPr>
        <p:spPr bwMode="auto">
          <a:xfrm>
            <a:off x="656143" y="189151"/>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专利检索</a:t>
            </a:r>
            <a:r>
              <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a:t>
            </a: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搜索帮助小工具</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pic>
        <p:nvPicPr>
          <p:cNvPr id="11" name="图片 10" descr="cid:image002.jpg@01D429B1.79E814B0"/>
          <p:cNvPicPr/>
          <p:nvPr/>
        </p:nvPicPr>
        <p:blipFill>
          <a:blip r:embed="rId1" r:link="rId2" cstate="print">
            <a:extLst>
              <a:ext uri="{28A0092B-C50C-407E-A947-70E740481C1C}">
                <a14:useLocalDpi xmlns:a14="http://schemas.microsoft.com/office/drawing/2010/main" val="0"/>
              </a:ext>
            </a:extLst>
          </a:blip>
          <a:srcRect/>
          <a:stretch>
            <a:fillRect/>
          </a:stretch>
        </p:blipFill>
        <p:spPr bwMode="auto">
          <a:xfrm>
            <a:off x="846098" y="1046479"/>
            <a:ext cx="2392680" cy="2647844"/>
          </a:xfrm>
          <a:prstGeom prst="rect">
            <a:avLst/>
          </a:prstGeom>
          <a:noFill/>
          <a:ln>
            <a:noFill/>
          </a:ln>
        </p:spPr>
      </p:pic>
      <p:sp>
        <p:nvSpPr>
          <p:cNvPr id="13" name="文本框 12"/>
          <p:cNvSpPr txBox="1"/>
          <p:nvPr/>
        </p:nvSpPr>
        <p:spPr>
          <a:xfrm>
            <a:off x="3452013" y="3746032"/>
            <a:ext cx="2309371" cy="692497"/>
          </a:xfrm>
          <a:prstGeom prst="rect">
            <a:avLst/>
          </a:prstGeom>
          <a:noFill/>
        </p:spPr>
        <p:txBody>
          <a:bodyPr wrap="square" rtlCol="0">
            <a:spAutoFit/>
          </a:bodyPr>
          <a:lstStyle/>
          <a:p>
            <a:pPr>
              <a:buClr>
                <a:srgbClr val="76BE00"/>
              </a:buClr>
              <a:buSzPct val="150000"/>
            </a:pPr>
            <a:r>
              <a:rPr lang="zh-CN" altLang="en-US" sz="1500" b="1" dirty="0">
                <a:latin typeface="+mj-ea"/>
                <a:ea typeface="+mj-ea"/>
              </a:rPr>
              <a:t>公司树</a:t>
            </a:r>
            <a:endParaRPr lang="en-US" altLang="zh-CN" sz="1500" dirty="0">
              <a:latin typeface="+mj-ea"/>
              <a:ea typeface="+mj-ea"/>
            </a:endParaRPr>
          </a:p>
          <a:p>
            <a:pPr>
              <a:buClr>
                <a:srgbClr val="76BE00"/>
              </a:buClr>
              <a:buSzPct val="150000"/>
            </a:pPr>
            <a:r>
              <a:rPr lang="zh-CN" altLang="en-US" sz="1200" dirty="0">
                <a:latin typeface="+mj-ea"/>
                <a:ea typeface="+mj-ea"/>
              </a:rPr>
              <a:t>查看公司的层级、投资关联，便于申请人查全</a:t>
            </a:r>
            <a:endParaRPr lang="zh-CN" altLang="en-US" sz="1200" dirty="0">
              <a:latin typeface="+mj-ea"/>
              <a:ea typeface="+mj-ea"/>
            </a:endParaRPr>
          </a:p>
        </p:txBody>
      </p:sp>
      <p:grpSp>
        <p:nvGrpSpPr>
          <p:cNvPr id="14" name="组合 13"/>
          <p:cNvGrpSpPr/>
          <p:nvPr/>
        </p:nvGrpSpPr>
        <p:grpSpPr>
          <a:xfrm>
            <a:off x="3452013" y="1046479"/>
            <a:ext cx="2309372" cy="2647844"/>
            <a:chOff x="6170227" y="1814690"/>
            <a:chExt cx="3079162" cy="3530459"/>
          </a:xfrm>
        </p:grpSpPr>
        <p:pic>
          <p:nvPicPr>
            <p:cNvPr id="3" name="图片 2"/>
            <p:cNvPicPr>
              <a:picLocks noChangeAspect="1"/>
            </p:cNvPicPr>
            <p:nvPr/>
          </p:nvPicPr>
          <p:blipFill>
            <a:blip r:embed="rId3"/>
            <a:stretch>
              <a:fillRect/>
            </a:stretch>
          </p:blipFill>
          <p:spPr>
            <a:xfrm>
              <a:off x="6170227" y="1814690"/>
              <a:ext cx="3079162" cy="3530459"/>
            </a:xfrm>
            <a:prstGeom prst="rect">
              <a:avLst/>
            </a:prstGeom>
          </p:spPr>
        </p:pic>
        <p:pic>
          <p:nvPicPr>
            <p:cNvPr id="6" name="图片 5"/>
            <p:cNvPicPr>
              <a:picLocks noChangeAspect="1"/>
            </p:cNvPicPr>
            <p:nvPr/>
          </p:nvPicPr>
          <p:blipFill rotWithShape="1">
            <a:blip r:embed="rId4"/>
            <a:srcRect t="2034"/>
            <a:stretch>
              <a:fillRect/>
            </a:stretch>
          </p:blipFill>
          <p:spPr>
            <a:xfrm>
              <a:off x="6507481" y="3173730"/>
              <a:ext cx="1855470" cy="1739698"/>
            </a:xfrm>
            <a:prstGeom prst="rect">
              <a:avLst/>
            </a:prstGeom>
          </p:spPr>
        </p:pic>
      </p:grpSp>
      <p:pic>
        <p:nvPicPr>
          <p:cNvPr id="2" name="图片 1"/>
          <p:cNvPicPr>
            <a:picLocks noChangeAspect="1"/>
          </p:cNvPicPr>
          <p:nvPr/>
        </p:nvPicPr>
        <p:blipFill>
          <a:blip r:embed="rId5"/>
          <a:stretch>
            <a:fillRect/>
          </a:stretch>
        </p:blipFill>
        <p:spPr>
          <a:xfrm>
            <a:off x="6014326" y="1046479"/>
            <a:ext cx="2349341" cy="2647844"/>
          </a:xfrm>
          <a:prstGeom prst="rect">
            <a:avLst/>
          </a:prstGeom>
        </p:spPr>
      </p:pic>
      <p:sp>
        <p:nvSpPr>
          <p:cNvPr id="10" name="文本框 9"/>
          <p:cNvSpPr txBox="1"/>
          <p:nvPr/>
        </p:nvSpPr>
        <p:spPr>
          <a:xfrm>
            <a:off x="6054296" y="3746032"/>
            <a:ext cx="2309371" cy="692497"/>
          </a:xfrm>
          <a:prstGeom prst="rect">
            <a:avLst/>
          </a:prstGeom>
          <a:noFill/>
        </p:spPr>
        <p:txBody>
          <a:bodyPr wrap="square" rtlCol="0">
            <a:spAutoFit/>
          </a:bodyPr>
          <a:lstStyle/>
          <a:p>
            <a:pPr>
              <a:buClr>
                <a:srgbClr val="76BE00"/>
              </a:buClr>
              <a:buSzPct val="150000"/>
            </a:pPr>
            <a:r>
              <a:rPr lang="zh-CN" altLang="en-US" sz="1500" b="1" dirty="0">
                <a:latin typeface="+mj-ea"/>
                <a:ea typeface="+mj-ea"/>
              </a:rPr>
              <a:t>分类号助手</a:t>
            </a:r>
            <a:endParaRPr lang="en-US" altLang="zh-CN" sz="1500" b="1" dirty="0">
              <a:latin typeface="+mj-ea"/>
              <a:ea typeface="+mj-ea"/>
            </a:endParaRPr>
          </a:p>
          <a:p>
            <a:pPr>
              <a:buClr>
                <a:srgbClr val="76BE00"/>
              </a:buClr>
              <a:buSzPct val="150000"/>
            </a:pPr>
            <a:r>
              <a:rPr lang="zh-CN" altLang="en-US" sz="1200" dirty="0">
                <a:latin typeface="+mj-ea"/>
                <a:ea typeface="+mj-ea"/>
              </a:rPr>
              <a:t>无需跳转至分类号搜索页面，快速查找相关分类号</a:t>
            </a:r>
            <a:endParaRPr lang="zh-CN" altLang="en-US" sz="1200" dirty="0">
              <a:latin typeface="+mj-ea"/>
              <a:ea typeface="+mj-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b="94979"/>
          <a:stretch>
            <a:fillRect/>
          </a:stretch>
        </p:blipFill>
        <p:spPr>
          <a:xfrm>
            <a:off x="144019" y="792585"/>
            <a:ext cx="5569469" cy="255254"/>
          </a:xfrm>
          <a:prstGeom prst="rect">
            <a:avLst/>
          </a:prstGeom>
        </p:spPr>
      </p:pic>
      <p:sp>
        <p:nvSpPr>
          <p:cNvPr id="3" name="矩形 2"/>
          <p:cNvSpPr/>
          <p:nvPr/>
        </p:nvSpPr>
        <p:spPr>
          <a:xfrm>
            <a:off x="5830500" y="1322712"/>
            <a:ext cx="2856323" cy="1444691"/>
          </a:xfrm>
          <a:prstGeom prst="rect">
            <a:avLst/>
          </a:prstGeom>
        </p:spPr>
        <p:txBody>
          <a:bodyPr wrap="square">
            <a:spAutoFit/>
          </a:bodyPr>
          <a:lstStyle/>
          <a:p>
            <a:pPr marL="214630" marR="3810" indent="-214630" algn="just">
              <a:lnSpc>
                <a:spcPct val="150000"/>
              </a:lnSpc>
              <a:buClr>
                <a:schemeClr val="tx1">
                  <a:lumMod val="95000"/>
                  <a:lumOff val="5000"/>
                </a:schemeClr>
              </a:buClr>
              <a:buFont typeface="Arial" panose="020B0604020202020204" pitchFamily="34" charset="0"/>
              <a:buChar char="•"/>
            </a:pPr>
            <a:r>
              <a:rPr lang="en-US" altLang="zh-CN" sz="1200" kern="100" dirty="0">
                <a:latin typeface="+mj-ea"/>
                <a:ea typeface="+mj-ea"/>
                <a:cs typeface="Times New Roman" panose="02020603050405020304" pitchFamily="18" charset="0"/>
              </a:rPr>
              <a:t>56</a:t>
            </a:r>
            <a:r>
              <a:rPr lang="zh-CN" altLang="en-US" sz="1200" kern="100" dirty="0">
                <a:latin typeface="+mj-ea"/>
                <a:ea typeface="+mj-ea"/>
                <a:cs typeface="Times New Roman" panose="02020603050405020304" pitchFamily="18" charset="0"/>
              </a:rPr>
              <a:t>个国家</a:t>
            </a:r>
            <a:r>
              <a:rPr lang="en-US" altLang="zh-CN" sz="1200" kern="100" dirty="0">
                <a:latin typeface="+mj-ea"/>
                <a:ea typeface="+mj-ea"/>
                <a:cs typeface="Times New Roman" panose="02020603050405020304" pitchFamily="18" charset="0"/>
              </a:rPr>
              <a:t>/</a:t>
            </a:r>
            <a:r>
              <a:rPr lang="zh-CN" altLang="en-US" sz="1200" kern="100" dirty="0">
                <a:latin typeface="+mj-ea"/>
                <a:ea typeface="+mj-ea"/>
                <a:cs typeface="Times New Roman" panose="02020603050405020304" pitchFamily="18" charset="0"/>
              </a:rPr>
              <a:t>地区的</a:t>
            </a:r>
            <a:r>
              <a:rPr lang="en-US" altLang="zh-CN" sz="1200" kern="100" dirty="0">
                <a:latin typeface="+mj-ea"/>
                <a:ea typeface="+mj-ea"/>
                <a:cs typeface="Times New Roman" panose="02020603050405020304" pitchFamily="18" charset="0"/>
              </a:rPr>
              <a:t>10</a:t>
            </a:r>
            <a:r>
              <a:rPr lang="zh-CN" altLang="en-US" sz="1200" kern="100" dirty="0">
                <a:latin typeface="+mj-ea"/>
                <a:ea typeface="+mj-ea"/>
                <a:cs typeface="Times New Roman" panose="02020603050405020304" pitchFamily="18" charset="0"/>
              </a:rPr>
              <a:t>个法律状态标签；</a:t>
            </a:r>
            <a:endParaRPr lang="en-US" altLang="zh-CN" sz="1200" kern="100" dirty="0">
              <a:latin typeface="+mj-ea"/>
              <a:ea typeface="+mj-ea"/>
              <a:cs typeface="Times New Roman" panose="02020603050405020304" pitchFamily="18" charset="0"/>
            </a:endParaRPr>
          </a:p>
          <a:p>
            <a:pPr marL="214630" marR="3810" indent="-214630" algn="just">
              <a:lnSpc>
                <a:spcPct val="150000"/>
              </a:lnSpc>
              <a:buClr>
                <a:schemeClr val="tx1">
                  <a:lumMod val="95000"/>
                  <a:lumOff val="5000"/>
                </a:schemeClr>
              </a:buClr>
              <a:buFont typeface="Arial" panose="020B0604020202020204" pitchFamily="34" charset="0"/>
              <a:buChar char="•"/>
            </a:pPr>
            <a:r>
              <a:rPr lang="en-US" altLang="zh-CN" sz="1200" kern="100" dirty="0">
                <a:latin typeface="+mj-ea"/>
                <a:cs typeface="Times New Roman" panose="02020603050405020304" pitchFamily="18" charset="0"/>
              </a:rPr>
              <a:t>36</a:t>
            </a:r>
            <a:r>
              <a:rPr lang="zh-CN" altLang="zh-CN" sz="1200" kern="100" dirty="0">
                <a:latin typeface="+mj-ea"/>
                <a:cs typeface="Times New Roman" panose="02020603050405020304" pitchFamily="18" charset="0"/>
              </a:rPr>
              <a:t>个国家</a:t>
            </a:r>
            <a:r>
              <a:rPr lang="en-US" altLang="zh-CN" sz="1200" kern="100" dirty="0">
                <a:latin typeface="+mj-ea"/>
                <a:cs typeface="Times New Roman" panose="02020603050405020304" pitchFamily="18" charset="0"/>
              </a:rPr>
              <a:t>/</a:t>
            </a:r>
            <a:r>
              <a:rPr lang="zh-CN" altLang="zh-CN" sz="1200" kern="100" dirty="0">
                <a:latin typeface="+mj-ea"/>
                <a:cs typeface="Times New Roman" panose="02020603050405020304" pitchFamily="18" charset="0"/>
              </a:rPr>
              <a:t>地区的</a:t>
            </a:r>
            <a:r>
              <a:rPr lang="en-US" altLang="zh-CN" sz="1200" kern="100" dirty="0">
                <a:latin typeface="+mj-ea"/>
                <a:cs typeface="Times New Roman" panose="02020603050405020304" pitchFamily="18" charset="0"/>
              </a:rPr>
              <a:t>8</a:t>
            </a:r>
            <a:r>
              <a:rPr lang="zh-CN" altLang="en-US" sz="1200" kern="100" dirty="0">
                <a:latin typeface="+mj-ea"/>
                <a:cs typeface="Times New Roman" panose="02020603050405020304" pitchFamily="18" charset="0"/>
              </a:rPr>
              <a:t>个法律事件标签；</a:t>
            </a:r>
            <a:endParaRPr lang="en-US" altLang="zh-CN" sz="1200" kern="100" dirty="0">
              <a:latin typeface="+mj-ea"/>
              <a:ea typeface="+mj-ea"/>
              <a:cs typeface="Times New Roman" panose="02020603050405020304" pitchFamily="18" charset="0"/>
            </a:endParaRPr>
          </a:p>
          <a:p>
            <a:pPr marL="214630" marR="3810" indent="-214630" algn="just">
              <a:lnSpc>
                <a:spcPct val="150000"/>
              </a:lnSpc>
              <a:buClr>
                <a:schemeClr val="tx1">
                  <a:lumMod val="95000"/>
                  <a:lumOff val="5000"/>
                </a:schemeClr>
              </a:buClr>
              <a:buFont typeface="Arial" panose="020B0604020202020204" pitchFamily="34" charset="0"/>
              <a:buChar char="•"/>
            </a:pPr>
            <a:r>
              <a:rPr lang="en-US" altLang="zh-CN" sz="1200" kern="100" dirty="0">
                <a:latin typeface="+mj-ea"/>
                <a:ea typeface="+mj-ea"/>
                <a:cs typeface="Times New Roman" panose="02020603050405020304" pitchFamily="18" charset="0"/>
              </a:rPr>
              <a:t>9</a:t>
            </a:r>
            <a:r>
              <a:rPr lang="zh-CN" altLang="en-US" sz="1200" kern="100" dirty="0">
                <a:latin typeface="+mj-ea"/>
                <a:ea typeface="+mj-ea"/>
                <a:cs typeface="Times New Roman" panose="02020603050405020304" pitchFamily="18" charset="0"/>
              </a:rPr>
              <a:t>个国家</a:t>
            </a:r>
            <a:r>
              <a:rPr lang="en-US" altLang="zh-CN" sz="1200" kern="100" dirty="0">
                <a:latin typeface="+mj-ea"/>
                <a:ea typeface="+mj-ea"/>
                <a:cs typeface="Times New Roman" panose="02020603050405020304" pitchFamily="18" charset="0"/>
              </a:rPr>
              <a:t>/</a:t>
            </a:r>
            <a:r>
              <a:rPr lang="zh-CN" altLang="en-US" sz="1200" kern="100" dirty="0">
                <a:latin typeface="+mj-ea"/>
                <a:ea typeface="+mj-ea"/>
                <a:cs typeface="Times New Roman" panose="02020603050405020304" pitchFamily="18" charset="0"/>
              </a:rPr>
              <a:t>地区的</a:t>
            </a:r>
            <a:r>
              <a:rPr lang="en-US" altLang="zh-CN" sz="1200" kern="100" dirty="0">
                <a:latin typeface="+mj-ea"/>
                <a:ea typeface="+mj-ea"/>
                <a:cs typeface="Times New Roman" panose="02020603050405020304" pitchFamily="18" charset="0"/>
              </a:rPr>
              <a:t>18</a:t>
            </a:r>
            <a:r>
              <a:rPr lang="zh-CN" altLang="en-US" sz="1200" kern="100" dirty="0">
                <a:latin typeface="+mj-ea"/>
                <a:ea typeface="+mj-ea"/>
                <a:cs typeface="Times New Roman" panose="02020603050405020304" pitchFamily="18" charset="0"/>
              </a:rPr>
              <a:t>万件诉讼案件；</a:t>
            </a:r>
            <a:endParaRPr lang="en-US" altLang="zh-CN" sz="1200" kern="100" dirty="0">
              <a:latin typeface="+mj-ea"/>
              <a:ea typeface="+mj-ea"/>
              <a:cs typeface="Times New Roman" panose="02020603050405020304" pitchFamily="18" charset="0"/>
            </a:endParaRPr>
          </a:p>
          <a:p>
            <a:pPr marL="214630" marR="3810" indent="-214630" algn="just">
              <a:lnSpc>
                <a:spcPct val="150000"/>
              </a:lnSpc>
              <a:buClr>
                <a:schemeClr val="tx1">
                  <a:lumMod val="95000"/>
                  <a:lumOff val="5000"/>
                </a:schemeClr>
              </a:buClr>
              <a:buFont typeface="Arial" panose="020B0604020202020204" pitchFamily="34" charset="0"/>
              <a:buChar char="•"/>
            </a:pPr>
            <a:r>
              <a:rPr lang="zh-CN" altLang="en-US" sz="1200" kern="100" dirty="0">
                <a:latin typeface="+mj-ea"/>
                <a:ea typeface="+mj-ea"/>
                <a:cs typeface="Times New Roman" panose="02020603050405020304" pitchFamily="18" charset="0"/>
              </a:rPr>
              <a:t>覆盖全球的专利许可数据，涉及</a:t>
            </a:r>
            <a:r>
              <a:rPr lang="en-US" altLang="zh-CN" sz="1200" kern="100" dirty="0">
                <a:latin typeface="+mj-ea"/>
                <a:ea typeface="+mj-ea"/>
                <a:cs typeface="Times New Roman" panose="02020603050405020304" pitchFamily="18" charset="0"/>
              </a:rPr>
              <a:t>27</a:t>
            </a:r>
            <a:r>
              <a:rPr lang="zh-CN" altLang="en-US" sz="1200" kern="100" dirty="0">
                <a:latin typeface="+mj-ea"/>
                <a:ea typeface="+mj-ea"/>
                <a:cs typeface="Times New Roman" panose="02020603050405020304" pitchFamily="18" charset="0"/>
              </a:rPr>
              <a:t>万件许可，关联专利将近</a:t>
            </a:r>
            <a:r>
              <a:rPr lang="en-US" altLang="zh-CN" sz="1200" kern="100" dirty="0">
                <a:latin typeface="+mj-ea"/>
                <a:ea typeface="+mj-ea"/>
                <a:cs typeface="Times New Roman" panose="02020603050405020304" pitchFamily="18" charset="0"/>
              </a:rPr>
              <a:t>60</a:t>
            </a:r>
            <a:r>
              <a:rPr lang="zh-CN" altLang="en-US" sz="1200" kern="100" dirty="0">
                <a:latin typeface="+mj-ea"/>
                <a:ea typeface="+mj-ea"/>
                <a:cs typeface="Times New Roman" panose="02020603050405020304" pitchFamily="18" charset="0"/>
              </a:rPr>
              <a:t>万条。</a:t>
            </a:r>
            <a:endParaRPr lang="en-US" altLang="zh-CN" sz="1200" kern="100" dirty="0">
              <a:latin typeface="+mj-ea"/>
              <a:ea typeface="+mj-ea"/>
              <a:cs typeface="Times New Roman" panose="02020603050405020304" pitchFamily="18" charset="0"/>
            </a:endParaRPr>
          </a:p>
        </p:txBody>
      </p:sp>
      <p:sp>
        <p:nvSpPr>
          <p:cNvPr id="4" name="文本框 3"/>
          <p:cNvSpPr txBox="1"/>
          <p:nvPr/>
        </p:nvSpPr>
        <p:spPr>
          <a:xfrm>
            <a:off x="5830500" y="987086"/>
            <a:ext cx="2856323" cy="369332"/>
          </a:xfrm>
          <a:prstGeom prst="rect">
            <a:avLst/>
          </a:prstGeom>
          <a:noFill/>
        </p:spPr>
        <p:txBody>
          <a:bodyPr wrap="square" rtlCol="0">
            <a:spAutoFit/>
          </a:bodyPr>
          <a:lstStyle/>
          <a:p>
            <a:r>
              <a:rPr lang="zh-CN" altLang="en-US" sz="1800" b="1" dirty="0">
                <a:solidFill>
                  <a:schemeClr val="tx1">
                    <a:lumMod val="65000"/>
                    <a:lumOff val="35000"/>
                  </a:schemeClr>
                </a:solidFill>
                <a:latin typeface="+mj-ea"/>
                <a:ea typeface="+mj-ea"/>
              </a:rPr>
              <a:t>强大的法律数据支撑</a:t>
            </a:r>
            <a:endParaRPr lang="zh-CN" altLang="en-US" sz="1800" b="1" dirty="0">
              <a:solidFill>
                <a:schemeClr val="tx1">
                  <a:lumMod val="65000"/>
                  <a:lumOff val="35000"/>
                </a:schemeClr>
              </a:solidFill>
              <a:latin typeface="+mj-ea"/>
              <a:ea typeface="+mj-ea"/>
            </a:endParaRPr>
          </a:p>
        </p:txBody>
      </p:sp>
      <p:sp>
        <p:nvSpPr>
          <p:cNvPr id="5" name="矩形 9"/>
          <p:cNvSpPr>
            <a:spLocks noChangeArrowheads="1"/>
          </p:cNvSpPr>
          <p:nvPr/>
        </p:nvSpPr>
        <p:spPr bwMode="auto">
          <a:xfrm>
            <a:off x="564703" y="210106"/>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专利检索</a:t>
            </a:r>
            <a:r>
              <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a:t>
            </a: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搜索方式</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pic>
        <p:nvPicPr>
          <p:cNvPr id="8" name="图片 7"/>
          <p:cNvPicPr>
            <a:picLocks noChangeAspect="1"/>
          </p:cNvPicPr>
          <p:nvPr/>
        </p:nvPicPr>
        <p:blipFill rotWithShape="1">
          <a:blip r:embed="rId2"/>
          <a:srcRect b="44127"/>
          <a:stretch>
            <a:fillRect/>
          </a:stretch>
        </p:blipFill>
        <p:spPr>
          <a:xfrm>
            <a:off x="564387" y="3863215"/>
            <a:ext cx="4814853" cy="1211705"/>
          </a:xfrm>
          <a:prstGeom prst="rect">
            <a:avLst/>
          </a:prstGeom>
        </p:spPr>
      </p:pic>
      <p:pic>
        <p:nvPicPr>
          <p:cNvPr id="9" name="图片 8"/>
          <p:cNvPicPr>
            <a:picLocks noChangeAspect="1"/>
          </p:cNvPicPr>
          <p:nvPr/>
        </p:nvPicPr>
        <p:blipFill rotWithShape="1">
          <a:blip r:embed="rId1"/>
          <a:srcRect t="26830" b="19881"/>
          <a:stretch>
            <a:fillRect/>
          </a:stretch>
        </p:blipFill>
        <p:spPr>
          <a:xfrm>
            <a:off x="202525" y="1120015"/>
            <a:ext cx="5569469" cy="2708910"/>
          </a:xfrm>
          <a:prstGeom prst="rect">
            <a:avLst/>
          </a:prstGeom>
        </p:spPr>
      </p:pic>
      <p:sp>
        <p:nvSpPr>
          <p:cNvPr id="7" name="矩形 6"/>
          <p:cNvSpPr/>
          <p:nvPr/>
        </p:nvSpPr>
        <p:spPr>
          <a:xfrm>
            <a:off x="5233265" y="3079976"/>
            <a:ext cx="4572000" cy="1721690"/>
          </a:xfrm>
          <a:prstGeom prst="rect">
            <a:avLst/>
          </a:prstGeom>
        </p:spPr>
        <p:txBody>
          <a:bodyPr>
            <a:spAutoFit/>
          </a:bodyPr>
          <a:lstStyle/>
          <a:p>
            <a:pPr>
              <a:buClr>
                <a:srgbClr val="76BE00"/>
              </a:buClr>
              <a:buSzPct val="150000"/>
            </a:pPr>
            <a:r>
              <a:rPr lang="zh-CN" altLang="en-US" sz="1800" b="1" dirty="0">
                <a:solidFill>
                  <a:schemeClr val="tx1">
                    <a:lumMod val="65000"/>
                    <a:lumOff val="35000"/>
                  </a:schemeClr>
                </a:solidFill>
                <a:latin typeface="+mj-ea"/>
                <a:ea typeface="+mj-ea"/>
              </a:rPr>
              <a:t>支持常用法律检索字段</a:t>
            </a:r>
            <a:endParaRPr lang="zh-CN" altLang="en-US" sz="1800" b="1" dirty="0">
              <a:solidFill>
                <a:schemeClr val="tx1">
                  <a:lumMod val="65000"/>
                  <a:lumOff val="35000"/>
                </a:schemeClr>
              </a:solidFill>
              <a:latin typeface="+mj-ea"/>
              <a:ea typeface="+mj-ea"/>
            </a:endParaRPr>
          </a:p>
          <a:p>
            <a:pPr marL="214630" marR="3810" indent="-214630" algn="just">
              <a:lnSpc>
                <a:spcPct val="150000"/>
              </a:lnSpc>
              <a:buClr>
                <a:schemeClr val="tx1">
                  <a:lumMod val="95000"/>
                  <a:lumOff val="5000"/>
                </a:schemeClr>
              </a:buClr>
              <a:buSzPct val="150000"/>
              <a:buFont typeface="Arial" panose="020B0604020202020204" pitchFamily="34" charset="0"/>
              <a:buChar char="•"/>
            </a:pPr>
            <a:r>
              <a:rPr lang="zh-CN" altLang="en-US" sz="1200" kern="100" dirty="0">
                <a:latin typeface="+mj-ea"/>
                <a:ea typeface="+mj-ea"/>
                <a:cs typeface="Times New Roman" panose="02020603050405020304" pitchFamily="18" charset="0"/>
              </a:rPr>
              <a:t>专利诉讼：原告、被告等；</a:t>
            </a:r>
            <a:endParaRPr lang="zh-CN" altLang="en-US" sz="1200" kern="100" dirty="0">
              <a:latin typeface="+mj-ea"/>
              <a:ea typeface="+mj-ea"/>
              <a:cs typeface="Times New Roman" panose="02020603050405020304" pitchFamily="18" charset="0"/>
            </a:endParaRPr>
          </a:p>
          <a:p>
            <a:pPr marL="214630" marR="3810" indent="-214630" algn="just">
              <a:lnSpc>
                <a:spcPct val="150000"/>
              </a:lnSpc>
              <a:buClr>
                <a:schemeClr val="tx1">
                  <a:lumMod val="95000"/>
                  <a:lumOff val="5000"/>
                </a:schemeClr>
              </a:buClr>
              <a:buSzPct val="150000"/>
              <a:buFont typeface="Arial" panose="020B0604020202020204" pitchFamily="34" charset="0"/>
              <a:buChar char="•"/>
            </a:pPr>
            <a:r>
              <a:rPr lang="zh-CN" altLang="en-US" sz="1200" kern="100" dirty="0">
                <a:latin typeface="+mj-ea"/>
                <a:ea typeface="+mj-ea"/>
                <a:cs typeface="Times New Roman" panose="02020603050405020304" pitchFamily="18" charset="0"/>
              </a:rPr>
              <a:t>专利许可： 许可人、排他性等</a:t>
            </a:r>
            <a:endParaRPr lang="zh-CN" altLang="en-US" sz="1200" kern="100" dirty="0">
              <a:latin typeface="+mj-ea"/>
              <a:ea typeface="+mj-ea"/>
              <a:cs typeface="Times New Roman" panose="02020603050405020304" pitchFamily="18" charset="0"/>
            </a:endParaRPr>
          </a:p>
          <a:p>
            <a:pPr marL="214630" marR="3810" indent="-214630" algn="just">
              <a:lnSpc>
                <a:spcPct val="150000"/>
              </a:lnSpc>
              <a:buClr>
                <a:schemeClr val="tx1">
                  <a:lumMod val="95000"/>
                  <a:lumOff val="5000"/>
                </a:schemeClr>
              </a:buClr>
              <a:buSzPct val="150000"/>
              <a:buFont typeface="Arial" panose="020B0604020202020204" pitchFamily="34" charset="0"/>
              <a:buChar char="•"/>
            </a:pPr>
            <a:r>
              <a:rPr lang="zh-CN" altLang="en-US" sz="1200" kern="100" dirty="0">
                <a:latin typeface="+mj-ea"/>
                <a:ea typeface="+mj-ea"/>
                <a:cs typeface="Times New Roman" panose="02020603050405020304" pitchFamily="18" charset="0"/>
              </a:rPr>
              <a:t>专利转让： 转让人、受让人等；</a:t>
            </a:r>
            <a:endParaRPr lang="zh-CN" altLang="en-US" sz="1200" kern="100" dirty="0">
              <a:latin typeface="+mj-ea"/>
              <a:ea typeface="+mj-ea"/>
              <a:cs typeface="Times New Roman" panose="02020603050405020304" pitchFamily="18" charset="0"/>
            </a:endParaRPr>
          </a:p>
          <a:p>
            <a:pPr marL="214630" marR="3810" indent="-214630" algn="just">
              <a:lnSpc>
                <a:spcPct val="150000"/>
              </a:lnSpc>
              <a:buClr>
                <a:schemeClr val="tx1">
                  <a:lumMod val="95000"/>
                  <a:lumOff val="5000"/>
                </a:schemeClr>
              </a:buClr>
              <a:buSzPct val="150000"/>
              <a:buFont typeface="Arial" panose="020B0604020202020204" pitchFamily="34" charset="0"/>
              <a:buChar char="•"/>
            </a:pPr>
            <a:r>
              <a:rPr lang="zh-CN" altLang="en-US" sz="1200" kern="100" dirty="0">
                <a:latin typeface="+mj-ea"/>
                <a:ea typeface="+mj-ea"/>
                <a:cs typeface="Times New Roman" panose="02020603050405020304" pitchFamily="18" charset="0"/>
              </a:rPr>
              <a:t>复审无效： 决定号，要点和全文等；</a:t>
            </a:r>
            <a:endParaRPr lang="en-US" altLang="zh-CN" sz="1200" kern="100" dirty="0">
              <a:latin typeface="+mj-ea"/>
              <a:ea typeface="+mj-ea"/>
              <a:cs typeface="Times New Roman" panose="02020603050405020304" pitchFamily="18" charset="0"/>
            </a:endParaRPr>
          </a:p>
          <a:p>
            <a:pPr marL="214630" marR="3810" indent="-214630" algn="just">
              <a:lnSpc>
                <a:spcPct val="150000"/>
              </a:lnSpc>
              <a:buClr>
                <a:schemeClr val="tx1">
                  <a:lumMod val="95000"/>
                  <a:lumOff val="5000"/>
                </a:schemeClr>
              </a:buClr>
              <a:buSzPct val="150000"/>
              <a:buFont typeface="Arial" panose="020B0604020202020204" pitchFamily="34" charset="0"/>
              <a:buChar char="•"/>
            </a:pPr>
            <a:r>
              <a:rPr lang="zh-CN" altLang="en-US" sz="1200" kern="100" dirty="0">
                <a:solidFill>
                  <a:srgbClr val="5D9700"/>
                </a:solidFill>
                <a:latin typeface="+mj-ea"/>
                <a:ea typeface="+mj-ea"/>
                <a:cs typeface="Times New Roman" panose="02020603050405020304" pitchFamily="18" charset="0"/>
              </a:rPr>
              <a:t>专利相关字段</a:t>
            </a:r>
            <a:r>
              <a:rPr lang="zh-CN" altLang="en-US" sz="1200" kern="100" dirty="0">
                <a:latin typeface="+mj-ea"/>
                <a:ea typeface="+mj-ea"/>
                <a:cs typeface="Times New Roman" panose="02020603050405020304" pitchFamily="18" charset="0"/>
              </a:rPr>
              <a:t>。</a:t>
            </a:r>
            <a:endParaRPr lang="zh-CN" altLang="en-US" sz="1200" kern="100" dirty="0">
              <a:latin typeface="+mj-ea"/>
              <a:ea typeface="+mj-ea"/>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81784" y="902473"/>
            <a:ext cx="5855444" cy="3364454"/>
          </a:xfrm>
          <a:prstGeom prst="rect">
            <a:avLst/>
          </a:prstGeom>
        </p:spPr>
      </p:pic>
      <p:pic>
        <p:nvPicPr>
          <p:cNvPr id="3" name="图片 2"/>
          <p:cNvPicPr>
            <a:picLocks noChangeAspect="1"/>
          </p:cNvPicPr>
          <p:nvPr/>
        </p:nvPicPr>
        <p:blipFill>
          <a:blip r:embed="rId2"/>
          <a:stretch>
            <a:fillRect/>
          </a:stretch>
        </p:blipFill>
        <p:spPr>
          <a:xfrm>
            <a:off x="3941792" y="1812104"/>
            <a:ext cx="4562101" cy="3122030"/>
          </a:xfrm>
          <a:prstGeom prst="rect">
            <a:avLst/>
          </a:prstGeom>
        </p:spPr>
      </p:pic>
      <p:sp>
        <p:nvSpPr>
          <p:cNvPr id="4" name="矩形 9"/>
          <p:cNvSpPr>
            <a:spLocks noChangeArrowheads="1"/>
          </p:cNvSpPr>
          <p:nvPr/>
        </p:nvSpPr>
        <p:spPr bwMode="auto">
          <a:xfrm>
            <a:off x="612963" y="202486"/>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专利检索</a:t>
            </a:r>
            <a:r>
              <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a:t>
            </a: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搜索方式</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
        <p:nvSpPr>
          <p:cNvPr id="5" name="矩形 4"/>
          <p:cNvSpPr/>
          <p:nvPr/>
        </p:nvSpPr>
        <p:spPr>
          <a:xfrm>
            <a:off x="5793169" y="902472"/>
            <a:ext cx="3397439" cy="1200329"/>
          </a:xfrm>
          <a:prstGeom prst="rect">
            <a:avLst/>
          </a:prstGeom>
        </p:spPr>
        <p:txBody>
          <a:bodyPr wrap="square">
            <a:spAutoFit/>
          </a:bodyPr>
          <a:lstStyle/>
          <a:p>
            <a:pPr algn="ctr">
              <a:buClr>
                <a:srgbClr val="76BE00"/>
              </a:buClr>
              <a:buSzPct val="150000"/>
            </a:pPr>
            <a:r>
              <a:rPr lang="zh-CN" altLang="en-US" sz="2400" b="1" dirty="0">
                <a:solidFill>
                  <a:srgbClr val="5D9700"/>
                </a:solidFill>
                <a:latin typeface="+mj-ea"/>
                <a:ea typeface="+mj-ea"/>
              </a:rPr>
              <a:t>批量处理</a:t>
            </a:r>
            <a:r>
              <a:rPr lang="en-US" altLang="zh-CN" sz="2400" b="1" dirty="0">
                <a:solidFill>
                  <a:srgbClr val="5D9700"/>
                </a:solidFill>
                <a:latin typeface="+mj-ea"/>
                <a:ea typeface="+mj-ea"/>
              </a:rPr>
              <a:t>——</a:t>
            </a:r>
            <a:endParaRPr lang="en-US" altLang="zh-CN" sz="2400" b="1" dirty="0">
              <a:solidFill>
                <a:srgbClr val="5D9700"/>
              </a:solidFill>
              <a:latin typeface="+mj-ea"/>
              <a:ea typeface="+mj-ea"/>
            </a:endParaRPr>
          </a:p>
          <a:p>
            <a:pPr algn="ctr">
              <a:buClr>
                <a:srgbClr val="76BE00"/>
              </a:buClr>
              <a:buSzPct val="150000"/>
            </a:pPr>
            <a:r>
              <a:rPr lang="zh-CN" altLang="en-US" sz="2400" b="1" dirty="0">
                <a:solidFill>
                  <a:srgbClr val="5D9700"/>
                </a:solidFill>
                <a:latin typeface="+mj-ea"/>
                <a:ea typeface="+mj-ea"/>
              </a:rPr>
              <a:t>直接输入号码，快速查询对应信息</a:t>
            </a:r>
            <a:endParaRPr lang="zh-CN" altLang="en-US" sz="2400" b="1" dirty="0">
              <a:solidFill>
                <a:srgbClr val="5D9700"/>
              </a:solidFill>
              <a:latin typeface="+mj-ea"/>
              <a:ea typeface="+mj-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40725" y="106325"/>
            <a:ext cx="2392001" cy="474874"/>
          </a:xfrm>
          <a:prstGeom prst="rect">
            <a:avLst/>
          </a:prstGeom>
        </p:spPr>
        <p:txBody>
          <a:bodyPr wrap="none">
            <a:spAutoFit/>
          </a:bodyPr>
          <a:lstStyle/>
          <a:p>
            <a:pPr>
              <a:lnSpc>
                <a:spcPct val="300000"/>
              </a:lnSpc>
            </a:pPr>
            <a:r>
              <a:rPr lang="zh-TW" altLang="zh-CN" sz="1015" b="1" dirty="0">
                <a:solidFill>
                  <a:srgbClr val="000000"/>
                </a:solidFill>
                <a:latin typeface="hakuyoxingshu7000"/>
                <a:ea typeface="宋体" panose="02010600030101010101" pitchFamily="2" charset="-122"/>
                <a:cs typeface="Arial" panose="020B0604020202020204" pitchFamily="34" charset="0"/>
              </a:rPr>
              <a:t>图像检索（以图检图，针对外观专利）</a:t>
            </a:r>
            <a:endParaRPr lang="zh-CN" altLang="zh-CN" sz="1500" dirty="0">
              <a:solidFill>
                <a:srgbClr val="000000"/>
              </a:solidFill>
              <a:latin typeface="hakuyoxingshu7000"/>
            </a:endParaRPr>
          </a:p>
        </p:txBody>
      </p:sp>
      <p:pic>
        <p:nvPicPr>
          <p:cNvPr id="3" name="图片 2"/>
          <p:cNvPicPr/>
          <p:nvPr/>
        </p:nvPicPr>
        <p:blipFill>
          <a:blip r:embed="rId1"/>
          <a:stretch>
            <a:fillRect/>
          </a:stretch>
        </p:blipFill>
        <p:spPr>
          <a:xfrm>
            <a:off x="426055" y="1033115"/>
            <a:ext cx="3955733" cy="2230755"/>
          </a:xfrm>
          <a:prstGeom prst="rect">
            <a:avLst/>
          </a:prstGeom>
        </p:spPr>
      </p:pic>
      <p:pic>
        <p:nvPicPr>
          <p:cNvPr id="4" name="图片 3"/>
          <p:cNvPicPr/>
          <p:nvPr/>
        </p:nvPicPr>
        <p:blipFill>
          <a:blip r:embed="rId2"/>
          <a:stretch>
            <a:fillRect/>
          </a:stretch>
        </p:blipFill>
        <p:spPr>
          <a:xfrm>
            <a:off x="4251509" y="2421886"/>
            <a:ext cx="3955733" cy="220884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490079" y="750673"/>
          <a:ext cx="7451125" cy="3141716"/>
        </p:xfrm>
        <a:graphic>
          <a:graphicData uri="http://schemas.openxmlformats.org/drawingml/2006/table">
            <a:tbl>
              <a:tblPr firstRow="1" firstCol="1" bandRow="1">
                <a:tableStyleId>{5C22544A-7EE6-4342-B048-85BDC9FD1C3A}</a:tableStyleId>
              </a:tblPr>
              <a:tblGrid>
                <a:gridCol w="1023397"/>
                <a:gridCol w="3231519"/>
                <a:gridCol w="3196209"/>
              </a:tblGrid>
              <a:tr h="287553">
                <a:tc>
                  <a:txBody>
                    <a:bodyPr/>
                    <a:lstStyle/>
                    <a:p>
                      <a:pPr algn="just">
                        <a:spcAft>
                          <a:spcPts val="0"/>
                        </a:spcAft>
                      </a:pPr>
                      <a:r>
                        <a:rPr lang="en-US" sz="1800" b="1" kern="100" dirty="0">
                          <a:solidFill>
                            <a:schemeClr val="bg1"/>
                          </a:solidFill>
                          <a:effectLst/>
                        </a:rPr>
                        <a:t> </a:t>
                      </a:r>
                      <a:endParaRPr lang="zh-CN" sz="1800" b="1" kern="100" dirty="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just">
                        <a:spcAft>
                          <a:spcPts val="0"/>
                        </a:spcAft>
                      </a:pPr>
                      <a:r>
                        <a:rPr lang="zh-CN" sz="1800" b="1" kern="0" dirty="0">
                          <a:solidFill>
                            <a:schemeClr val="bg1"/>
                          </a:solidFill>
                          <a:effectLst/>
                        </a:rPr>
                        <a:t>查全检索</a:t>
                      </a:r>
                      <a:endParaRPr lang="zh-CN" sz="1800" b="1" kern="100" dirty="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just">
                        <a:spcAft>
                          <a:spcPts val="0"/>
                        </a:spcAft>
                      </a:pPr>
                      <a:r>
                        <a:rPr lang="zh-CN" sz="1800" b="1" kern="0" dirty="0">
                          <a:solidFill>
                            <a:schemeClr val="bg1"/>
                          </a:solidFill>
                          <a:effectLst/>
                        </a:rPr>
                        <a:t>查新检索</a:t>
                      </a:r>
                      <a:endParaRPr lang="zh-CN" sz="1800" b="1" kern="100" dirty="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548640">
                <a:tc>
                  <a:txBody>
                    <a:bodyPr/>
                    <a:lstStyle/>
                    <a:p>
                      <a:pPr algn="just">
                        <a:spcAft>
                          <a:spcPts val="0"/>
                        </a:spcAft>
                      </a:pPr>
                      <a:r>
                        <a:rPr lang="zh-CN" sz="1800" b="1" kern="0">
                          <a:solidFill>
                            <a:schemeClr val="bg1"/>
                          </a:solidFill>
                          <a:effectLst/>
                        </a:rPr>
                        <a:t>应用范围</a:t>
                      </a:r>
                      <a:endParaRPr lang="zh-CN" sz="1800" b="1" kern="10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a:spcAft>
                          <a:spcPts val="0"/>
                        </a:spcAft>
                      </a:pPr>
                      <a:r>
                        <a:rPr lang="en-US" sz="1800" b="1" kern="100" dirty="0">
                          <a:solidFill>
                            <a:schemeClr val="bg1"/>
                          </a:solidFill>
                          <a:effectLst/>
                        </a:rPr>
                        <a:t> </a:t>
                      </a:r>
                      <a:r>
                        <a:rPr lang="zh-CN" sz="1800" b="1" kern="0" dirty="0">
                          <a:solidFill>
                            <a:schemeClr val="bg1"/>
                          </a:solidFill>
                          <a:effectLst/>
                        </a:rPr>
                        <a:t>应用范围课题立项，研发新品</a:t>
                      </a:r>
                      <a:endParaRPr lang="zh-CN" sz="1800" b="1" kern="100" dirty="0">
                        <a:solidFill>
                          <a:schemeClr val="bg1"/>
                        </a:solidFill>
                        <a:effectLst/>
                      </a:endParaRPr>
                    </a:p>
                    <a:p>
                      <a:pPr algn="l">
                        <a:spcAft>
                          <a:spcPts val="0"/>
                        </a:spcAft>
                      </a:pPr>
                      <a:r>
                        <a:rPr lang="zh-CN" sz="1800" b="1" kern="0" dirty="0">
                          <a:solidFill>
                            <a:schemeClr val="bg1"/>
                          </a:solidFill>
                          <a:effectLst/>
                        </a:rPr>
                        <a:t>行业分析</a:t>
                      </a:r>
                      <a:r>
                        <a:rPr lang="en-US" altLang="zh-CN" sz="1800" b="1" kern="0" dirty="0">
                          <a:solidFill>
                            <a:schemeClr val="bg1"/>
                          </a:solidFill>
                          <a:effectLst/>
                        </a:rPr>
                        <a:t>,FTO(</a:t>
                      </a:r>
                      <a:r>
                        <a:rPr lang="zh-CN" altLang="en-US" sz="1800" b="1" kern="0" dirty="0">
                          <a:solidFill>
                            <a:schemeClr val="bg1"/>
                          </a:solidFill>
                          <a:effectLst/>
                        </a:rPr>
                        <a:t>防侵权分析</a:t>
                      </a:r>
                      <a:r>
                        <a:rPr lang="en-US" altLang="zh-CN" sz="1800" b="1" kern="0" dirty="0">
                          <a:solidFill>
                            <a:schemeClr val="bg1"/>
                          </a:solidFill>
                          <a:effectLst/>
                        </a:rPr>
                        <a:t>)</a:t>
                      </a:r>
                      <a:endParaRPr lang="zh-CN" sz="1800" b="1" kern="100" dirty="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spcAft>
                          <a:spcPts val="0"/>
                        </a:spcAft>
                      </a:pPr>
                      <a:r>
                        <a:rPr lang="zh-CN" sz="1800" b="1" kern="0" dirty="0">
                          <a:solidFill>
                            <a:schemeClr val="bg1"/>
                          </a:solidFill>
                          <a:effectLst/>
                        </a:rPr>
                        <a:t>专利申请前，审查中</a:t>
                      </a:r>
                      <a:endParaRPr lang="zh-CN" sz="1800" b="1" kern="100" dirty="0">
                        <a:solidFill>
                          <a:schemeClr val="bg1"/>
                        </a:solidFill>
                        <a:effectLst/>
                      </a:endParaRPr>
                    </a:p>
                    <a:p>
                      <a:pPr algn="l">
                        <a:spcAft>
                          <a:spcPts val="0"/>
                        </a:spcAft>
                      </a:pPr>
                      <a:r>
                        <a:rPr lang="zh-CN" sz="1800" b="1" kern="0" dirty="0">
                          <a:solidFill>
                            <a:schemeClr val="bg1"/>
                          </a:solidFill>
                          <a:effectLst/>
                        </a:rPr>
                        <a:t>无效收集证据</a:t>
                      </a:r>
                      <a:r>
                        <a:rPr lang="en-US" sz="1800" b="1" kern="100" dirty="0">
                          <a:solidFill>
                            <a:schemeClr val="bg1"/>
                          </a:solidFill>
                          <a:effectLst/>
                        </a:rPr>
                        <a:t> </a:t>
                      </a:r>
                      <a:endParaRPr lang="zh-CN" sz="1800" b="1" kern="100" dirty="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548640">
                <a:tc>
                  <a:txBody>
                    <a:bodyPr/>
                    <a:lstStyle/>
                    <a:p>
                      <a:pPr algn="just">
                        <a:spcAft>
                          <a:spcPts val="0"/>
                        </a:spcAft>
                      </a:pPr>
                      <a:r>
                        <a:rPr lang="zh-CN" sz="1800" b="1" kern="0">
                          <a:solidFill>
                            <a:schemeClr val="bg1"/>
                          </a:solidFill>
                          <a:effectLst/>
                        </a:rPr>
                        <a:t>检索目的</a:t>
                      </a:r>
                      <a:endParaRPr lang="zh-CN" sz="1800" b="1" kern="10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a:spcAft>
                          <a:spcPts val="0"/>
                        </a:spcAft>
                      </a:pPr>
                      <a:r>
                        <a:rPr lang="zh-CN" sz="1800" b="1" kern="0" dirty="0">
                          <a:solidFill>
                            <a:schemeClr val="bg1"/>
                          </a:solidFill>
                          <a:effectLst/>
                        </a:rPr>
                        <a:t>检索目的获取目标文献集合</a:t>
                      </a:r>
                      <a:endParaRPr lang="zh-CN" sz="1800" b="1" kern="100" dirty="0">
                        <a:solidFill>
                          <a:schemeClr val="bg1"/>
                        </a:solidFill>
                        <a:effectLst/>
                      </a:endParaRPr>
                    </a:p>
                    <a:p>
                      <a:pPr algn="l">
                        <a:spcAft>
                          <a:spcPts val="0"/>
                        </a:spcAft>
                      </a:pPr>
                      <a:r>
                        <a:rPr lang="zh-CN" sz="1800" b="1" kern="0" dirty="0">
                          <a:solidFill>
                            <a:schemeClr val="bg1"/>
                          </a:solidFill>
                          <a:effectLst/>
                        </a:rPr>
                        <a:t>为专利分析做准备</a:t>
                      </a:r>
                      <a:endParaRPr lang="zh-CN" sz="1800" b="1" kern="100" dirty="0">
                        <a:solidFill>
                          <a:schemeClr val="bg1"/>
                        </a:solidFill>
                        <a:effectLst/>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spcAft>
                          <a:spcPts val="0"/>
                        </a:spcAft>
                      </a:pPr>
                      <a:r>
                        <a:rPr lang="zh-CN" sz="1800" b="1" kern="0" dirty="0">
                          <a:solidFill>
                            <a:schemeClr val="bg1"/>
                          </a:solidFill>
                          <a:effectLst/>
                        </a:rPr>
                        <a:t>获取最接近的现有技术</a:t>
                      </a:r>
                      <a:endParaRPr lang="zh-CN" sz="1800" b="1" kern="100" dirty="0">
                        <a:solidFill>
                          <a:schemeClr val="bg1"/>
                        </a:solidFill>
                        <a:effectLst/>
                      </a:endParaRPr>
                    </a:p>
                    <a:p>
                      <a:pPr algn="l">
                        <a:spcAft>
                          <a:spcPts val="0"/>
                        </a:spcAft>
                      </a:pPr>
                      <a:r>
                        <a:rPr lang="zh-CN" sz="1800" b="1" kern="0" dirty="0">
                          <a:solidFill>
                            <a:schemeClr val="bg1"/>
                          </a:solidFill>
                          <a:effectLst/>
                        </a:rPr>
                        <a:t>用于判断新颖性和创造性</a:t>
                      </a:r>
                      <a:endParaRPr lang="zh-CN" sz="1800" b="1" kern="100" dirty="0">
                        <a:solidFill>
                          <a:schemeClr val="bg1"/>
                        </a:solidFill>
                        <a:effectLst/>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283947">
                <a:tc>
                  <a:txBody>
                    <a:bodyPr/>
                    <a:lstStyle/>
                    <a:p>
                      <a:pPr algn="just">
                        <a:spcAft>
                          <a:spcPts val="0"/>
                        </a:spcAft>
                      </a:pPr>
                      <a:r>
                        <a:rPr lang="zh-CN" sz="1800" b="1" kern="0">
                          <a:solidFill>
                            <a:schemeClr val="bg1"/>
                          </a:solidFill>
                          <a:effectLst/>
                        </a:rPr>
                        <a:t>检索对象</a:t>
                      </a:r>
                      <a:endParaRPr lang="zh-CN" sz="1800" b="1" kern="10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a:spcAft>
                          <a:spcPts val="0"/>
                        </a:spcAft>
                      </a:pPr>
                      <a:r>
                        <a:rPr lang="zh-CN" sz="1800" b="1" kern="0" dirty="0">
                          <a:solidFill>
                            <a:schemeClr val="bg1"/>
                          </a:solidFill>
                          <a:effectLst/>
                        </a:rPr>
                        <a:t>技术点或技术分支</a:t>
                      </a:r>
                      <a:endParaRPr lang="zh-CN" sz="1800" b="1" kern="100" dirty="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spcAft>
                          <a:spcPts val="0"/>
                        </a:spcAft>
                      </a:pPr>
                      <a:r>
                        <a:rPr lang="zh-CN" sz="1800" b="1" kern="0" dirty="0">
                          <a:solidFill>
                            <a:schemeClr val="bg1"/>
                          </a:solidFill>
                          <a:effectLst/>
                        </a:rPr>
                        <a:t>已经确定的技术方案</a:t>
                      </a:r>
                      <a:endParaRPr lang="zh-CN" sz="1800" b="1" kern="100" dirty="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274320">
                <a:tc>
                  <a:txBody>
                    <a:bodyPr/>
                    <a:lstStyle/>
                    <a:p>
                      <a:pPr algn="just">
                        <a:spcAft>
                          <a:spcPts val="0"/>
                        </a:spcAft>
                      </a:pPr>
                      <a:r>
                        <a:rPr lang="zh-CN" sz="1800" b="1" kern="0">
                          <a:solidFill>
                            <a:schemeClr val="bg1"/>
                          </a:solidFill>
                          <a:effectLst/>
                        </a:rPr>
                        <a:t>检索准备</a:t>
                      </a:r>
                      <a:endParaRPr lang="zh-CN" sz="1800" b="1" kern="10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a:spcAft>
                          <a:spcPts val="0"/>
                        </a:spcAft>
                      </a:pPr>
                      <a:r>
                        <a:rPr lang="zh-CN" sz="1800" b="1" kern="0" dirty="0">
                          <a:solidFill>
                            <a:schemeClr val="bg1"/>
                          </a:solidFill>
                          <a:effectLst/>
                        </a:rPr>
                        <a:t>技术分解</a:t>
                      </a:r>
                      <a:endParaRPr lang="zh-CN" sz="1800" b="1" kern="100" dirty="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spcAft>
                          <a:spcPts val="0"/>
                        </a:spcAft>
                      </a:pPr>
                      <a:r>
                        <a:rPr lang="zh-CN" sz="1800" b="1" kern="0" dirty="0">
                          <a:solidFill>
                            <a:schemeClr val="bg1"/>
                          </a:solidFill>
                          <a:effectLst/>
                        </a:rPr>
                        <a:t>理解技术方案</a:t>
                      </a:r>
                      <a:r>
                        <a:rPr lang="en-US" sz="1800" b="1" kern="0" dirty="0">
                          <a:solidFill>
                            <a:schemeClr val="bg1"/>
                          </a:solidFill>
                          <a:effectLst/>
                        </a:rPr>
                        <a:t> </a:t>
                      </a:r>
                      <a:endParaRPr lang="zh-CN" sz="1800" b="1" kern="100" dirty="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548640">
                <a:tc>
                  <a:txBody>
                    <a:bodyPr/>
                    <a:lstStyle/>
                    <a:p>
                      <a:pPr algn="just">
                        <a:spcAft>
                          <a:spcPts val="0"/>
                        </a:spcAft>
                      </a:pPr>
                      <a:r>
                        <a:rPr lang="zh-CN" sz="1800" b="1" kern="0">
                          <a:solidFill>
                            <a:schemeClr val="bg1"/>
                          </a:solidFill>
                          <a:effectLst/>
                        </a:rPr>
                        <a:t>检索过程</a:t>
                      </a:r>
                      <a:endParaRPr lang="zh-CN" sz="1800" b="1" kern="10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a:spcAft>
                          <a:spcPts val="0"/>
                        </a:spcAft>
                      </a:pPr>
                      <a:r>
                        <a:rPr lang="zh-CN" sz="1800" b="1" kern="0" dirty="0">
                          <a:solidFill>
                            <a:schemeClr val="bg1"/>
                          </a:solidFill>
                          <a:effectLst/>
                        </a:rPr>
                        <a:t>检索日之前的文献</a:t>
                      </a:r>
                      <a:endParaRPr lang="zh-CN" sz="1800" b="1" kern="100" dirty="0">
                        <a:solidFill>
                          <a:schemeClr val="bg1"/>
                        </a:solidFill>
                        <a:effectLst/>
                      </a:endParaRPr>
                    </a:p>
                    <a:p>
                      <a:pPr algn="l">
                        <a:spcAft>
                          <a:spcPts val="0"/>
                        </a:spcAft>
                      </a:pPr>
                      <a:r>
                        <a:rPr lang="zh-CN" sz="1800" b="1" kern="0" dirty="0">
                          <a:solidFill>
                            <a:schemeClr val="bg1"/>
                          </a:solidFill>
                          <a:effectLst/>
                        </a:rPr>
                        <a:t>先全后准</a:t>
                      </a:r>
                      <a:r>
                        <a:rPr lang="en-US" sz="1800" b="1" kern="100" dirty="0">
                          <a:solidFill>
                            <a:schemeClr val="bg1"/>
                          </a:solidFill>
                          <a:effectLst/>
                        </a:rPr>
                        <a:t> </a:t>
                      </a:r>
                      <a:endParaRPr lang="zh-CN" sz="1800" b="1" kern="100" dirty="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spcAft>
                          <a:spcPts val="0"/>
                        </a:spcAft>
                      </a:pPr>
                      <a:r>
                        <a:rPr lang="zh-CN" sz="1800" b="1" kern="0" dirty="0">
                          <a:solidFill>
                            <a:schemeClr val="bg1"/>
                          </a:solidFill>
                          <a:effectLst/>
                        </a:rPr>
                        <a:t>检索专利申请日或检索日之</a:t>
                      </a:r>
                      <a:endParaRPr lang="zh-CN" sz="1800" b="1" kern="100" dirty="0">
                        <a:solidFill>
                          <a:schemeClr val="bg1"/>
                        </a:solidFill>
                        <a:effectLst/>
                      </a:endParaRPr>
                    </a:p>
                    <a:p>
                      <a:pPr algn="l">
                        <a:spcAft>
                          <a:spcPts val="0"/>
                        </a:spcAft>
                      </a:pPr>
                      <a:r>
                        <a:rPr lang="zh-CN" sz="1800" b="1" kern="0" dirty="0">
                          <a:solidFill>
                            <a:schemeClr val="bg1"/>
                          </a:solidFill>
                          <a:effectLst/>
                        </a:rPr>
                        <a:t>前的文献，准后求全</a:t>
                      </a:r>
                      <a:endParaRPr lang="zh-CN" sz="1800" b="1" kern="100" dirty="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274320">
                <a:tc>
                  <a:txBody>
                    <a:bodyPr/>
                    <a:lstStyle/>
                    <a:p>
                      <a:pPr algn="just">
                        <a:spcAft>
                          <a:spcPts val="0"/>
                        </a:spcAft>
                      </a:pPr>
                      <a:r>
                        <a:rPr lang="zh-CN" sz="1800" b="1" kern="0">
                          <a:solidFill>
                            <a:schemeClr val="bg1"/>
                          </a:solidFill>
                          <a:effectLst/>
                        </a:rPr>
                        <a:t>终止条件</a:t>
                      </a:r>
                      <a:endParaRPr lang="zh-CN" sz="1800" b="1" kern="10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a:spcAft>
                          <a:spcPts val="0"/>
                        </a:spcAft>
                      </a:pPr>
                      <a:r>
                        <a:rPr lang="zh-CN" sz="1800" b="1" kern="0" dirty="0">
                          <a:solidFill>
                            <a:schemeClr val="bg1"/>
                          </a:solidFill>
                          <a:effectLst/>
                        </a:rPr>
                        <a:t>查全率和查准率</a:t>
                      </a:r>
                      <a:endParaRPr lang="zh-CN" sz="1800" b="1" kern="100" dirty="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spcAft>
                          <a:spcPts val="0"/>
                        </a:spcAft>
                      </a:pPr>
                      <a:r>
                        <a:rPr lang="zh-CN" sz="1800" b="1" kern="0" dirty="0">
                          <a:solidFill>
                            <a:schemeClr val="bg1"/>
                          </a:solidFill>
                          <a:effectLst/>
                        </a:rPr>
                        <a:t>找到最接近的现有技术</a:t>
                      </a:r>
                      <a:endParaRPr lang="zh-CN" sz="1800" b="1" kern="100" dirty="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375656">
                <a:tc>
                  <a:txBody>
                    <a:bodyPr/>
                    <a:lstStyle/>
                    <a:p>
                      <a:pPr algn="just">
                        <a:spcAft>
                          <a:spcPts val="0"/>
                        </a:spcAft>
                      </a:pPr>
                      <a:r>
                        <a:rPr lang="zh-CN" sz="1800" b="1" kern="0" dirty="0">
                          <a:solidFill>
                            <a:schemeClr val="bg1"/>
                          </a:solidFill>
                          <a:effectLst/>
                        </a:rPr>
                        <a:t>检索成果</a:t>
                      </a:r>
                      <a:endParaRPr lang="zh-CN" sz="1800" b="1" kern="100" dirty="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just">
                        <a:spcAft>
                          <a:spcPts val="0"/>
                        </a:spcAft>
                      </a:pPr>
                      <a:r>
                        <a:rPr lang="zh-CN" sz="1800" b="1" kern="0" dirty="0">
                          <a:solidFill>
                            <a:schemeClr val="bg1"/>
                          </a:solidFill>
                          <a:effectLst/>
                        </a:rPr>
                        <a:t>专利文献集合</a:t>
                      </a:r>
                      <a:endParaRPr lang="zh-CN" sz="1800" b="1" kern="100" dirty="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just">
                        <a:spcAft>
                          <a:spcPts val="0"/>
                        </a:spcAft>
                      </a:pPr>
                      <a:r>
                        <a:rPr lang="zh-CN" sz="1800" b="1" kern="0" dirty="0">
                          <a:solidFill>
                            <a:schemeClr val="bg1"/>
                          </a:solidFill>
                          <a:effectLst/>
                        </a:rPr>
                        <a:t>对比文件</a:t>
                      </a:r>
                      <a:endParaRPr lang="zh-CN" sz="1800" b="1" kern="100" dirty="0">
                        <a:solidFill>
                          <a:schemeClr val="bg1"/>
                        </a:solidFill>
                        <a:effectLst/>
                        <a:latin typeface="等线" panose="02010600030101010101" charset="-122"/>
                        <a:ea typeface="等线" panose="02010600030101010101" charset="-122"/>
                        <a:cs typeface="Times New Roman" panose="02020603050405020304" pitchFamily="18" charset="0"/>
                      </a:endParaRPr>
                    </a:p>
                  </a:txBody>
                  <a:tcPr marL="39372" marR="393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bl>
          </a:graphicData>
        </a:graphic>
      </p:graphicFrame>
      <p:sp>
        <p:nvSpPr>
          <p:cNvPr id="6" name="矩形 5"/>
          <p:cNvSpPr/>
          <p:nvPr/>
        </p:nvSpPr>
        <p:spPr>
          <a:xfrm>
            <a:off x="616905" y="171661"/>
            <a:ext cx="3877985" cy="369332"/>
          </a:xfrm>
          <a:prstGeom prst="rect">
            <a:avLst/>
          </a:prstGeom>
        </p:spPr>
        <p:txBody>
          <a:bodyPr wrap="none">
            <a:spAutoFit/>
          </a:bodyPr>
          <a:lstStyle/>
          <a:p>
            <a:r>
              <a:rPr lang="zh-CN" altLang="zh-CN" sz="1800" b="1" kern="0" dirty="0">
                <a:solidFill>
                  <a:srgbClr val="404040"/>
                </a:solidFill>
                <a:latin typeface="等线" panose="02010600030101010101" charset="-122"/>
                <a:ea typeface="MicrosoftYaHei-Bold"/>
                <a:cs typeface="MicrosoftYaHei-Bold"/>
              </a:rPr>
              <a:t>专利信息查全检索和查新检索的区别</a:t>
            </a:r>
            <a:endParaRPr lang="zh-CN" altLang="zh-CN" sz="1800" kern="100" dirty="0">
              <a:latin typeface="等线" panose="02010600030101010101" charset="-122"/>
              <a:ea typeface="等线" panose="02010600030101010101" charset="-122"/>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5993" y="1429420"/>
            <a:ext cx="7952015" cy="1183466"/>
          </a:xfrm>
          <a:prstGeom prst="rect">
            <a:avLst/>
          </a:prstGeom>
          <a:noFill/>
        </p:spPr>
        <p:txBody>
          <a:bodyPr wrap="square" rtlCol="0">
            <a:spAutoFit/>
          </a:bodyPr>
          <a:lstStyle/>
          <a:p>
            <a:pPr marL="257175" indent="-257175">
              <a:buFont typeface="+mj-lt"/>
              <a:buAutoNum type="arabicPeriod"/>
            </a:pPr>
            <a:r>
              <a:rPr lang="zh-CN" altLang="en-US" sz="1015" b="1" dirty="0">
                <a:latin typeface="微软雅黑" panose="020B0503020204020204" pitchFamily="34" charset="-122"/>
                <a:ea typeface="微软雅黑" panose="020B0503020204020204" pitchFamily="34" charset="-122"/>
              </a:rPr>
              <a:t>新颖性</a:t>
            </a:r>
            <a:r>
              <a:rPr lang="zh-CN" altLang="en-US" sz="1015" dirty="0"/>
              <a:t>：</a:t>
            </a:r>
            <a:r>
              <a:rPr lang="zh-CN" altLang="en-US" sz="1015" dirty="0">
                <a:latin typeface="微软雅黑" panose="020B0503020204020204" pitchFamily="34" charset="-122"/>
                <a:ea typeface="微软雅黑" panose="020B0503020204020204" pitchFamily="34" charset="-122"/>
                <a:sym typeface="Wingdings" panose="05000000000000000000" charset="0"/>
              </a:rPr>
              <a:t>专</a:t>
            </a:r>
            <a:r>
              <a:rPr lang="zh-CN" altLang="en-US" sz="1015" dirty="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利文献记载</a:t>
            </a:r>
            <a:r>
              <a:rPr lang="zh-CN" altLang="en-US" sz="1015"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最新</a:t>
            </a:r>
            <a:r>
              <a:rPr lang="zh-CN" altLang="en-US" sz="1015" dirty="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技术信息，专利的首要条件。</a:t>
            </a:r>
            <a:endParaRPr lang="en-US" altLang="zh-CN" sz="1015" dirty="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a:p>
            <a:pPr marL="257175" indent="-257175">
              <a:buFont typeface="+mj-lt"/>
              <a:buAutoNum type="arabicPeriod"/>
            </a:pPr>
            <a:endParaRPr lang="en-US" altLang="zh-CN" sz="1015" dirty="0"/>
          </a:p>
          <a:p>
            <a:pPr marL="257175" indent="-257175">
              <a:buFont typeface="+mj-lt"/>
              <a:buAutoNum type="arabicPeriod"/>
            </a:pPr>
            <a:r>
              <a:rPr lang="zh-CN" altLang="en-US" sz="1015" b="1" dirty="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标准化：</a:t>
            </a:r>
            <a:r>
              <a:rPr lang="zh-CN" altLang="en-US" sz="1015" dirty="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专利文献具有</a:t>
            </a:r>
            <a:r>
              <a:rPr lang="zh-CN" altLang="en-US" sz="1015" b="1" dirty="0">
                <a:solidFill>
                  <a:srgbClr val="FF0000"/>
                </a:solidFill>
                <a:latin typeface="微软雅黑" panose="020B0503020204020204" pitchFamily="34" charset="-122"/>
                <a:ea typeface="微软雅黑" panose="020B0503020204020204" pitchFamily="34" charset="-122"/>
                <a:sym typeface="Wingdings" panose="05000000000000000000" charset="0"/>
              </a:rPr>
              <a:t>世界通用</a:t>
            </a:r>
            <a:r>
              <a:rPr lang="zh-CN" altLang="en-US" sz="1015" dirty="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的</a:t>
            </a:r>
            <a:r>
              <a:rPr lang="zh-CN" altLang="en-US" sz="1015" b="1" dirty="0">
                <a:solidFill>
                  <a:srgbClr val="FF0000"/>
                </a:solidFill>
                <a:latin typeface="微软雅黑" panose="020B0503020204020204" pitchFamily="34" charset="-122"/>
                <a:ea typeface="微软雅黑" panose="020B0503020204020204" pitchFamily="34" charset="-122"/>
                <a:sym typeface="Wingdings" panose="05000000000000000000" charset="0"/>
              </a:rPr>
              <a:t>分类体系</a:t>
            </a:r>
            <a:r>
              <a:rPr lang="zh-CN" altLang="en-US" sz="1015" dirty="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和</a:t>
            </a:r>
            <a:r>
              <a:rPr lang="zh-CN" altLang="en-US" sz="1015"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著录项目识别代码</a:t>
            </a:r>
            <a:r>
              <a:rPr lang="zh-CN" altLang="en-US" sz="1015" dirty="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，便于检索，阅读和信息化</a:t>
            </a:r>
            <a:endParaRPr lang="zh-CN" altLang="en-US" sz="1015" dirty="0"/>
          </a:p>
          <a:p>
            <a:pPr marL="257175" indent="-257175">
              <a:buFont typeface="+mj-lt"/>
              <a:buAutoNum type="arabicPeriod"/>
            </a:pPr>
            <a:endParaRPr lang="zh-CN" altLang="en-US" sz="1015" dirty="0"/>
          </a:p>
          <a:p>
            <a:pPr marL="257175" indent="-257175">
              <a:buFont typeface="+mj-lt"/>
              <a:buAutoNum type="arabicPeriod"/>
            </a:pPr>
            <a:r>
              <a:rPr lang="zh-CN" altLang="en-US" sz="1015" b="1" dirty="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完整性：</a:t>
            </a:r>
            <a:r>
              <a:rPr lang="zh-CN" altLang="en-US" sz="1015" dirty="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专利法中明确规定：</a:t>
            </a:r>
            <a:r>
              <a:rPr lang="zh-CN" altLang="en-US" sz="1015" b="1" dirty="0">
                <a:solidFill>
                  <a:srgbClr val="FF0000"/>
                </a:solidFill>
                <a:latin typeface="微软雅黑" panose="020B0503020204020204" pitchFamily="34" charset="-122"/>
                <a:ea typeface="微软雅黑" panose="020B0503020204020204" pitchFamily="34" charset="-122"/>
                <a:sym typeface="Wingdings" panose="05000000000000000000" charset="0"/>
              </a:rPr>
              <a:t>说明书</a:t>
            </a:r>
            <a:r>
              <a:rPr lang="zh-CN" altLang="en-US" sz="1015" dirty="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中要清楚、完整的说明技术方案，以所属技术领域人员能实</a:t>
            </a:r>
            <a:endParaRPr lang="en-US" altLang="zh-CN" sz="1015" dirty="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a:p>
            <a:pPr marL="257175" indent="-257175">
              <a:buFont typeface="+mj-lt"/>
              <a:buAutoNum type="arabicPeriod"/>
            </a:pPr>
            <a:endParaRPr lang="en-US" altLang="zh-CN" sz="1015" dirty="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a:p>
            <a:r>
              <a:rPr lang="zh-CN" altLang="en-US" sz="1015" dirty="0">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                  现为准，否则不能授权。</a:t>
            </a:r>
            <a:endParaRPr lang="zh-CN" altLang="en-US" sz="1015" dirty="0"/>
          </a:p>
        </p:txBody>
      </p:sp>
      <p:sp>
        <p:nvSpPr>
          <p:cNvPr id="3" name="object 7"/>
          <p:cNvSpPr txBox="1"/>
          <p:nvPr/>
        </p:nvSpPr>
        <p:spPr>
          <a:xfrm>
            <a:off x="641581" y="345439"/>
            <a:ext cx="6084974" cy="308098"/>
          </a:xfrm>
          <a:prstGeom prst="rect">
            <a:avLst/>
          </a:prstGeom>
        </p:spPr>
        <p:txBody>
          <a:bodyPr vert="horz" wrap="square" lIns="0" tIns="0" rIns="0" bIns="0" rtlCol="0">
            <a:spAutoFit/>
          </a:bodyPr>
          <a:lstStyle/>
          <a:p>
            <a:pPr marL="9525"/>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专利文献的特点</a:t>
            </a:r>
            <a:endParaRPr sz="2000" b="1"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3629" y="173832"/>
            <a:ext cx="2806303" cy="440185"/>
          </a:xfrm>
          <a:prstGeom prst="rect">
            <a:avLst/>
          </a:prstGeom>
        </p:spPr>
        <p:txBody>
          <a:bodyPr>
            <a:spAutoFit/>
          </a:bodyPr>
          <a:lstStyle/>
          <a:p>
            <a:pPr algn="just">
              <a:lnSpc>
                <a:spcPct val="140000"/>
              </a:lnSpc>
              <a:defRPr/>
            </a:pPr>
            <a:r>
              <a:rPr lang="zh-CN" altLang="en-US" sz="1800" b="1" kern="100" dirty="0">
                <a:latin typeface="等线" panose="02010600030101010101" charset="-122"/>
                <a:ea typeface="宋体" panose="02010600030101010101" pitchFamily="2" charset="-122"/>
                <a:cs typeface="Times New Roman" panose="02020603050405020304" pitchFamily="18" charset="0"/>
              </a:rPr>
              <a:t>专利检索的基本流程</a:t>
            </a:r>
            <a:endParaRPr lang="zh-CN" altLang="zh-CN" sz="1800" b="1" kern="100" dirty="0">
              <a:latin typeface="等线" panose="02010600030101010101" charset="-122"/>
              <a:ea typeface="宋体" panose="02010600030101010101" pitchFamily="2" charset="-122"/>
              <a:cs typeface="Times New Roman" panose="02020603050405020304" pitchFamily="18" charset="0"/>
            </a:endParaRPr>
          </a:p>
        </p:txBody>
      </p:sp>
      <p:sp>
        <p:nvSpPr>
          <p:cNvPr id="2" name="矩形 1"/>
          <p:cNvSpPr/>
          <p:nvPr/>
        </p:nvSpPr>
        <p:spPr>
          <a:xfrm>
            <a:off x="6844840" y="4332685"/>
            <a:ext cx="1457450" cy="288092"/>
          </a:xfrm>
          <a:prstGeom prst="rect">
            <a:avLst/>
          </a:prstGeom>
        </p:spPr>
        <p:txBody>
          <a:bodyPr wrap="none">
            <a:spAutoFit/>
          </a:bodyPr>
          <a:lstStyle/>
          <a:p>
            <a:pPr algn="just">
              <a:lnSpc>
                <a:spcPct val="140000"/>
              </a:lnSpc>
              <a:defRPr/>
            </a:pPr>
            <a:r>
              <a:rPr lang="zh-CN" altLang="en-US" sz="1015" kern="100" dirty="0">
                <a:latin typeface="等线" panose="02010600030101010101" charset="-122"/>
                <a:ea typeface="宋体" panose="02010600030101010101" pitchFamily="2" charset="-122"/>
                <a:cs typeface="Times New Roman" panose="02020603050405020304" pitchFamily="18" charset="0"/>
              </a:rPr>
              <a:t>来源于智慧芽</a:t>
            </a:r>
            <a:r>
              <a:rPr lang="en-US" altLang="zh-CN" sz="1015" kern="100" dirty="0">
                <a:latin typeface="等线" panose="02010600030101010101" charset="-122"/>
                <a:ea typeface="宋体" panose="02010600030101010101" pitchFamily="2" charset="-122"/>
                <a:cs typeface="Times New Roman" panose="02020603050405020304" pitchFamily="18" charset="0"/>
              </a:rPr>
              <a:t>IPIQ</a:t>
            </a:r>
            <a:r>
              <a:rPr lang="zh-CN" altLang="en-US" sz="1015" kern="100" dirty="0">
                <a:latin typeface="等线" panose="02010600030101010101" charset="-122"/>
                <a:ea typeface="宋体" panose="02010600030101010101" pitchFamily="2" charset="-122"/>
                <a:cs typeface="Times New Roman" panose="02020603050405020304" pitchFamily="18" charset="0"/>
              </a:rPr>
              <a:t>课程</a:t>
            </a:r>
            <a:endParaRPr lang="zh-CN" altLang="zh-CN" sz="1015" kern="100" dirty="0">
              <a:latin typeface="等线" panose="02010600030101010101" charset="-122"/>
              <a:ea typeface="宋体" panose="02010600030101010101" pitchFamily="2" charset="-122"/>
              <a:cs typeface="Times New Roman" panose="02020603050405020304" pitchFamily="18" charset="0"/>
            </a:endParaRPr>
          </a:p>
        </p:txBody>
      </p:sp>
      <p:pic>
        <p:nvPicPr>
          <p:cNvPr id="49156" name="图片 6"/>
          <p:cNvPicPr>
            <a:picLocks noChangeAspect="1" noChangeArrowheads="1"/>
          </p:cNvPicPr>
          <p:nvPr/>
        </p:nvPicPr>
        <p:blipFill>
          <a:blip r:embed="rId1">
            <a:extLst>
              <a:ext uri="{28A0092B-C50C-407E-A947-70E740481C1C}">
                <a14:useLocalDpi xmlns:a14="http://schemas.microsoft.com/office/drawing/2010/main" val="0"/>
              </a:ext>
            </a:extLst>
          </a:blip>
          <a:srcRect l="4834" t="13708" r="1892" b="7387"/>
          <a:stretch>
            <a:fillRect/>
          </a:stretch>
        </p:blipFill>
        <p:spPr bwMode="auto">
          <a:xfrm>
            <a:off x="453629" y="1222772"/>
            <a:ext cx="751403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2"/>
          <a:stretch>
            <a:fillRect/>
          </a:stretch>
        </p:blipFill>
        <p:spPr>
          <a:xfrm>
            <a:off x="6803915" y="86134"/>
            <a:ext cx="2199839" cy="534824"/>
          </a:xfrm>
          <a:prstGeom prst="rect">
            <a:avLst/>
          </a:prstGeom>
        </p:spPr>
      </p:pic>
    </p:spTree>
  </p:cSld>
  <p:clrMapOvr>
    <a:masterClrMapping/>
  </p:clrMapOvr>
  <p:transition spd="slow" advClick="0" advTm="5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7714" y="309677"/>
            <a:ext cx="4244311" cy="455290"/>
          </a:xfrm>
        </p:spPr>
        <p:txBody>
          <a:bodyPr>
            <a:normAutofit fontScale="90000"/>
          </a:bodyPr>
          <a:lstStyle/>
          <a:p>
            <a:r>
              <a:rPr lang="zh-CN" altLang="en-US" dirty="0"/>
              <a:t>如何利用智慧芽数据库构建合理检索式</a:t>
            </a:r>
            <a:endParaRPr lang="zh-CN" altLang="en-US" dirty="0"/>
          </a:p>
        </p:txBody>
      </p:sp>
      <p:sp>
        <p:nvSpPr>
          <p:cNvPr id="4" name="文本占位符 3"/>
          <p:cNvSpPr>
            <a:spLocks noGrp="1"/>
          </p:cNvSpPr>
          <p:nvPr>
            <p:ph type="body" sz="quarter" idx="11"/>
          </p:nvPr>
        </p:nvSpPr>
        <p:spPr/>
        <p:txBody>
          <a:bodyPr/>
          <a:lstStyle/>
          <a:p>
            <a:r>
              <a:rPr lang="zh-CN" altLang="en-US" dirty="0"/>
              <a:t>检索要素表</a:t>
            </a:r>
            <a:endParaRPr lang="zh-CN" altLang="en-US" dirty="0"/>
          </a:p>
        </p:txBody>
      </p:sp>
      <p:pic>
        <p:nvPicPr>
          <p:cNvPr id="5" name="图片 4"/>
          <p:cNvPicPr>
            <a:picLocks noChangeAspect="1"/>
          </p:cNvPicPr>
          <p:nvPr/>
        </p:nvPicPr>
        <p:blipFill>
          <a:blip r:embed="rId1"/>
          <a:stretch>
            <a:fillRect/>
          </a:stretch>
        </p:blipFill>
        <p:spPr>
          <a:xfrm>
            <a:off x="411656" y="1071983"/>
            <a:ext cx="7956636" cy="385714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27714" y="4585956"/>
            <a:ext cx="1458834" cy="300082"/>
          </a:xfrm>
          <a:prstGeom prst="rect">
            <a:avLst/>
          </a:prstGeom>
        </p:spPr>
        <p:txBody>
          <a:bodyPr wrap="square">
            <a:spAutoFit/>
          </a:bodyPr>
          <a:lstStyle/>
          <a:p>
            <a:r>
              <a:rPr lang="en-US" altLang="zh-CN" dirty="0"/>
              <a:t>CN108190337A</a:t>
            </a:r>
            <a:endParaRPr lang="zh-CN" altLang="en-US" sz="2100" dirty="0">
              <a:solidFill>
                <a:srgbClr val="92D050"/>
              </a:solidFill>
            </a:endParaRPr>
          </a:p>
        </p:txBody>
      </p:sp>
      <p:sp>
        <p:nvSpPr>
          <p:cNvPr id="4" name="文本占位符 3"/>
          <p:cNvSpPr>
            <a:spLocks noGrp="1"/>
          </p:cNvSpPr>
          <p:nvPr>
            <p:ph type="body" sz="quarter" idx="10"/>
          </p:nvPr>
        </p:nvSpPr>
        <p:spPr>
          <a:xfrm>
            <a:off x="527714" y="793026"/>
            <a:ext cx="7728780" cy="3557447"/>
          </a:xfrm>
        </p:spPr>
        <p:txBody>
          <a:bodyPr>
            <a:noAutofit/>
          </a:bodyPr>
          <a:lstStyle/>
          <a:p>
            <a:pPr>
              <a:lnSpc>
                <a:spcPct val="170000"/>
              </a:lnSpc>
              <a:spcBef>
                <a:spcPts val="0"/>
              </a:spcBef>
            </a:pPr>
            <a:r>
              <a:rPr lang="zh-CN" altLang="en-US" b="1" dirty="0"/>
              <a:t>技术领域</a:t>
            </a:r>
            <a:endParaRPr lang="zh-CN" altLang="en-US" dirty="0"/>
          </a:p>
          <a:p>
            <a:pPr>
              <a:lnSpc>
                <a:spcPct val="170000"/>
              </a:lnSpc>
              <a:spcBef>
                <a:spcPts val="0"/>
              </a:spcBef>
            </a:pPr>
            <a:r>
              <a:rPr lang="en-US" altLang="zh-CN" b="1" dirty="0"/>
              <a:t>[0001]</a:t>
            </a:r>
            <a:r>
              <a:rPr lang="zh-CN" altLang="en-US" dirty="0"/>
              <a:t>本发明涉及物流仓储领域，尤其涉及一种自动导引设备及相应的订单实现方法。</a:t>
            </a:r>
            <a:endParaRPr lang="zh-CN" altLang="en-US" dirty="0"/>
          </a:p>
          <a:p>
            <a:pPr>
              <a:lnSpc>
                <a:spcPct val="170000"/>
              </a:lnSpc>
              <a:spcBef>
                <a:spcPts val="0"/>
              </a:spcBef>
            </a:pPr>
            <a:r>
              <a:rPr lang="zh-CN" altLang="en-US" b="1" dirty="0"/>
              <a:t>背景技术</a:t>
            </a:r>
            <a:endParaRPr lang="zh-CN" altLang="en-US" b="1" dirty="0"/>
          </a:p>
          <a:p>
            <a:pPr>
              <a:lnSpc>
                <a:spcPct val="170000"/>
              </a:lnSpc>
              <a:spcBef>
                <a:spcPts val="0"/>
              </a:spcBef>
            </a:pPr>
            <a:r>
              <a:rPr lang="en-US" altLang="zh-CN" b="1" dirty="0"/>
              <a:t>[0002]</a:t>
            </a:r>
            <a:r>
              <a:rPr lang="zh-CN" altLang="en-US" dirty="0"/>
              <a:t>传统物流仓储行业为劳动密集型行业，尤其在需要实现指定货物从种类多、数量大的仓库内拣出时，需要消耗大量的人力。传统模式下拣货的过程为拣货员按照拣货单的指引，寻找指定货物并收集，拣货员在拣货的过程中有大量的时间和精力消耗在无意义的寻找和行走上，效率低、工作强度大。</a:t>
            </a:r>
            <a:endParaRPr lang="zh-CN" altLang="en-US" dirty="0"/>
          </a:p>
          <a:p>
            <a:pPr>
              <a:lnSpc>
                <a:spcPct val="170000"/>
              </a:lnSpc>
              <a:spcBef>
                <a:spcPts val="0"/>
              </a:spcBef>
            </a:pPr>
            <a:r>
              <a:rPr lang="en-US" altLang="zh-CN" b="1" dirty="0"/>
              <a:t>[0003]</a:t>
            </a:r>
            <a:r>
              <a:rPr lang="en-US" altLang="zh-CN" dirty="0"/>
              <a:t>Kiva</a:t>
            </a:r>
            <a:r>
              <a:rPr lang="zh-CN" altLang="en-US" dirty="0"/>
              <a:t>提供了一种自动导引设备的使用方法，实现了一种“货架”到人的拣货模式，一定程度上增加了货物的拣货频率。但</a:t>
            </a:r>
            <a:r>
              <a:rPr lang="en-US" altLang="zh-CN" dirty="0"/>
              <a:t>Kiva</a:t>
            </a:r>
            <a:r>
              <a:rPr lang="zh-CN" altLang="en-US" dirty="0"/>
              <a:t>模式只适用于体积小、拣取频率低的货物，针对订单实现过程中常会遇到的体积大或拣取频率很高</a:t>
            </a:r>
            <a:r>
              <a:rPr lang="en-US" altLang="zh-CN" dirty="0"/>
              <a:t>(</a:t>
            </a:r>
            <a:r>
              <a:rPr lang="zh-CN" altLang="en-US" dirty="0"/>
              <a:t>热卖</a:t>
            </a:r>
            <a:r>
              <a:rPr lang="en-US" altLang="zh-CN" dirty="0"/>
              <a:t>)</a:t>
            </a:r>
            <a:r>
              <a:rPr lang="zh-CN" altLang="en-US" dirty="0"/>
              <a:t>的货物，</a:t>
            </a:r>
            <a:r>
              <a:rPr lang="en-US" altLang="zh-CN" dirty="0"/>
              <a:t>Kiva</a:t>
            </a:r>
            <a:r>
              <a:rPr lang="zh-CN" altLang="en-US" dirty="0"/>
              <a:t>并不适用。</a:t>
            </a:r>
            <a:endParaRPr lang="zh-CN" altLang="en-US" dirty="0"/>
          </a:p>
          <a:p>
            <a:pPr>
              <a:lnSpc>
                <a:spcPct val="170000"/>
              </a:lnSpc>
              <a:spcBef>
                <a:spcPts val="0"/>
              </a:spcBef>
            </a:pPr>
            <a:r>
              <a:rPr lang="en-US" altLang="zh-CN" b="1" dirty="0"/>
              <a:t>[0004]</a:t>
            </a:r>
            <a:r>
              <a:rPr lang="zh-CN" altLang="en-US" dirty="0"/>
              <a:t>因此，本领域的技术人员致力于开发一种新型的效率更优的自动导引设备，还通过使用其他设备及不同的仓储方式，在仓储容量、拣货效率、人工劳动强度之间做出最优的平衡。</a:t>
            </a:r>
            <a:endParaRPr lang="zh-CN" altLang="en-US" dirty="0"/>
          </a:p>
          <a:p>
            <a:endParaRPr lang="zh-CN" altLang="en-US" dirty="0"/>
          </a:p>
        </p:txBody>
      </p:sp>
      <p:sp>
        <p:nvSpPr>
          <p:cNvPr id="5" name="矩形 4"/>
          <p:cNvSpPr/>
          <p:nvPr/>
        </p:nvSpPr>
        <p:spPr>
          <a:xfrm>
            <a:off x="527714" y="211465"/>
            <a:ext cx="877163" cy="402226"/>
          </a:xfrm>
          <a:prstGeom prst="rect">
            <a:avLst/>
          </a:prstGeom>
        </p:spPr>
        <p:txBody>
          <a:bodyPr wrap="none">
            <a:spAutoFit/>
          </a:bodyPr>
          <a:lstStyle/>
          <a:p>
            <a:pPr>
              <a:lnSpc>
                <a:spcPct val="170000"/>
              </a:lnSpc>
              <a:spcBef>
                <a:spcPts val="0"/>
              </a:spcBef>
            </a:pPr>
            <a:r>
              <a:rPr lang="zh-CN" altLang="en-US" b="1" dirty="0"/>
              <a:t>背景技术</a:t>
            </a:r>
            <a:endParaRPr lang="zh-CN"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0940" y="263109"/>
            <a:ext cx="1222771" cy="400110"/>
          </a:xfrm>
          <a:prstGeom prst="rect">
            <a:avLst/>
          </a:prstGeom>
        </p:spPr>
        <p:txBody>
          <a:bodyPr wrap="none">
            <a:spAutoFit/>
          </a:bodyPr>
          <a:lstStyle/>
          <a:p>
            <a:pPr marL="12065" defTabSz="685800">
              <a:defRPr/>
            </a:pPr>
            <a:r>
              <a:rPr lang="zh-CN" altLang="en-US" sz="2000" b="1" dirty="0">
                <a:solidFill>
                  <a:prstClr val="black">
                    <a:lumMod val="75000"/>
                    <a:lumOff val="25000"/>
                  </a:prstClr>
                </a:solidFill>
                <a:latin typeface="微软雅黑" panose="020B0503020204020204" pitchFamily="34" charset="-122"/>
                <a:ea typeface="微软雅黑" panose="020B0503020204020204" pitchFamily="34" charset="-122"/>
              </a:rPr>
              <a:t>语义搜索</a:t>
            </a:r>
            <a:endParaRPr lang="zh-CN" altLang="en-US" sz="20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7180210" y="1238228"/>
            <a:ext cx="1669774" cy="3093154"/>
          </a:xfrm>
          <a:prstGeom prst="rect">
            <a:avLst/>
          </a:prstGeom>
          <a:noFill/>
        </p:spPr>
        <p:txBody>
          <a:bodyPr wrap="square" rtlCol="0">
            <a:spAutoFit/>
          </a:bodyPr>
          <a:lstStyle/>
          <a:p>
            <a:pPr>
              <a:defRPr/>
            </a:pPr>
            <a:r>
              <a:rPr lang="zh-CN" altLang="en-US" sz="1500" dirty="0">
                <a:solidFill>
                  <a:prstClr val="black"/>
                </a:solidFill>
                <a:latin typeface="微软雅黑" panose="020B0503020204020204" pitchFamily="34" charset="-122"/>
                <a:ea typeface="微软雅黑" panose="020B0503020204020204" pitchFamily="34" charset="-122"/>
              </a:rPr>
              <a:t>使用场景：</a:t>
            </a:r>
            <a:endParaRPr lang="zh-CN" altLang="en-US" sz="1500" dirty="0">
              <a:solidFill>
                <a:prstClr val="black"/>
              </a:solidFill>
              <a:latin typeface="微软雅黑" panose="020B0503020204020204" pitchFamily="34" charset="-122"/>
              <a:ea typeface="微软雅黑" panose="020B0503020204020204" pitchFamily="34" charset="-122"/>
            </a:endParaRPr>
          </a:p>
          <a:p>
            <a:pPr>
              <a:defRPr/>
            </a:pPr>
            <a:endParaRPr lang="en-US" altLang="zh-CN" sz="1500" dirty="0">
              <a:solidFill>
                <a:prstClr val="black"/>
              </a:solidFill>
              <a:latin typeface="微软雅黑" panose="020B0503020204020204" pitchFamily="34" charset="-122"/>
              <a:ea typeface="微软雅黑" panose="020B0503020204020204" pitchFamily="34" charset="-122"/>
            </a:endParaRPr>
          </a:p>
          <a:p>
            <a:pPr>
              <a:defRPr/>
            </a:pPr>
            <a:r>
              <a:rPr lang="en-US" altLang="zh-CN" sz="1500" dirty="0">
                <a:solidFill>
                  <a:prstClr val="black"/>
                </a:solidFill>
                <a:latin typeface="微软雅黑" panose="020B0503020204020204" pitchFamily="34" charset="-122"/>
                <a:ea typeface="微软雅黑" panose="020B0503020204020204" pitchFamily="34" charset="-122"/>
              </a:rPr>
              <a:t>1</a:t>
            </a:r>
            <a:r>
              <a:rPr lang="zh-CN" altLang="en-US" sz="1500" dirty="0">
                <a:solidFill>
                  <a:prstClr val="black"/>
                </a:solidFill>
                <a:latin typeface="微软雅黑" panose="020B0503020204020204" pitchFamily="34" charset="-122"/>
                <a:ea typeface="微软雅黑" panose="020B0503020204020204" pitchFamily="34" charset="-122"/>
              </a:rPr>
              <a:t>查新：有一段的想法或技术交底书，直接放入框内检索。</a:t>
            </a:r>
            <a:endParaRPr lang="zh-CN" altLang="en-US" sz="1500" dirty="0">
              <a:solidFill>
                <a:prstClr val="black"/>
              </a:solidFill>
              <a:latin typeface="微软雅黑" panose="020B0503020204020204" pitchFamily="34" charset="-122"/>
              <a:ea typeface="微软雅黑" panose="020B0503020204020204" pitchFamily="34" charset="-122"/>
            </a:endParaRPr>
          </a:p>
          <a:p>
            <a:pPr>
              <a:defRPr/>
            </a:pPr>
            <a:r>
              <a:rPr lang="en-US" altLang="zh-CN" sz="1500" dirty="0">
                <a:solidFill>
                  <a:prstClr val="black"/>
                </a:solidFill>
                <a:latin typeface="微软雅黑" panose="020B0503020204020204" pitchFamily="34" charset="-122"/>
                <a:ea typeface="微软雅黑" panose="020B0503020204020204" pitchFamily="34" charset="-122"/>
              </a:rPr>
              <a:t>2.</a:t>
            </a:r>
            <a:r>
              <a:rPr lang="zh-CN" altLang="en-US" sz="1500" dirty="0">
                <a:solidFill>
                  <a:prstClr val="black"/>
                </a:solidFill>
                <a:latin typeface="微软雅黑" panose="020B0503020204020204" pitchFamily="34" charset="-122"/>
                <a:ea typeface="微软雅黑" panose="020B0503020204020204" pitchFamily="34" charset="-122"/>
              </a:rPr>
              <a:t>多用于有一段文本时，无需人工提取技术关键词，有助于</a:t>
            </a:r>
            <a:r>
              <a:rPr lang="zh-CN" altLang="en-US" sz="1500" dirty="0">
                <a:solidFill>
                  <a:srgbClr val="75BB00"/>
                </a:solidFill>
                <a:latin typeface="微软雅黑" panose="020B0503020204020204" pitchFamily="34" charset="-122"/>
                <a:ea typeface="微软雅黑" panose="020B0503020204020204" pitchFamily="34" charset="-122"/>
              </a:rPr>
              <a:t>验证研究想法</a:t>
            </a:r>
            <a:r>
              <a:rPr lang="zh-CN" altLang="en-US" sz="1500" dirty="0">
                <a:solidFill>
                  <a:prstClr val="black"/>
                </a:solidFill>
                <a:latin typeface="微软雅黑" panose="020B0503020204020204" pitchFamily="34" charset="-122"/>
                <a:ea typeface="微软雅黑" panose="020B0503020204020204" pitchFamily="34" charset="-122"/>
              </a:rPr>
              <a:t>；</a:t>
            </a:r>
            <a:r>
              <a:rPr lang="zh-CN" altLang="en-US" sz="1500" dirty="0">
                <a:solidFill>
                  <a:srgbClr val="75BB00"/>
                </a:solidFill>
                <a:latin typeface="微软雅黑" panose="020B0503020204020204" pitchFamily="34" charset="-122"/>
                <a:ea typeface="微软雅黑" panose="020B0503020204020204" pitchFamily="34" charset="-122"/>
              </a:rPr>
              <a:t>快速查找对比文件</a:t>
            </a:r>
            <a:r>
              <a:rPr lang="zh-CN" altLang="en-US" sz="1500" dirty="0">
                <a:solidFill>
                  <a:prstClr val="black"/>
                </a:solidFill>
                <a:latin typeface="微软雅黑" panose="020B0503020204020204" pitchFamily="34" charset="-122"/>
                <a:ea typeface="微软雅黑" panose="020B0503020204020204" pitchFamily="34" charset="-122"/>
              </a:rPr>
              <a:t>，是否侵权</a:t>
            </a:r>
            <a:endParaRPr lang="zh-CN" altLang="en-US" sz="1500" dirty="0">
              <a:solidFill>
                <a:prstClr val="black"/>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 y="854466"/>
            <a:ext cx="6938792" cy="27372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945" y="720760"/>
            <a:ext cx="7399606" cy="3018199"/>
          </a:xfrm>
          <a:prstGeom prst="rect">
            <a:avLst/>
          </a:prstGeom>
        </p:spPr>
        <p:txBody>
          <a:bodyPr wrap="square">
            <a:spAutoFit/>
          </a:bodyPr>
          <a:lstStyle/>
          <a:p>
            <a:endParaRPr lang="en-US" altLang="zh-CN" sz="1800" dirty="0"/>
          </a:p>
          <a:p>
            <a:r>
              <a:rPr lang="zh-CN" altLang="en-US" sz="1800" dirty="0"/>
              <a:t>确定检索要素</a:t>
            </a:r>
            <a:endParaRPr lang="en-US" altLang="zh-CN" sz="1800" dirty="0"/>
          </a:p>
          <a:p>
            <a:r>
              <a:rPr lang="zh-CN" altLang="en-US" sz="1800" dirty="0"/>
              <a:t>关键词扩展（两个方法）：</a:t>
            </a:r>
            <a:endParaRPr lang="en-US" altLang="zh-CN" sz="1800" dirty="0"/>
          </a:p>
          <a:p>
            <a:pPr marL="257175" indent="-257175">
              <a:buFont typeface="+mj-lt"/>
              <a:buAutoNum type="arabicPeriod"/>
            </a:pPr>
            <a:r>
              <a:rPr lang="zh-CN" altLang="en-US" sz="1800" dirty="0"/>
              <a:t>百度（或别的查询途径）了解到英文和扩展词</a:t>
            </a:r>
            <a:endParaRPr lang="en-US" altLang="zh-CN" sz="1800" dirty="0"/>
          </a:p>
          <a:p>
            <a:pPr marL="257175" indent="-257175">
              <a:buFont typeface="+mj-lt"/>
              <a:buAutoNum type="arabicPeriod"/>
            </a:pPr>
            <a:r>
              <a:rPr lang="zh-CN" altLang="en-US" sz="1800" dirty="0"/>
              <a:t>通过数据库的关键词助手或直接查询相关专利，同族了解到扩展词和翻译。</a:t>
            </a:r>
            <a:endParaRPr lang="en-US" altLang="zh-CN" sz="1800" dirty="0"/>
          </a:p>
          <a:p>
            <a:endParaRPr lang="en-US" altLang="zh-CN" sz="1800" dirty="0"/>
          </a:p>
          <a:p>
            <a:r>
              <a:rPr lang="en-US" altLang="zh-CN" sz="1800" dirty="0"/>
              <a:t>IPC</a:t>
            </a:r>
            <a:r>
              <a:rPr lang="zh-CN" altLang="en-US" sz="1800" dirty="0"/>
              <a:t>分类号的确定（两个方法）</a:t>
            </a:r>
            <a:endParaRPr lang="en-US" altLang="zh-CN" sz="1800" dirty="0"/>
          </a:p>
          <a:p>
            <a:pPr marL="257175" indent="-257175">
              <a:buFont typeface="+mj-lt"/>
              <a:buAutoNum type="arabicPeriod"/>
            </a:pPr>
            <a:r>
              <a:rPr lang="zh-CN" altLang="en-US" sz="1800" dirty="0"/>
              <a:t>现有专利检出，并查询分类号 </a:t>
            </a:r>
            <a:endParaRPr lang="en-US" altLang="zh-CN" sz="1800" dirty="0"/>
          </a:p>
          <a:p>
            <a:pPr marL="257175" indent="-257175">
              <a:buFont typeface="+mj-lt"/>
              <a:buAutoNum type="arabicPeriod"/>
            </a:pPr>
            <a:r>
              <a:rPr lang="zh-CN" altLang="en-US" sz="1800" dirty="0"/>
              <a:t>分类号直接检索</a:t>
            </a:r>
            <a:endParaRPr lang="en-US" altLang="zh-CN" sz="1800" dirty="0"/>
          </a:p>
          <a:p>
            <a:pPr fontAlgn="base"/>
            <a:r>
              <a:rPr lang="zh-CN" altLang="en-US" sz="1015" u="sng" kern="100" dirty="0"/>
              <a:t> </a:t>
            </a:r>
            <a:endParaRPr lang="zh-CN" altLang="zh-CN" sz="1015" kern="100" dirty="0"/>
          </a:p>
        </p:txBody>
      </p:sp>
      <p:sp>
        <p:nvSpPr>
          <p:cNvPr id="3" name="矩形 2"/>
          <p:cNvSpPr/>
          <p:nvPr/>
        </p:nvSpPr>
        <p:spPr>
          <a:xfrm>
            <a:off x="384483" y="185937"/>
            <a:ext cx="1107996" cy="369332"/>
          </a:xfrm>
          <a:prstGeom prst="rect">
            <a:avLst/>
          </a:prstGeom>
        </p:spPr>
        <p:txBody>
          <a:bodyPr wrap="none">
            <a:spAutoFit/>
          </a:bodyPr>
          <a:lstStyle/>
          <a:p>
            <a:r>
              <a:rPr lang="zh-CN" altLang="en-US" sz="1800" dirty="0">
                <a:solidFill>
                  <a:srgbClr val="00B050"/>
                </a:solidFill>
              </a:rPr>
              <a:t>关键词：</a:t>
            </a:r>
            <a:endParaRPr lang="en-US" altLang="zh-CN" sz="1800" dirty="0">
              <a:solidFill>
                <a:srgbClr val="00B050"/>
              </a:solidFill>
            </a:endParaRPr>
          </a:p>
        </p:txBody>
      </p:sp>
      <p:pic>
        <p:nvPicPr>
          <p:cNvPr id="4" name="图片 3"/>
          <p:cNvPicPr>
            <a:picLocks noChangeAspect="1"/>
          </p:cNvPicPr>
          <p:nvPr/>
        </p:nvPicPr>
        <p:blipFill>
          <a:blip r:embed="rId1"/>
          <a:stretch>
            <a:fillRect/>
          </a:stretch>
        </p:blipFill>
        <p:spPr>
          <a:xfrm>
            <a:off x="6629574" y="185936"/>
            <a:ext cx="2199839" cy="5348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578588" y="1120822"/>
          <a:ext cx="8271510" cy="3210560"/>
        </p:xfrm>
        <a:graphic>
          <a:graphicData uri="http://schemas.openxmlformats.org/drawingml/2006/table">
            <a:tbl>
              <a:tblPr firstRow="1" firstCol="1" bandRow="1">
                <a:tableStyleId>{5C22544A-7EE6-4342-B048-85BDC9FD1C3A}</a:tableStyleId>
              </a:tblPr>
              <a:tblGrid>
                <a:gridCol w="1320165"/>
                <a:gridCol w="2609215"/>
                <a:gridCol w="3042219"/>
                <a:gridCol w="1299675"/>
              </a:tblGrid>
              <a:tr h="498102">
                <a:tc>
                  <a:txBody>
                    <a:bodyPr/>
                    <a:lstStyle/>
                    <a:p>
                      <a:pPr algn="l">
                        <a:spcAft>
                          <a:spcPts val="0"/>
                        </a:spcAft>
                      </a:pPr>
                      <a:r>
                        <a:rPr lang="en-US" sz="1400" kern="0" dirty="0">
                          <a:effectLst/>
                        </a:rPr>
                        <a:t> </a:t>
                      </a:r>
                      <a:endParaRPr lang="zh-CN" sz="1400" kern="100" dirty="0">
                        <a:effectLst/>
                        <a:latin typeface="等线" panose="02010600030101010101" charset="-122"/>
                        <a:ea typeface="等线" panose="02010600030101010101" charset="-122"/>
                        <a:cs typeface="Times New Roman" panose="02020603050405020304" pitchFamily="18" charset="0"/>
                      </a:endParaRPr>
                    </a:p>
                  </a:txBody>
                  <a:tcPr marL="51436" marR="51436" marT="0" marB="0">
                    <a:solidFill>
                      <a:schemeClr val="accent6"/>
                    </a:solidFill>
                  </a:tcPr>
                </a:tc>
                <a:tc>
                  <a:txBody>
                    <a:bodyPr/>
                    <a:lstStyle/>
                    <a:p>
                      <a:pPr algn="l">
                        <a:spcAft>
                          <a:spcPts val="0"/>
                        </a:spcAft>
                      </a:pPr>
                      <a:r>
                        <a:rPr lang="zh-CN" sz="1400" kern="0" dirty="0">
                          <a:effectLst/>
                        </a:rPr>
                        <a:t>检索要素</a:t>
                      </a:r>
                      <a:r>
                        <a:rPr lang="en-US" sz="1400" kern="0" dirty="0">
                          <a:effectLst/>
                        </a:rPr>
                        <a:t>1:</a:t>
                      </a:r>
                      <a:r>
                        <a:rPr lang="zh-CN" altLang="en-US" sz="1400" kern="0" dirty="0">
                          <a:effectLst/>
                        </a:rPr>
                        <a:t>氢燃料电池</a:t>
                      </a:r>
                      <a:endParaRPr lang="zh-CN" altLang="en-US" sz="1400" kern="0" dirty="0">
                        <a:effectLst/>
                      </a:endParaRPr>
                    </a:p>
                  </a:txBody>
                  <a:tcPr marL="51436" marR="51436" marT="0" marB="0">
                    <a:solidFill>
                      <a:srgbClr val="0070C0"/>
                    </a:solidFill>
                  </a:tcPr>
                </a:tc>
                <a:tc>
                  <a:txBody>
                    <a:bodyPr/>
                    <a:lstStyle/>
                    <a:p>
                      <a:pPr algn="l">
                        <a:spcAft>
                          <a:spcPts val="0"/>
                        </a:spcAft>
                      </a:pPr>
                      <a:r>
                        <a:rPr lang="zh-CN" sz="1400" kern="0" dirty="0">
                          <a:effectLst/>
                        </a:rPr>
                        <a:t>检索要素</a:t>
                      </a:r>
                      <a:r>
                        <a:rPr lang="en-US" sz="1400" kern="0" dirty="0">
                          <a:effectLst/>
                        </a:rPr>
                        <a:t>2</a:t>
                      </a:r>
                      <a:r>
                        <a:rPr lang="zh-CN" sz="1400" kern="0" dirty="0">
                          <a:effectLst/>
                        </a:rPr>
                        <a:t>：</a:t>
                      </a:r>
                      <a:r>
                        <a:rPr lang="zh-CN" altLang="en-US" sz="1400" kern="0" dirty="0">
                          <a:effectLst/>
                        </a:rPr>
                        <a:t>全钒液流电池</a:t>
                      </a:r>
                      <a:endParaRPr lang="zh-CN" altLang="en-US" sz="1400" kern="0" dirty="0">
                        <a:effectLst/>
                      </a:endParaRPr>
                    </a:p>
                  </a:txBody>
                  <a:tcPr marL="51436" marR="51436" marT="0" marB="0">
                    <a:solidFill>
                      <a:srgbClr val="0070C0"/>
                    </a:solidFill>
                  </a:tcPr>
                </a:tc>
                <a:tc>
                  <a:txBody>
                    <a:bodyPr/>
                    <a:lstStyle/>
                    <a:p>
                      <a:pPr algn="l">
                        <a:spcAft>
                          <a:spcPts val="0"/>
                        </a:spcAft>
                      </a:pPr>
                      <a:r>
                        <a:rPr lang="zh-CN" altLang="en-US" sz="1400" kern="100" dirty="0">
                          <a:effectLst/>
                          <a:latin typeface="等线" panose="02010600030101010101" charset="-122"/>
                          <a:ea typeface="等线" panose="02010600030101010101" charset="-122"/>
                          <a:cs typeface="Times New Roman" panose="02020603050405020304" pitchFamily="18" charset="0"/>
                        </a:rPr>
                        <a:t>排除无关项</a:t>
                      </a:r>
                      <a:endParaRPr lang="zh-CN" sz="1400" kern="100" dirty="0">
                        <a:effectLst/>
                        <a:latin typeface="等线" panose="02010600030101010101" charset="-122"/>
                        <a:ea typeface="等线" panose="02010600030101010101" charset="-122"/>
                        <a:cs typeface="Times New Roman" panose="02020603050405020304" pitchFamily="18" charset="0"/>
                      </a:endParaRPr>
                    </a:p>
                  </a:txBody>
                  <a:tcPr marL="51436" marR="51436" marT="0" marB="0">
                    <a:solidFill>
                      <a:srgbClr val="0070C0"/>
                    </a:solidFill>
                  </a:tcPr>
                </a:tc>
              </a:tr>
              <a:tr h="1051560">
                <a:tc>
                  <a:txBody>
                    <a:bodyPr/>
                    <a:lstStyle/>
                    <a:p>
                      <a:pPr algn="ctr">
                        <a:spcAft>
                          <a:spcPts val="0"/>
                        </a:spcAft>
                      </a:pPr>
                      <a:r>
                        <a:rPr lang="zh-CN" sz="1400" kern="0" dirty="0">
                          <a:effectLst/>
                        </a:rPr>
                        <a:t>关键词拓展</a:t>
                      </a:r>
                      <a:endParaRPr lang="zh-CN" sz="1400" kern="100" dirty="0">
                        <a:effectLst/>
                        <a:latin typeface="等线" panose="02010600030101010101" charset="-122"/>
                        <a:ea typeface="等线" panose="02010600030101010101" charset="-122"/>
                        <a:cs typeface="Times New Roman" panose="02020603050405020304" pitchFamily="18" charset="0"/>
                      </a:endParaRPr>
                    </a:p>
                  </a:txBody>
                  <a:tcPr marL="51436" marR="51436" marT="0" marB="0">
                    <a:solidFill>
                      <a:schemeClr val="accent6"/>
                    </a:solidFill>
                  </a:tcPr>
                </a:tc>
                <a:tc>
                  <a:txBody>
                    <a:bodyPr/>
                    <a:lstStyle/>
                    <a:p>
                      <a:pPr indent="266700" algn="l">
                        <a:spcAft>
                          <a:spcPts val="0"/>
                        </a:spcAft>
                      </a:pPr>
                      <a:r>
                        <a:rPr b="0" i="0" kern="1200" dirty="0">
                          <a:solidFill>
                            <a:schemeClr val="dk1"/>
                          </a:solidFill>
                          <a:effectLst/>
                          <a:latin typeface="+mn-lt"/>
                          <a:ea typeface="+mn-ea"/>
                          <a:cs typeface="+mn-cs"/>
                        </a:rPr>
                        <a:t>氢燃料电池 OR "氢气储存器" OR "氢氧燃料电池" OR "燃料氢气"</a:t>
                      </a:r>
                      <a:endParaRPr b="0" i="0" kern="1200" dirty="0">
                        <a:solidFill>
                          <a:schemeClr val="dk1"/>
                        </a:solidFill>
                        <a:effectLst/>
                        <a:latin typeface="+mn-lt"/>
                        <a:ea typeface="+mn-ea"/>
                        <a:cs typeface="+mn-cs"/>
                      </a:endParaRPr>
                    </a:p>
                  </a:txBody>
                  <a:tcPr marL="51436" marR="51436" marT="0" marB="0">
                    <a:solidFill>
                      <a:schemeClr val="accent1">
                        <a:lumMod val="20000"/>
                        <a:lumOff val="80000"/>
                      </a:schemeClr>
                    </a:solidFill>
                  </a:tcPr>
                </a:tc>
                <a:tc>
                  <a:txBody>
                    <a:bodyPr/>
                    <a:lstStyle/>
                    <a:p>
                      <a:pPr indent="266700" algn="just">
                        <a:spcAft>
                          <a:spcPts val="0"/>
                        </a:spcAft>
                      </a:pPr>
                      <a:r>
                        <a:rPr sz="1350" b="0" i="0" kern="1200" dirty="0">
                          <a:solidFill>
                            <a:schemeClr val="dk1"/>
                          </a:solidFill>
                          <a:effectLst/>
                          <a:latin typeface="+mn-lt"/>
                          <a:ea typeface="+mn-ea"/>
                          <a:cs typeface="+mn-cs"/>
                        </a:rPr>
                        <a:t>全钒液流电池 OR "液流电池" OR "液流储能电池" OR "全钒氧化还原液流"</a:t>
                      </a:r>
                      <a:endParaRPr sz="1350" b="0" i="0" kern="1200" dirty="0">
                        <a:solidFill>
                          <a:schemeClr val="dk1"/>
                        </a:solidFill>
                        <a:effectLst/>
                        <a:latin typeface="+mn-lt"/>
                        <a:ea typeface="+mn-ea"/>
                        <a:cs typeface="+mn-cs"/>
                      </a:endParaRPr>
                    </a:p>
                  </a:txBody>
                  <a:tcPr marL="51436" marR="51436" marT="0" marB="0">
                    <a:solidFill>
                      <a:schemeClr val="accent1">
                        <a:lumMod val="20000"/>
                        <a:lumOff val="80000"/>
                      </a:schemeClr>
                    </a:solidFill>
                  </a:tcPr>
                </a:tc>
                <a:tc>
                  <a:txBody>
                    <a:bodyPr/>
                    <a:lstStyle/>
                    <a:p>
                      <a:pPr indent="266700" algn="just">
                        <a:spcAft>
                          <a:spcPts val="0"/>
                        </a:spcAft>
                      </a:pPr>
                      <a:endParaRPr lang="zh-CN" sz="1400" kern="100" dirty="0">
                        <a:effectLst/>
                        <a:latin typeface="等线" panose="02010600030101010101" charset="-122"/>
                        <a:ea typeface="等线" panose="02010600030101010101" charset="-122"/>
                        <a:cs typeface="Times New Roman" panose="02020603050405020304" pitchFamily="18" charset="0"/>
                      </a:endParaRPr>
                    </a:p>
                  </a:txBody>
                  <a:tcPr marL="51436" marR="51436" marT="0" marB="0">
                    <a:solidFill>
                      <a:schemeClr val="accent1">
                        <a:lumMod val="20000"/>
                        <a:lumOff val="80000"/>
                      </a:schemeClr>
                    </a:solidFill>
                  </a:tcPr>
                </a:tc>
              </a:tr>
              <a:tr h="1544678">
                <a:tc>
                  <a:txBody>
                    <a:bodyPr/>
                    <a:lstStyle/>
                    <a:p>
                      <a:pPr algn="ctr">
                        <a:spcAft>
                          <a:spcPts val="0"/>
                        </a:spcAft>
                      </a:pPr>
                      <a:r>
                        <a:rPr lang="en-US" sz="1400" kern="0" dirty="0">
                          <a:effectLst/>
                        </a:rPr>
                        <a:t>IPC</a:t>
                      </a:r>
                      <a:endParaRPr lang="en-US" sz="1400" kern="0" dirty="0">
                        <a:effectLst/>
                      </a:endParaRPr>
                    </a:p>
                    <a:p>
                      <a:pPr algn="ctr">
                        <a:spcAft>
                          <a:spcPts val="0"/>
                        </a:spcAft>
                      </a:pPr>
                      <a:r>
                        <a:rPr lang="en-US" sz="1400" kern="0" dirty="0">
                          <a:effectLst/>
                        </a:rPr>
                        <a:t>1</a:t>
                      </a:r>
                      <a:endParaRPr lang="zh-CN" sz="1400" kern="100" dirty="0">
                        <a:effectLst/>
                        <a:latin typeface="等线" panose="02010600030101010101" charset="-122"/>
                        <a:ea typeface="等线" panose="02010600030101010101" charset="-122"/>
                        <a:cs typeface="Times New Roman" panose="02020603050405020304" pitchFamily="18" charset="0"/>
                      </a:endParaRPr>
                    </a:p>
                  </a:txBody>
                  <a:tcPr marL="51436" marR="51436" marT="0" marB="0">
                    <a:solidFill>
                      <a:schemeClr val="accent6"/>
                    </a:solidFill>
                  </a:tcPr>
                </a:tc>
                <a:tc>
                  <a:txBody>
                    <a:bodyPr/>
                    <a:lstStyle/>
                    <a:p>
                      <a:pPr marL="457200" marR="0" lvl="0" indent="0" algn="l" defTabSz="685800" rtl="0" eaLnBrk="1" fontAlgn="auto" latinLnBrk="1" hangingPunct="1">
                        <a:lnSpc>
                          <a:spcPts val="1950"/>
                        </a:lnSpc>
                        <a:spcBef>
                          <a:spcPts val="0"/>
                        </a:spcBef>
                        <a:spcAft>
                          <a:spcPts val="0"/>
                        </a:spcAft>
                        <a:buClrTx/>
                        <a:buSzTx/>
                        <a:buFontTx/>
                        <a:buNone/>
                        <a:defRPr/>
                      </a:pPr>
                      <a:r>
                        <a:rPr sz="1400" b="1" i="0" kern="1200" dirty="0">
                          <a:solidFill>
                            <a:schemeClr val="dk1"/>
                          </a:solidFill>
                          <a:effectLst/>
                          <a:latin typeface="+mn-lt"/>
                          <a:ea typeface="+mn-ea"/>
                          <a:cs typeface="+mn-cs"/>
                        </a:rPr>
                        <a:t>H01M</a:t>
                      </a:r>
                      <a:r>
                        <a:rPr sz="1400" b="0" i="0" kern="1200" dirty="0">
                          <a:solidFill>
                            <a:schemeClr val="dk1"/>
                          </a:solidFill>
                          <a:effectLst/>
                          <a:latin typeface="+mn-lt"/>
                          <a:ea typeface="+mn-ea"/>
                          <a:cs typeface="+mn-cs"/>
                        </a:rPr>
                        <a:t> </a:t>
                      </a:r>
                      <a:r>
                        <a:rPr sz="1400" dirty="0">
                          <a:effectLst/>
                          <a:sym typeface="+mn-ea"/>
                        </a:rPr>
                        <a:t>OR </a:t>
                      </a:r>
                      <a:r>
                        <a:rPr sz="1400" b="1" i="0" kern="1200" dirty="0">
                          <a:solidFill>
                            <a:schemeClr val="dk1"/>
                          </a:solidFill>
                          <a:effectLst/>
                          <a:latin typeface="+mn-lt"/>
                          <a:ea typeface="+mn-ea"/>
                          <a:cs typeface="+mn-cs"/>
                        </a:rPr>
                        <a:t>C01B</a:t>
                      </a:r>
                      <a:r>
                        <a:rPr sz="1400" b="0" i="0" kern="1200" dirty="0">
                          <a:solidFill>
                            <a:schemeClr val="dk1"/>
                          </a:solidFill>
                          <a:effectLst/>
                          <a:latin typeface="+mn-lt"/>
                          <a:ea typeface="+mn-ea"/>
                          <a:cs typeface="+mn-cs"/>
                        </a:rPr>
                        <a:t> </a:t>
                      </a:r>
                      <a:r>
                        <a:rPr sz="1400" dirty="0">
                          <a:effectLst/>
                          <a:sym typeface="+mn-ea"/>
                        </a:rPr>
                        <a:t>OR </a:t>
                      </a:r>
                      <a:r>
                        <a:rPr sz="1400" b="1" i="0" kern="1200" dirty="0">
                          <a:solidFill>
                            <a:schemeClr val="dk1"/>
                          </a:solidFill>
                          <a:effectLst/>
                          <a:latin typeface="+mn-lt"/>
                          <a:ea typeface="+mn-ea"/>
                          <a:cs typeface="+mn-cs"/>
                        </a:rPr>
                        <a:t>B60L</a:t>
                      </a:r>
                      <a:endParaRPr sz="1400" b="1" i="0" kern="1200" dirty="0">
                        <a:solidFill>
                          <a:schemeClr val="dk1"/>
                        </a:solidFill>
                        <a:effectLst/>
                        <a:latin typeface="+mn-lt"/>
                        <a:ea typeface="+mn-ea"/>
                        <a:cs typeface="+mn-cs"/>
                      </a:endParaRPr>
                    </a:p>
                  </a:txBody>
                  <a:tcPr marL="51436" marR="51436" marT="0" marB="0">
                    <a:solidFill>
                      <a:schemeClr val="accent1">
                        <a:lumMod val="20000"/>
                        <a:lumOff val="80000"/>
                      </a:schemeClr>
                    </a:solidFill>
                  </a:tcPr>
                </a:tc>
                <a:tc>
                  <a:txBody>
                    <a:bodyPr/>
                    <a:lstStyle/>
                    <a:p>
                      <a:r>
                        <a:rPr lang="en-US" sz="1400" b="1" kern="100" dirty="0">
                          <a:effectLst/>
                        </a:rPr>
                        <a:t>            H01M </a:t>
                      </a:r>
                      <a:r>
                        <a:rPr sz="1400" dirty="0">
                          <a:effectLst/>
                          <a:sym typeface="+mn-ea"/>
                        </a:rPr>
                        <a:t>OR </a:t>
                      </a:r>
                      <a:r>
                        <a:rPr lang="zh-CN" sz="1400" b="1" kern="100" dirty="0">
                          <a:effectLst/>
                          <a:latin typeface="等线" panose="02010600030101010101" charset="-122"/>
                          <a:ea typeface="等线" panose="02010600030101010101" charset="-122"/>
                          <a:cs typeface="Times New Roman" panose="02020603050405020304" pitchFamily="18" charset="0"/>
                        </a:rPr>
                        <a:t>H02J </a:t>
                      </a:r>
                      <a:r>
                        <a:rPr sz="1400" dirty="0">
                          <a:effectLst/>
                          <a:sym typeface="+mn-ea"/>
                        </a:rPr>
                        <a:t>OR </a:t>
                      </a:r>
                      <a:r>
                        <a:rPr lang="zh-CN" sz="1400" b="1" kern="100" dirty="0">
                          <a:effectLst/>
                          <a:latin typeface="等线" panose="02010600030101010101" charset="-122"/>
                          <a:ea typeface="等线" panose="02010600030101010101" charset="-122"/>
                          <a:cs typeface="Times New Roman" panose="02020603050405020304" pitchFamily="18" charset="0"/>
                        </a:rPr>
                        <a:t>C08G</a:t>
                      </a:r>
                      <a:endParaRPr lang="zh-CN" sz="1400" b="1" kern="100" dirty="0">
                        <a:effectLst/>
                        <a:latin typeface="等线" panose="02010600030101010101" charset="-122"/>
                        <a:ea typeface="等线" panose="02010600030101010101" charset="-122"/>
                        <a:cs typeface="Times New Roman" panose="02020603050405020304" pitchFamily="18" charset="0"/>
                      </a:endParaRPr>
                    </a:p>
                  </a:txBody>
                  <a:tcPr marL="51436" marR="51436" marT="0" marB="0">
                    <a:solidFill>
                      <a:schemeClr val="accent1">
                        <a:lumMod val="20000"/>
                        <a:lumOff val="80000"/>
                      </a:schemeClr>
                    </a:solidFill>
                  </a:tcPr>
                </a:tc>
                <a:tc>
                  <a:txBody>
                    <a:bodyPr/>
                    <a:lstStyle/>
                    <a:p>
                      <a:pPr algn="l">
                        <a:spcAft>
                          <a:spcPts val="0"/>
                        </a:spcAft>
                      </a:pPr>
                      <a:endParaRPr lang="zh-CN" sz="1400" kern="100" dirty="0">
                        <a:effectLst/>
                        <a:latin typeface="等线" panose="02010600030101010101" charset="-122"/>
                        <a:ea typeface="等线" panose="02010600030101010101" charset="-122"/>
                        <a:cs typeface="Times New Roman" panose="02020603050405020304" pitchFamily="18" charset="0"/>
                      </a:endParaRPr>
                    </a:p>
                  </a:txBody>
                  <a:tcPr marL="51436" marR="51436" marT="0" marB="0">
                    <a:solidFill>
                      <a:schemeClr val="accent1">
                        <a:lumMod val="20000"/>
                        <a:lumOff val="80000"/>
                      </a:schemeClr>
                    </a:solidFill>
                  </a:tcPr>
                </a:tc>
              </a:tr>
            </a:tbl>
          </a:graphicData>
        </a:graphic>
      </p:graphicFrame>
      <p:sp>
        <p:nvSpPr>
          <p:cNvPr id="4" name="矩形 3"/>
          <p:cNvSpPr/>
          <p:nvPr/>
        </p:nvSpPr>
        <p:spPr>
          <a:xfrm>
            <a:off x="729615" y="229235"/>
            <a:ext cx="6249035" cy="478155"/>
          </a:xfrm>
          <a:prstGeom prst="rect">
            <a:avLst/>
          </a:prstGeom>
        </p:spPr>
        <p:txBody>
          <a:bodyPr wrap="square">
            <a:spAutoFit/>
          </a:bodyPr>
          <a:lstStyle/>
          <a:p>
            <a:pPr algn="just">
              <a:lnSpc>
                <a:spcPct val="140000"/>
              </a:lnSpc>
              <a:defRPr/>
            </a:pPr>
            <a:r>
              <a:rPr lang="zh-CN" altLang="en-US" sz="1800" b="1" kern="100" dirty="0">
                <a:latin typeface="等线" panose="02010600030101010101" charset="-122"/>
                <a:ea typeface="宋体" panose="02010600030101010101" pitchFamily="2" charset="-122"/>
                <a:cs typeface="Times New Roman" panose="02020603050405020304" pitchFamily="18" charset="0"/>
              </a:rPr>
              <a:t>构建检索式和选择检索策略（举例说明 具体问题具体分析）</a:t>
            </a:r>
            <a:endParaRPr lang="zh-CN" altLang="zh-CN" sz="1800" b="1" kern="100" dirty="0">
              <a:latin typeface="等线" panose="02010600030101010101" charset="-122"/>
              <a:ea typeface="宋体" panose="02010600030101010101" pitchFamily="2" charset="-122"/>
              <a:cs typeface="Times New Roman" panose="02020603050405020304" pitchFamily="18" charset="0"/>
            </a:endParaRPr>
          </a:p>
        </p:txBody>
      </p:sp>
      <p:sp>
        <p:nvSpPr>
          <p:cNvPr id="8" name="矩形 7"/>
          <p:cNvSpPr/>
          <p:nvPr/>
        </p:nvSpPr>
        <p:spPr>
          <a:xfrm>
            <a:off x="1167308" y="1868425"/>
            <a:ext cx="503635" cy="435610"/>
          </a:xfrm>
          <a:prstGeom prst="rect">
            <a:avLst/>
          </a:prstGeom>
        </p:spPr>
        <p:txBody>
          <a:bodyPr wrap="square">
            <a:spAutoFit/>
          </a:bodyPr>
          <a:lstStyle/>
          <a:p>
            <a:pPr algn="just">
              <a:lnSpc>
                <a:spcPct val="140000"/>
              </a:lnSpc>
              <a:defRPr/>
            </a:pPr>
            <a:r>
              <a:rPr lang="en-US" altLang="zh-CN" sz="1600" b="1" kern="100" dirty="0">
                <a:solidFill>
                  <a:srgbClr val="FF0000"/>
                </a:solidFill>
                <a:latin typeface="等线" panose="02010600030101010101" charset="-122"/>
                <a:ea typeface="宋体" panose="02010600030101010101" pitchFamily="2" charset="-122"/>
                <a:cs typeface="Times New Roman" panose="02020603050405020304" pitchFamily="18" charset="0"/>
              </a:rPr>
              <a:t>OR</a:t>
            </a:r>
            <a:endParaRPr lang="zh-CN" altLang="zh-CN" sz="1600" b="1" kern="100" dirty="0">
              <a:solidFill>
                <a:srgbClr val="FF0000"/>
              </a:solidFill>
              <a:latin typeface="等线" panose="02010600030101010101" charset="-122"/>
              <a:ea typeface="宋体" panose="02010600030101010101" pitchFamily="2" charset="-122"/>
              <a:cs typeface="Times New Roman" panose="02020603050405020304" pitchFamily="18" charset="0"/>
            </a:endParaRPr>
          </a:p>
        </p:txBody>
      </p:sp>
      <p:sp>
        <p:nvSpPr>
          <p:cNvPr id="11" name="矩形 10"/>
          <p:cNvSpPr/>
          <p:nvPr/>
        </p:nvSpPr>
        <p:spPr>
          <a:xfrm>
            <a:off x="3940492" y="1148619"/>
            <a:ext cx="652463" cy="405688"/>
          </a:xfrm>
          <a:prstGeom prst="rect">
            <a:avLst/>
          </a:prstGeom>
        </p:spPr>
        <p:txBody>
          <a:bodyPr>
            <a:spAutoFit/>
          </a:bodyPr>
          <a:lstStyle/>
          <a:p>
            <a:pPr algn="just">
              <a:lnSpc>
                <a:spcPct val="140000"/>
              </a:lnSpc>
              <a:defRPr/>
            </a:pPr>
            <a:r>
              <a:rPr lang="en-US" altLang="zh-CN" sz="1600" b="1" kern="100" dirty="0">
                <a:solidFill>
                  <a:srgbClr val="FF0000"/>
                </a:solidFill>
                <a:latin typeface="等线" panose="02010600030101010101" charset="-122"/>
                <a:ea typeface="宋体" panose="02010600030101010101" pitchFamily="2" charset="-122"/>
                <a:cs typeface="Times New Roman" panose="02020603050405020304" pitchFamily="18" charset="0"/>
              </a:rPr>
              <a:t>AND</a:t>
            </a:r>
            <a:endParaRPr lang="zh-CN" altLang="zh-CN" sz="1600" b="1" kern="100" dirty="0">
              <a:solidFill>
                <a:srgbClr val="FF0000"/>
              </a:solidFill>
              <a:latin typeface="等线" panose="02010600030101010101" charset="-122"/>
              <a:ea typeface="宋体" panose="02010600030101010101" pitchFamily="2" charset="-122"/>
              <a:cs typeface="Times New Roman" panose="02020603050405020304" pitchFamily="18" charset="0"/>
            </a:endParaRPr>
          </a:p>
        </p:txBody>
      </p:sp>
      <p:sp>
        <p:nvSpPr>
          <p:cNvPr id="3" name="矩形 2"/>
          <p:cNvSpPr/>
          <p:nvPr/>
        </p:nvSpPr>
        <p:spPr>
          <a:xfrm>
            <a:off x="7076152" y="1070707"/>
            <a:ext cx="580608" cy="484043"/>
          </a:xfrm>
          <a:prstGeom prst="rect">
            <a:avLst/>
          </a:prstGeom>
        </p:spPr>
        <p:txBody>
          <a:bodyPr wrap="none">
            <a:spAutoFit/>
          </a:bodyPr>
          <a:lstStyle/>
          <a:p>
            <a:pPr algn="just">
              <a:lnSpc>
                <a:spcPct val="140000"/>
              </a:lnSpc>
              <a:defRPr/>
            </a:pPr>
            <a:r>
              <a:rPr lang="en-US" altLang="zh-CN" sz="2000" b="1" kern="100" dirty="0">
                <a:solidFill>
                  <a:srgbClr val="FF0000"/>
                </a:solidFill>
                <a:latin typeface="等线" panose="02010600030101010101" charset="-122"/>
                <a:ea typeface="宋体" panose="02010600030101010101" pitchFamily="2" charset="-122"/>
                <a:cs typeface="Times New Roman" panose="02020603050405020304" pitchFamily="18" charset="0"/>
              </a:rPr>
              <a:t>not</a:t>
            </a:r>
            <a:endParaRPr lang="zh-CN" altLang="zh-CN" sz="2000" b="1" kern="100" dirty="0">
              <a:solidFill>
                <a:srgbClr val="FF0000"/>
              </a:solidFill>
              <a:latin typeface="等线" panose="02010600030101010101" charset="-122"/>
              <a:ea typeface="宋体" panose="02010600030101010101" pitchFamily="2" charset="-122"/>
              <a:cs typeface="Times New Roman" panose="02020603050405020304" pitchFamily="18" charset="0"/>
            </a:endParaRPr>
          </a:p>
        </p:txBody>
      </p:sp>
      <p:sp>
        <p:nvSpPr>
          <p:cNvPr id="12" name="矩形 11"/>
          <p:cNvSpPr/>
          <p:nvPr/>
        </p:nvSpPr>
        <p:spPr>
          <a:xfrm>
            <a:off x="1167305" y="3242423"/>
            <a:ext cx="503635" cy="405688"/>
          </a:xfrm>
          <a:prstGeom prst="rect">
            <a:avLst/>
          </a:prstGeom>
        </p:spPr>
        <p:txBody>
          <a:bodyPr>
            <a:spAutoFit/>
          </a:bodyPr>
          <a:lstStyle/>
          <a:p>
            <a:pPr algn="just">
              <a:lnSpc>
                <a:spcPct val="140000"/>
              </a:lnSpc>
              <a:defRPr/>
            </a:pPr>
            <a:r>
              <a:rPr lang="en-US" altLang="zh-CN" sz="1600" b="1" kern="100" dirty="0">
                <a:solidFill>
                  <a:srgbClr val="FF0000"/>
                </a:solidFill>
                <a:latin typeface="等线" panose="02010600030101010101" charset="-122"/>
                <a:ea typeface="宋体" panose="02010600030101010101" pitchFamily="2" charset="-122"/>
                <a:cs typeface="Times New Roman" panose="02020603050405020304" pitchFamily="18" charset="0"/>
              </a:rPr>
              <a:t>OR</a:t>
            </a:r>
            <a:endParaRPr lang="zh-CN" altLang="zh-CN" sz="1600" b="1" kern="100" dirty="0">
              <a:solidFill>
                <a:srgbClr val="FF0000"/>
              </a:solidFill>
              <a:latin typeface="等线" panose="02010600030101010101" charset="-122"/>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53626" y="2633949"/>
            <a:ext cx="638175" cy="247650"/>
          </a:xfrm>
          <a:prstGeom prst="rect">
            <a:avLst/>
          </a:prstGeom>
        </p:spPr>
        <p:txBody>
          <a:bodyPr wrap="none">
            <a:spAutoFit/>
          </a:bodyPr>
          <a:lstStyle/>
          <a:p>
            <a:r>
              <a:rPr lang="zh-CN" altLang="en-US" sz="1000" dirty="0">
                <a:solidFill>
                  <a:schemeClr val="dk1"/>
                </a:solidFill>
              </a:rPr>
              <a:t> </a:t>
            </a:r>
            <a:r>
              <a:rPr lang="en-US" altLang="zh-CN" sz="1000" dirty="0">
                <a:solidFill>
                  <a:srgbClr val="FF0000"/>
                </a:solidFill>
              </a:rPr>
              <a:t>or</a:t>
            </a:r>
            <a:r>
              <a:rPr lang="en-US" altLang="zh-CN" sz="1000" dirty="0"/>
              <a:t> </a:t>
            </a:r>
            <a:r>
              <a:rPr lang="en-US" altLang="zh-CN" sz="1000" b="1" dirty="0">
                <a:solidFill>
                  <a:schemeClr val="dk1"/>
                </a:solidFill>
              </a:rPr>
              <a:t> </a:t>
            </a:r>
            <a:r>
              <a:rPr lang="zh-CN" altLang="en-US" sz="1015" dirty="0"/>
              <a:t>查全</a:t>
            </a:r>
            <a:endParaRPr lang="zh-CN" altLang="en-US" sz="1015" dirty="0"/>
          </a:p>
        </p:txBody>
      </p:sp>
      <p:sp>
        <p:nvSpPr>
          <p:cNvPr id="4" name="矩形 3"/>
          <p:cNvSpPr/>
          <p:nvPr/>
        </p:nvSpPr>
        <p:spPr>
          <a:xfrm>
            <a:off x="583565" y="947420"/>
            <a:ext cx="6570980" cy="714375"/>
          </a:xfrm>
          <a:prstGeom prst="rect">
            <a:avLst/>
          </a:prstGeom>
        </p:spPr>
        <p:txBody>
          <a:bodyPr wrap="square">
            <a:spAutoFit/>
          </a:bodyPr>
          <a:lstStyle/>
          <a:p>
            <a:r>
              <a:rPr lang="zh-CN" b="1" kern="0" dirty="0"/>
              <a:t>检索式一：</a:t>
            </a:r>
            <a:r>
              <a:rPr b="1" kern="0" dirty="0"/>
              <a:t>(TAC_ALL:(全钒液流电池 )) AND IPC:(</a:t>
            </a:r>
            <a:r>
              <a:rPr lang="en-US" b="1" kern="100" dirty="0">
                <a:effectLst/>
                <a:sym typeface="+mn-ea"/>
              </a:rPr>
              <a:t>H01M </a:t>
            </a:r>
            <a:r>
              <a:rPr dirty="0">
                <a:effectLst/>
                <a:sym typeface="+mn-ea"/>
              </a:rPr>
              <a:t>OR </a:t>
            </a:r>
            <a:r>
              <a:rPr lang="zh-CN" b="1" kern="100" dirty="0">
                <a:effectLst/>
                <a:latin typeface="等线" panose="02010600030101010101" charset="-122"/>
                <a:ea typeface="等线" panose="02010600030101010101" charset="-122"/>
                <a:cs typeface="Times New Roman" panose="02020603050405020304" pitchFamily="18" charset="0"/>
                <a:sym typeface="+mn-ea"/>
              </a:rPr>
              <a:t>H02J </a:t>
            </a:r>
            <a:r>
              <a:rPr dirty="0">
                <a:effectLst/>
                <a:sym typeface="+mn-ea"/>
              </a:rPr>
              <a:t>OR </a:t>
            </a:r>
            <a:r>
              <a:rPr lang="zh-CN" b="1" kern="100" dirty="0">
                <a:effectLst/>
                <a:latin typeface="等线" panose="02010600030101010101" charset="-122"/>
                <a:ea typeface="等线" panose="02010600030101010101" charset="-122"/>
                <a:cs typeface="Times New Roman" panose="02020603050405020304" pitchFamily="18" charset="0"/>
                <a:sym typeface="+mn-ea"/>
              </a:rPr>
              <a:t>C08G</a:t>
            </a:r>
            <a:r>
              <a:rPr b="1" kern="0" dirty="0"/>
              <a:t>)</a:t>
            </a:r>
            <a:endParaRPr b="1" kern="0" dirty="0"/>
          </a:p>
          <a:p>
            <a:r>
              <a:rPr lang="zh-CN" b="1" kern="0" dirty="0"/>
              <a:t>检索式二：</a:t>
            </a:r>
            <a:r>
              <a:rPr b="1" kern="0" dirty="0"/>
              <a:t>(TAC_ALL:(氢燃料电池)) AND IPC:(</a:t>
            </a:r>
            <a:r>
              <a:rPr b="1" dirty="0">
                <a:solidFill>
                  <a:schemeClr val="dk1"/>
                </a:solidFill>
                <a:effectLst/>
                <a:sym typeface="+mn-ea"/>
              </a:rPr>
              <a:t>H01M</a:t>
            </a:r>
            <a:r>
              <a:rPr dirty="0">
                <a:solidFill>
                  <a:schemeClr val="dk1"/>
                </a:solidFill>
                <a:effectLst/>
                <a:sym typeface="+mn-ea"/>
              </a:rPr>
              <a:t> </a:t>
            </a:r>
            <a:r>
              <a:rPr dirty="0">
                <a:effectLst/>
                <a:sym typeface="+mn-ea"/>
              </a:rPr>
              <a:t>OR </a:t>
            </a:r>
            <a:r>
              <a:rPr b="1" dirty="0">
                <a:solidFill>
                  <a:schemeClr val="dk1"/>
                </a:solidFill>
                <a:effectLst/>
                <a:sym typeface="+mn-ea"/>
              </a:rPr>
              <a:t>C01B</a:t>
            </a:r>
            <a:r>
              <a:rPr dirty="0">
                <a:solidFill>
                  <a:schemeClr val="dk1"/>
                </a:solidFill>
                <a:effectLst/>
                <a:sym typeface="+mn-ea"/>
              </a:rPr>
              <a:t> </a:t>
            </a:r>
            <a:r>
              <a:rPr dirty="0">
                <a:effectLst/>
                <a:sym typeface="+mn-ea"/>
              </a:rPr>
              <a:t>OR </a:t>
            </a:r>
            <a:r>
              <a:rPr b="1" dirty="0">
                <a:solidFill>
                  <a:schemeClr val="dk1"/>
                </a:solidFill>
                <a:effectLst/>
                <a:sym typeface="+mn-ea"/>
              </a:rPr>
              <a:t>B60L</a:t>
            </a:r>
            <a:r>
              <a:rPr b="1" kern="0" dirty="0"/>
              <a:t>)</a:t>
            </a:r>
            <a:endParaRPr b="1" kern="0" dirty="0"/>
          </a:p>
          <a:p>
            <a:endParaRPr b="1" kern="0" dirty="0"/>
          </a:p>
        </p:txBody>
      </p:sp>
      <p:sp>
        <p:nvSpPr>
          <p:cNvPr id="6" name="矩形 5"/>
          <p:cNvSpPr/>
          <p:nvPr/>
        </p:nvSpPr>
        <p:spPr>
          <a:xfrm>
            <a:off x="653626" y="2879850"/>
            <a:ext cx="5528457" cy="252730"/>
          </a:xfrm>
          <a:prstGeom prst="rect">
            <a:avLst/>
          </a:prstGeom>
        </p:spPr>
        <p:txBody>
          <a:bodyPr wrap="square">
            <a:spAutoFit/>
          </a:bodyPr>
          <a:lstStyle/>
          <a:p>
            <a:r>
              <a:rPr lang="zh-CN" altLang="en-US" sz="1050" dirty="0">
                <a:solidFill>
                  <a:schemeClr val="dk1"/>
                </a:solidFill>
              </a:rPr>
              <a:t> </a:t>
            </a:r>
            <a:r>
              <a:rPr lang="en-US" altLang="zh-CN" sz="1050" dirty="0">
                <a:solidFill>
                  <a:srgbClr val="FF0000"/>
                </a:solidFill>
              </a:rPr>
              <a:t>and</a:t>
            </a:r>
            <a:r>
              <a:rPr lang="en-US" altLang="zh-CN" sz="1050" dirty="0"/>
              <a:t> </a:t>
            </a:r>
            <a:r>
              <a:rPr lang="zh-CN" altLang="en-US" sz="1015" dirty="0"/>
              <a:t>查准</a:t>
            </a:r>
            <a:endParaRPr lang="zh-CN" altLang="en-US" sz="1015" dirty="0"/>
          </a:p>
        </p:txBody>
      </p:sp>
      <p:sp>
        <p:nvSpPr>
          <p:cNvPr id="7" name="矩形 6"/>
          <p:cNvSpPr/>
          <p:nvPr/>
        </p:nvSpPr>
        <p:spPr>
          <a:xfrm>
            <a:off x="653626" y="2341401"/>
            <a:ext cx="1739579" cy="248209"/>
          </a:xfrm>
          <a:prstGeom prst="rect">
            <a:avLst/>
          </a:prstGeom>
        </p:spPr>
        <p:txBody>
          <a:bodyPr wrap="none">
            <a:spAutoFit/>
          </a:bodyPr>
          <a:lstStyle/>
          <a:p>
            <a:r>
              <a:rPr lang="en-US" altLang="zh-CN" sz="1015" dirty="0"/>
              <a:t>2.NOT AND OR</a:t>
            </a:r>
            <a:r>
              <a:rPr lang="zh-CN" altLang="en-US" sz="1015" dirty="0"/>
              <a:t>有什么意义：</a:t>
            </a:r>
            <a:endParaRPr lang="en-US" altLang="zh-CN" sz="1015" dirty="0"/>
          </a:p>
        </p:txBody>
      </p:sp>
      <p:sp>
        <p:nvSpPr>
          <p:cNvPr id="8" name="矩形 7"/>
          <p:cNvSpPr/>
          <p:nvPr/>
        </p:nvSpPr>
        <p:spPr>
          <a:xfrm>
            <a:off x="653625" y="3156849"/>
            <a:ext cx="6805768" cy="252730"/>
          </a:xfrm>
          <a:prstGeom prst="rect">
            <a:avLst/>
          </a:prstGeom>
        </p:spPr>
        <p:txBody>
          <a:bodyPr wrap="square">
            <a:spAutoFit/>
          </a:bodyPr>
          <a:lstStyle/>
          <a:p>
            <a:r>
              <a:rPr lang="zh-CN" altLang="en-US" sz="1050" dirty="0">
                <a:solidFill>
                  <a:schemeClr val="dk1"/>
                </a:solidFill>
              </a:rPr>
              <a:t> </a:t>
            </a:r>
            <a:r>
              <a:rPr lang="en-US" altLang="zh-CN" sz="1050" dirty="0">
                <a:solidFill>
                  <a:srgbClr val="FF0000"/>
                </a:solidFill>
              </a:rPr>
              <a:t>not </a:t>
            </a:r>
            <a:r>
              <a:rPr lang="en-US" altLang="zh-CN" sz="1050" dirty="0">
                <a:solidFill>
                  <a:schemeClr val="dk1"/>
                </a:solidFill>
              </a:rPr>
              <a:t> </a:t>
            </a:r>
            <a:r>
              <a:rPr lang="zh-CN" altLang="en-US" sz="1015" dirty="0"/>
              <a:t>排除无关选项</a:t>
            </a:r>
            <a:endParaRPr lang="zh-CN" altLang="en-US" sz="1015" dirty="0"/>
          </a:p>
        </p:txBody>
      </p:sp>
      <p:sp>
        <p:nvSpPr>
          <p:cNvPr id="9" name="矩形 8"/>
          <p:cNvSpPr/>
          <p:nvPr/>
        </p:nvSpPr>
        <p:spPr>
          <a:xfrm>
            <a:off x="653626" y="1783876"/>
            <a:ext cx="4572000" cy="404085"/>
          </a:xfrm>
          <a:prstGeom prst="rect">
            <a:avLst/>
          </a:prstGeom>
        </p:spPr>
        <p:txBody>
          <a:bodyPr>
            <a:spAutoFit/>
          </a:bodyPr>
          <a:lstStyle/>
          <a:p>
            <a:r>
              <a:rPr lang="en-US" altLang="zh-CN" sz="1015" dirty="0"/>
              <a:t>1.</a:t>
            </a:r>
            <a:r>
              <a:rPr lang="zh-CN" altLang="en-US" sz="1015" dirty="0"/>
              <a:t>常用检索字段</a:t>
            </a:r>
            <a:endParaRPr lang="en-US" altLang="zh-CN" sz="1015" dirty="0"/>
          </a:p>
          <a:p>
            <a:r>
              <a:rPr lang="zh-CN" altLang="en-US" sz="1015" dirty="0"/>
              <a:t>关键词 </a:t>
            </a:r>
            <a:r>
              <a:rPr lang="en-US" altLang="zh-CN" sz="1015" dirty="0"/>
              <a:t>IPC </a:t>
            </a:r>
            <a:r>
              <a:rPr lang="zh-CN" altLang="en-US" sz="1015" dirty="0"/>
              <a:t>申请人</a:t>
            </a:r>
            <a:endParaRPr lang="en-US" altLang="zh-CN" sz="1015" dirty="0"/>
          </a:p>
        </p:txBody>
      </p:sp>
      <p:sp>
        <p:nvSpPr>
          <p:cNvPr id="10" name="矩形 9"/>
          <p:cNvSpPr/>
          <p:nvPr/>
        </p:nvSpPr>
        <p:spPr>
          <a:xfrm>
            <a:off x="653566" y="268885"/>
            <a:ext cx="2723823" cy="369332"/>
          </a:xfrm>
          <a:prstGeom prst="rect">
            <a:avLst/>
          </a:prstGeom>
        </p:spPr>
        <p:txBody>
          <a:bodyPr wrap="none">
            <a:spAutoFit/>
          </a:bodyPr>
          <a:lstStyle/>
          <a:p>
            <a:r>
              <a:rPr lang="zh-CN" altLang="en-US" sz="1800" dirty="0">
                <a:solidFill>
                  <a:srgbClr val="0FAAC6"/>
                </a:solidFill>
                <a:latin typeface="微软雅黑" panose="020B0503020204020204" pitchFamily="34" charset="-122"/>
                <a:ea typeface="微软雅黑" panose="020B0503020204020204" pitchFamily="34" charset="-122"/>
              </a:rPr>
              <a:t>最终检索式（简单版）：</a:t>
            </a:r>
            <a:endParaRPr lang="en-US" altLang="zh-CN" sz="1800" dirty="0">
              <a:solidFill>
                <a:srgbClr val="0FAAC6"/>
              </a:solidFill>
              <a:latin typeface="微软雅黑" panose="020B0503020204020204" pitchFamily="34" charset="-122"/>
              <a:ea typeface="微软雅黑" panose="020B0503020204020204" pitchFamily="34" charset="-122"/>
            </a:endParaRPr>
          </a:p>
        </p:txBody>
      </p:sp>
      <p:sp>
        <p:nvSpPr>
          <p:cNvPr id="11" name="矩形 10"/>
          <p:cNvSpPr/>
          <p:nvPr/>
        </p:nvSpPr>
        <p:spPr>
          <a:xfrm>
            <a:off x="653625" y="3729922"/>
            <a:ext cx="3002745" cy="253916"/>
          </a:xfrm>
          <a:prstGeom prst="rect">
            <a:avLst/>
          </a:prstGeom>
        </p:spPr>
        <p:txBody>
          <a:bodyPr wrap="none">
            <a:spAutoFit/>
          </a:bodyPr>
          <a:lstStyle/>
          <a:p>
            <a:r>
              <a:rPr lang="en-US" altLang="zh-CN" sz="1015" dirty="0"/>
              <a:t>3.</a:t>
            </a:r>
            <a:r>
              <a:rPr lang="zh-CN" altLang="en-US" sz="1015" dirty="0"/>
              <a:t>巧用位置符：</a:t>
            </a:r>
            <a:r>
              <a:rPr lang="zh-CN" altLang="en-US" sz="1050" dirty="0">
                <a:solidFill>
                  <a:schemeClr val="dk1"/>
                </a:solidFill>
              </a:rPr>
              <a:t>自动 </a:t>
            </a:r>
            <a:r>
              <a:rPr lang="en-US" altLang="zh-CN" sz="1015" dirty="0"/>
              <a:t>$W5 </a:t>
            </a:r>
            <a:r>
              <a:rPr lang="zh-CN" altLang="en-US" sz="1015" dirty="0"/>
              <a:t>（</a:t>
            </a:r>
            <a:r>
              <a:rPr lang="zh-CN" altLang="en-US" sz="1000" dirty="0">
                <a:solidFill>
                  <a:schemeClr val="dk1"/>
                </a:solidFill>
              </a:rPr>
              <a:t>控制 </a:t>
            </a:r>
            <a:r>
              <a:rPr lang="en-US" altLang="zh-CN" sz="1000" dirty="0">
                <a:solidFill>
                  <a:schemeClr val="dk1"/>
                </a:solidFill>
              </a:rPr>
              <a:t>or </a:t>
            </a:r>
            <a:r>
              <a:rPr lang="zh-CN" altLang="en-US" sz="1000" dirty="0">
                <a:solidFill>
                  <a:schemeClr val="dk1"/>
                </a:solidFill>
              </a:rPr>
              <a:t>执行 </a:t>
            </a:r>
            <a:r>
              <a:rPr lang="en-US" altLang="zh-CN" sz="1000" dirty="0">
                <a:solidFill>
                  <a:schemeClr val="dk1"/>
                </a:solidFill>
              </a:rPr>
              <a:t>or </a:t>
            </a:r>
            <a:r>
              <a:rPr lang="zh-CN" altLang="en-US" sz="1000" dirty="0">
                <a:solidFill>
                  <a:schemeClr val="dk1"/>
                </a:solidFill>
              </a:rPr>
              <a:t>导引）</a:t>
            </a:r>
            <a:endParaRPr lang="en-US" altLang="zh-CN" sz="1015" dirty="0"/>
          </a:p>
        </p:txBody>
      </p:sp>
      <p:pic>
        <p:nvPicPr>
          <p:cNvPr id="12" name="图片 11"/>
          <p:cNvPicPr>
            <a:picLocks noChangeAspect="1"/>
          </p:cNvPicPr>
          <p:nvPr/>
        </p:nvPicPr>
        <p:blipFill>
          <a:blip r:embed="rId1"/>
          <a:stretch>
            <a:fillRect/>
          </a:stretch>
        </p:blipFill>
        <p:spPr>
          <a:xfrm>
            <a:off x="6629574" y="185936"/>
            <a:ext cx="2199839" cy="534824"/>
          </a:xfrm>
          <a:prstGeom prst="rect">
            <a:avLst/>
          </a:prstGeom>
        </p:spPr>
      </p:pic>
      <p:pic>
        <p:nvPicPr>
          <p:cNvPr id="2" name="图片 1"/>
          <p:cNvPicPr>
            <a:picLocks noChangeAspect="1"/>
          </p:cNvPicPr>
          <p:nvPr/>
        </p:nvPicPr>
        <p:blipFill>
          <a:blip r:embed="rId2"/>
          <a:stretch>
            <a:fillRect/>
          </a:stretch>
        </p:blipFill>
        <p:spPr>
          <a:xfrm>
            <a:off x="5909159" y="1637044"/>
            <a:ext cx="2128838" cy="24288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5000">
        <p15:prstTrans prst="prestige"/>
      </p:transition>
    </mc:Choice>
    <mc:Fallback>
      <p:transition spd="slow" advClick="0" advTm="5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7207" y="906066"/>
            <a:ext cx="7612856" cy="333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316706" y="173832"/>
            <a:ext cx="2806304" cy="440185"/>
          </a:xfrm>
          <a:prstGeom prst="rect">
            <a:avLst/>
          </a:prstGeom>
        </p:spPr>
        <p:txBody>
          <a:bodyPr>
            <a:spAutoFit/>
          </a:bodyPr>
          <a:lstStyle/>
          <a:p>
            <a:pPr algn="just">
              <a:lnSpc>
                <a:spcPct val="140000"/>
              </a:lnSpc>
              <a:defRPr/>
            </a:pPr>
            <a:r>
              <a:rPr lang="zh-CN" altLang="en-US" sz="1800" b="1" kern="100" dirty="0">
                <a:latin typeface="等线" panose="02010600030101010101" charset="-122"/>
                <a:ea typeface="宋体" panose="02010600030101010101" pitchFamily="2" charset="-122"/>
                <a:cs typeface="Times New Roman" panose="02020603050405020304" pitchFamily="18" charset="0"/>
              </a:rPr>
              <a:t>确定检索要素</a:t>
            </a:r>
            <a:endParaRPr lang="zh-CN" altLang="zh-CN" sz="1800" b="1" kern="100" dirty="0">
              <a:latin typeface="等线" panose="02010600030101010101" charset="-122"/>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6803915" y="86134"/>
            <a:ext cx="2199839" cy="534824"/>
          </a:xfrm>
          <a:prstGeom prst="rect">
            <a:avLst/>
          </a:prstGeom>
        </p:spPr>
      </p:pic>
    </p:spTree>
  </p:cSld>
  <p:clrMapOvr>
    <a:masterClrMapping/>
  </p:clrMapOvr>
  <p:transition spd="slow" advClick="0" advTm="5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0" y="1526876"/>
            <a:ext cx="9144000" cy="1858723"/>
          </a:xfrm>
          <a:prstGeom prst="rect">
            <a:avLst/>
          </a:prstGeom>
          <a:solidFill>
            <a:srgbClr val="124B71"/>
          </a:solidFill>
          <a:ln w="9525" cap="flat" cmpd="sng" algn="ctr">
            <a:no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4530">
              <a:defRPr/>
            </a:pPr>
            <a:endParaRPr lang="zh-CN" altLang="en-US" sz="1350"/>
          </a:p>
        </p:txBody>
      </p:sp>
      <p:sp>
        <p:nvSpPr>
          <p:cNvPr id="5" name="矩形 4"/>
          <p:cNvSpPr/>
          <p:nvPr/>
        </p:nvSpPr>
        <p:spPr>
          <a:xfrm flipV="1">
            <a:off x="-11430" y="5089684"/>
            <a:ext cx="9143524" cy="5715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菱形 2"/>
          <p:cNvSpPr/>
          <p:nvPr/>
        </p:nvSpPr>
        <p:spPr>
          <a:xfrm>
            <a:off x="2152174" y="1627760"/>
            <a:ext cx="1618774" cy="1618774"/>
          </a:xfrm>
          <a:prstGeom prst="diamond">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4" name="菱形 3"/>
          <p:cNvSpPr/>
          <p:nvPr/>
        </p:nvSpPr>
        <p:spPr>
          <a:xfrm>
            <a:off x="1778794" y="1627760"/>
            <a:ext cx="1618774" cy="1618774"/>
          </a:xfrm>
          <a:prstGeom prst="diamond">
            <a:avLst/>
          </a:prstGeom>
          <a:solidFill>
            <a:srgbClr val="7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10" name="文本框 9"/>
          <p:cNvSpPr txBox="1"/>
          <p:nvPr/>
        </p:nvSpPr>
        <p:spPr>
          <a:xfrm>
            <a:off x="2221230" y="1946847"/>
            <a:ext cx="1354455" cy="783164"/>
          </a:xfrm>
          <a:prstGeom prst="rect">
            <a:avLst/>
          </a:prstGeom>
          <a:noFill/>
        </p:spPr>
        <p:txBody>
          <a:bodyPr wrap="square" lIns="51435" tIns="25718" rIns="51435" bIns="25718" rtlCol="0">
            <a:spAutoFit/>
          </a:bodyPr>
          <a:lstStyle/>
          <a:p>
            <a:pPr algn="l">
              <a:lnSpc>
                <a:spcPct val="130000"/>
              </a:lnSpc>
            </a:pPr>
            <a:r>
              <a:rPr lang="en-US" altLang="zh-CN" sz="4050" dirty="0">
                <a:solidFill>
                  <a:schemeClr val="bg1"/>
                </a:solidFill>
                <a:latin typeface="+mj-ea"/>
                <a:ea typeface="+mj-ea"/>
              </a:rPr>
              <a:t>02</a:t>
            </a:r>
            <a:endParaRPr lang="en-US" altLang="zh-CN" sz="4050" dirty="0">
              <a:solidFill>
                <a:schemeClr val="bg1"/>
              </a:solidFill>
              <a:latin typeface="+mj-ea"/>
              <a:ea typeface="+mj-ea"/>
            </a:endParaRPr>
          </a:p>
        </p:txBody>
      </p:sp>
      <p:sp>
        <p:nvSpPr>
          <p:cNvPr id="9" name="矩形 8"/>
          <p:cNvSpPr/>
          <p:nvPr/>
        </p:nvSpPr>
        <p:spPr>
          <a:xfrm>
            <a:off x="3840004" y="2066624"/>
            <a:ext cx="3723323" cy="741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000" dirty="0">
                <a:solidFill>
                  <a:schemeClr val="bg1"/>
                </a:solidFill>
                <a:latin typeface="+mj-ea"/>
                <a:ea typeface="+mj-ea"/>
              </a:rPr>
              <a:t>重要专利解读</a:t>
            </a:r>
            <a:endParaRPr lang="zh-CN" altLang="en-US" sz="3000" dirty="0">
              <a:solidFill>
                <a:schemeClr val="bg1"/>
              </a:solidFill>
              <a:latin typeface="+mj-ea"/>
              <a:ea typeface="+mj-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4787" y="141685"/>
            <a:ext cx="7886700" cy="289971"/>
          </a:xfrm>
        </p:spPr>
        <p:txBody>
          <a:bodyPr>
            <a:normAutofit fontScale="90000"/>
          </a:bodyPr>
          <a:lstStyle/>
          <a:p>
            <a:pPr>
              <a:defRPr/>
            </a:pPr>
            <a:br>
              <a:rPr lang="zh-CN" altLang="en-US" sz="4000" b="1" dirty="0">
                <a:solidFill>
                  <a:srgbClr val="86C31F"/>
                </a:solidFill>
              </a:rPr>
            </a:br>
            <a:endParaRPr lang="zh-CN" altLang="zh-CN" sz="2100" b="1" dirty="0">
              <a:solidFill>
                <a:schemeClr val="tx1">
                  <a:lumMod val="95000"/>
                  <a:lumOff val="5000"/>
                </a:schemeClr>
              </a:solidFill>
              <a:latin typeface="微软雅黑" panose="020B0503020204020204" pitchFamily="34" charset="-122"/>
            </a:endParaRPr>
          </a:p>
        </p:txBody>
      </p:sp>
      <p:pic>
        <p:nvPicPr>
          <p:cNvPr id="4813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40129" y="141685"/>
            <a:ext cx="2199084" cy="5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317808" y="153856"/>
            <a:ext cx="1858201" cy="400110"/>
          </a:xfrm>
          <a:prstGeom prst="rect">
            <a:avLst/>
          </a:prstGeom>
        </p:spPr>
        <p:txBody>
          <a:bodyPr wrap="none">
            <a:spAutoFit/>
          </a:bodyPr>
          <a:lstStyle/>
          <a:p>
            <a:r>
              <a:rPr lang="zh-CN" altLang="en-US" sz="1200" b="1" dirty="0"/>
              <a:t>二.重要专利解读</a:t>
            </a:r>
            <a:r>
              <a:rPr lang="en-US" altLang="zh-CN" sz="1200" b="1" dirty="0"/>
              <a:t>-</a:t>
            </a:r>
            <a:r>
              <a:rPr lang="zh-CN" altLang="en-US" sz="2000" b="1" dirty="0">
                <a:solidFill>
                  <a:srgbClr val="86C31F"/>
                </a:solidFill>
              </a:rPr>
              <a:t>翻译</a:t>
            </a:r>
            <a:endParaRPr lang="zh-CN" altLang="en-US" sz="2000" b="1" dirty="0">
              <a:solidFill>
                <a:srgbClr val="86C31F"/>
              </a:solidFill>
            </a:endParaRPr>
          </a:p>
        </p:txBody>
      </p:sp>
      <p:sp>
        <p:nvSpPr>
          <p:cNvPr id="3" name="矩形 2"/>
          <p:cNvSpPr/>
          <p:nvPr/>
        </p:nvSpPr>
        <p:spPr>
          <a:xfrm>
            <a:off x="4776788" y="892071"/>
            <a:ext cx="4159396" cy="1338828"/>
          </a:xfrm>
          <a:prstGeom prst="rect">
            <a:avLst/>
          </a:prstGeom>
        </p:spPr>
        <p:txBody>
          <a:bodyPr wrap="square">
            <a:spAutoFit/>
          </a:bodyPr>
          <a:lstStyle/>
          <a:p>
            <a:r>
              <a:rPr lang="zh-CN" altLang="en-US" dirty="0"/>
              <a:t>1.中英文检索全球专利，检索词机械翻译，位置在-高级检索（字段检索）的右下角，搜索包含机器翻译数据</a:t>
            </a:r>
            <a:endParaRPr lang="en-US" altLang="zh-CN" dirty="0"/>
          </a:p>
          <a:p>
            <a:r>
              <a:rPr lang="zh-CN" altLang="en-US" dirty="0"/>
              <a:t>2.方便快速阅读的检索结果的标题摘要翻译，位置在-检索结果右上角设置（及工作空间左上角设置），结果列表显示语言，中文翻译优先</a:t>
            </a:r>
            <a:endParaRPr lang="en-US" altLang="zh-CN" dirty="0"/>
          </a:p>
        </p:txBody>
      </p:sp>
      <p:pic>
        <p:nvPicPr>
          <p:cNvPr id="5" name="图片 4"/>
          <p:cNvPicPr>
            <a:picLocks noChangeAspect="1"/>
          </p:cNvPicPr>
          <p:nvPr/>
        </p:nvPicPr>
        <p:blipFill>
          <a:blip r:embed="rId2"/>
          <a:stretch>
            <a:fillRect/>
          </a:stretch>
        </p:blipFill>
        <p:spPr>
          <a:xfrm>
            <a:off x="80096" y="738840"/>
            <a:ext cx="4572000" cy="1831527"/>
          </a:xfrm>
          <a:prstGeom prst="rect">
            <a:avLst/>
          </a:prstGeom>
        </p:spPr>
      </p:pic>
      <p:pic>
        <p:nvPicPr>
          <p:cNvPr id="6" name="图片 5"/>
          <p:cNvPicPr>
            <a:picLocks noChangeAspect="1"/>
          </p:cNvPicPr>
          <p:nvPr/>
        </p:nvPicPr>
        <p:blipFill>
          <a:blip r:embed="rId3"/>
          <a:stretch>
            <a:fillRect/>
          </a:stretch>
        </p:blipFill>
        <p:spPr>
          <a:xfrm>
            <a:off x="4364182" y="2544180"/>
            <a:ext cx="4572001" cy="2421267"/>
          </a:xfrm>
          <a:prstGeom prst="rect">
            <a:avLst/>
          </a:prstGeom>
        </p:spPr>
      </p:pic>
      <p:sp>
        <p:nvSpPr>
          <p:cNvPr id="9" name="矩形 8"/>
          <p:cNvSpPr/>
          <p:nvPr/>
        </p:nvSpPr>
        <p:spPr>
          <a:xfrm>
            <a:off x="317808" y="3065832"/>
            <a:ext cx="3397827" cy="1338828"/>
          </a:xfrm>
          <a:prstGeom prst="rect">
            <a:avLst/>
          </a:prstGeom>
        </p:spPr>
        <p:txBody>
          <a:bodyPr wrap="square">
            <a:spAutoFit/>
          </a:bodyPr>
          <a:lstStyle/>
          <a:p>
            <a:r>
              <a:rPr lang="zh-CN" altLang="en-US" dirty="0"/>
              <a:t>3.便专专利阅读的翻译，位置在-专利详情页面，右上角，可以翻译为中文或英文，并应用于全文，并且不用每篇都要重新设置翻译，</a:t>
            </a:r>
            <a:endParaRPr lang="en-US" altLang="zh-CN" dirty="0"/>
          </a:p>
          <a:p>
            <a:r>
              <a:rPr lang="zh-CN" altLang="en-US" dirty="0"/>
              <a:t>4.导出阅读方便，可以导出标题摘要的翻译，位置在-导出</a:t>
            </a:r>
            <a:endParaRPr lang="zh-CN" altLang="en-US" dirty="0"/>
          </a:p>
        </p:txBody>
      </p:sp>
    </p:spTree>
  </p:cSld>
  <p:clrMapOvr>
    <a:masterClrMapping/>
  </p:clrMapOvr>
  <p:transition advClick="0" advTm="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0939" y="266314"/>
            <a:ext cx="3518912" cy="400110"/>
          </a:xfrm>
          <a:prstGeom prst="rect">
            <a:avLst/>
          </a:prstGeom>
        </p:spPr>
        <p:txBody>
          <a:bodyPr wrap="none">
            <a:spAutoFit/>
          </a:bodyPr>
          <a:lstStyle/>
          <a:p>
            <a:pPr defTabSz="685800"/>
            <a:r>
              <a:rPr lang="zh-CN" altLang="en-US" sz="2000" b="1" dirty="0">
                <a:solidFill>
                  <a:prstClr val="black">
                    <a:lumMod val="75000"/>
                    <a:lumOff val="25000"/>
                  </a:prstClr>
                </a:solidFill>
                <a:latin typeface="微软雅黑" panose="020B0503020204020204" pitchFamily="34" charset="-122"/>
                <a:ea typeface="微软雅黑" panose="020B0503020204020204" pitchFamily="34" charset="-122"/>
              </a:rPr>
              <a:t>专利的本质就是促进科技进步</a:t>
            </a:r>
            <a:endParaRPr lang="zh-CN" altLang="en-US" sz="20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 name="矩形 2"/>
          <p:cNvSpPr/>
          <p:nvPr/>
        </p:nvSpPr>
        <p:spPr>
          <a:xfrm>
            <a:off x="386366" y="1004979"/>
            <a:ext cx="8481759" cy="377411"/>
          </a:xfrm>
          <a:prstGeom prst="rect">
            <a:avLst/>
          </a:prstGeom>
        </p:spPr>
        <p:txBody>
          <a:bodyPr wrap="square">
            <a:spAutoFit/>
          </a:bodyPr>
          <a:lstStyle/>
          <a:p>
            <a:pPr algn="ctr" defTabSz="685800">
              <a:lnSpc>
                <a:spcPct val="150000"/>
              </a:lnSpc>
            </a:pPr>
            <a:r>
              <a:rPr lang="zh-CN" altLang="en-US" sz="11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rPr>
              <a:t>全世界每年</a:t>
            </a:r>
            <a:r>
              <a:rPr lang="en-US" altLang="zh-CN" sz="1400" b="1" dirty="0">
                <a:solidFill>
                  <a:srgbClr val="73BB00"/>
                </a:solidFill>
                <a:latin typeface="微软雅黑" panose="020B0503020204020204" pitchFamily="34" charset="-122"/>
                <a:ea typeface="微软雅黑" panose="020B0503020204020204" pitchFamily="34" charset="-122"/>
              </a:rPr>
              <a:t>90</a:t>
            </a:r>
            <a:r>
              <a:rPr lang="zh-CN" altLang="en-US" sz="1400" b="1" dirty="0">
                <a:solidFill>
                  <a:srgbClr val="73BB00"/>
                </a:solidFill>
                <a:latin typeface="微软雅黑" panose="020B0503020204020204" pitchFamily="34" charset="-122"/>
                <a:ea typeface="微软雅黑" panose="020B0503020204020204" pitchFamily="34" charset="-122"/>
              </a:rPr>
              <a:t>％～</a:t>
            </a:r>
            <a:r>
              <a:rPr lang="en-US" altLang="zh-CN" sz="1400" b="1" dirty="0">
                <a:solidFill>
                  <a:srgbClr val="73BB00"/>
                </a:solidFill>
                <a:latin typeface="微软雅黑" panose="020B0503020204020204" pitchFamily="34" charset="-122"/>
                <a:ea typeface="微软雅黑" panose="020B0503020204020204" pitchFamily="34" charset="-122"/>
              </a:rPr>
              <a:t>95</a:t>
            </a:r>
            <a:r>
              <a:rPr lang="zh-CN" altLang="en-US" sz="1400" b="1" dirty="0">
                <a:solidFill>
                  <a:srgbClr val="73BB00"/>
                </a:solidFill>
                <a:latin typeface="微软雅黑" panose="020B0503020204020204" pitchFamily="34" charset="-122"/>
                <a:ea typeface="微软雅黑" panose="020B0503020204020204" pitchFamily="34" charset="-122"/>
              </a:rPr>
              <a:t>％</a:t>
            </a:r>
            <a:r>
              <a:rPr lang="zh-CN" altLang="en-US" sz="11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rPr>
              <a:t>的发明创造成果都可以在专利文献中查到，其中约有</a:t>
            </a:r>
            <a:r>
              <a:rPr lang="en-US" altLang="zh-CN" sz="1400" b="1" dirty="0">
                <a:solidFill>
                  <a:srgbClr val="73BB00"/>
                </a:solidFill>
                <a:latin typeface="微软雅黑" panose="020B0503020204020204" pitchFamily="34" charset="-122"/>
                <a:ea typeface="微软雅黑" panose="020B0503020204020204" pitchFamily="34" charset="-122"/>
              </a:rPr>
              <a:t>70</a:t>
            </a:r>
            <a:r>
              <a:rPr lang="zh-CN" altLang="en-US" sz="1400" b="1" dirty="0">
                <a:solidFill>
                  <a:srgbClr val="73BB00"/>
                </a:solidFill>
                <a:latin typeface="微软雅黑" panose="020B0503020204020204" pitchFamily="34" charset="-122"/>
                <a:ea typeface="微软雅黑" panose="020B0503020204020204" pitchFamily="34" charset="-122"/>
              </a:rPr>
              <a:t>％</a:t>
            </a:r>
            <a:r>
              <a:rPr lang="zh-CN" altLang="en-US" sz="11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rPr>
              <a:t>的发明成果从未在其他非专利文献上发表过。</a:t>
            </a:r>
            <a:endParaRPr lang="en-US" altLang="zh-CN" sz="11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386365" y="1420998"/>
            <a:ext cx="8603637" cy="307777"/>
          </a:xfrm>
          <a:prstGeom prst="rect">
            <a:avLst/>
          </a:prstGeom>
          <a:noFill/>
        </p:spPr>
        <p:txBody>
          <a:bodyPr wrap="none" rtlCol="0">
            <a:spAutoFit/>
          </a:bodyPr>
          <a:lstStyle/>
          <a:p>
            <a:pPr defTabSz="685800"/>
            <a:r>
              <a:rPr lang="zh-CN" altLang="en-US" sz="11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rPr>
              <a:t>科研工作中经常查阅专利文献，不仅可以提高科研项目的研究起点和水平，还可以节约</a:t>
            </a:r>
            <a:r>
              <a:rPr lang="en-US" altLang="zh-CN" sz="1400" b="1" dirty="0">
                <a:solidFill>
                  <a:srgbClr val="73BB00"/>
                </a:solidFill>
                <a:latin typeface="微软雅黑" panose="020B0503020204020204" pitchFamily="34" charset="-122"/>
                <a:ea typeface="微软雅黑" panose="020B0503020204020204" pitchFamily="34" charset="-122"/>
                <a:cs typeface="微软雅黑" panose="020B0503020204020204" pitchFamily="34" charset="-122"/>
              </a:rPr>
              <a:t>60</a:t>
            </a:r>
            <a:r>
              <a:rPr lang="zh-CN" altLang="en-US" sz="1400" b="1" dirty="0">
                <a:solidFill>
                  <a:srgbClr val="73BB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1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rPr>
              <a:t>左右的研究时间和</a:t>
            </a:r>
            <a:r>
              <a:rPr lang="en-US" altLang="zh-CN" sz="1400" b="1" dirty="0">
                <a:solidFill>
                  <a:srgbClr val="73BB00"/>
                </a:solidFill>
                <a:latin typeface="微软雅黑" panose="020B0503020204020204" pitchFamily="34" charset="-122"/>
                <a:ea typeface="微软雅黑" panose="020B0503020204020204" pitchFamily="34" charset="-122"/>
                <a:cs typeface="微软雅黑" panose="020B0503020204020204" pitchFamily="34" charset="-122"/>
              </a:rPr>
              <a:t>40</a:t>
            </a:r>
            <a:r>
              <a:rPr lang="zh-CN" altLang="en-US" sz="1400" b="1" dirty="0">
                <a:solidFill>
                  <a:srgbClr val="73BB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1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rPr>
              <a:t>左右的研究经费。</a:t>
            </a:r>
            <a:endParaRPr lang="en-US" altLang="zh-CN" sz="11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 name="组合 4"/>
          <p:cNvGrpSpPr/>
          <p:nvPr/>
        </p:nvGrpSpPr>
        <p:grpSpPr>
          <a:xfrm>
            <a:off x="1970996" y="2081463"/>
            <a:ext cx="5357853" cy="2156891"/>
            <a:chOff x="2492406" y="2775283"/>
            <a:chExt cx="7143804" cy="2875854"/>
          </a:xfrm>
        </p:grpSpPr>
        <p:grpSp>
          <p:nvGrpSpPr>
            <p:cNvPr id="6" name="组合 5"/>
            <p:cNvGrpSpPr/>
            <p:nvPr/>
          </p:nvGrpSpPr>
          <p:grpSpPr>
            <a:xfrm>
              <a:off x="2492406" y="2775283"/>
              <a:ext cx="2874494" cy="2875854"/>
              <a:chOff x="2492406" y="2775283"/>
              <a:chExt cx="2874494" cy="2875854"/>
            </a:xfrm>
          </p:grpSpPr>
          <p:grpSp>
            <p:nvGrpSpPr>
              <p:cNvPr id="26" name="组合 25"/>
              <p:cNvGrpSpPr/>
              <p:nvPr/>
            </p:nvGrpSpPr>
            <p:grpSpPr>
              <a:xfrm>
                <a:off x="2492406" y="2775283"/>
                <a:ext cx="2874494" cy="2875854"/>
                <a:chOff x="5127417" y="2493963"/>
                <a:chExt cx="1867604" cy="1868487"/>
              </a:xfrm>
            </p:grpSpPr>
            <p:sp>
              <p:nvSpPr>
                <p:cNvPr id="30" name="Oval 5"/>
                <p:cNvSpPr>
                  <a:spLocks noChangeArrowheads="1"/>
                </p:cNvSpPr>
                <p:nvPr/>
              </p:nvSpPr>
              <p:spPr bwMode="auto">
                <a:xfrm>
                  <a:off x="5301240" y="2667793"/>
                  <a:ext cx="1521546" cy="1522413"/>
                </a:xfrm>
                <a:prstGeom prst="ellipse">
                  <a:avLst/>
                </a:prstGeom>
                <a:solidFill>
                  <a:srgbClr val="73BB00"/>
                </a:solidFill>
                <a:ln>
                  <a:noFill/>
                </a:ln>
                <a:extLst>
                  <a:ext uri="{91240B29-F687-4F45-9708-019B960494DF}">
                    <a14:hiddenLine xmlns:a14="http://schemas.microsoft.com/office/drawing/2010/main" w="9525">
                      <a:solidFill>
                        <a:srgbClr val="000000"/>
                      </a:solidFill>
                      <a:round/>
                    </a14:hiddenLine>
                  </a:ext>
                </a:extLst>
              </p:spPr>
              <p:txBody>
                <a:bodyPr lIns="68563" tIns="34282" rIns="68563" bIns="34282"/>
                <a:lstStyle/>
                <a:p>
                  <a:endParaRPr lang="id-ID" sz="1800" dirty="0">
                    <a:solidFill>
                      <a:prstClr val="black"/>
                    </a:solidFill>
                  </a:endParaRPr>
                </a:p>
              </p:txBody>
            </p:sp>
            <p:grpSp>
              <p:nvGrpSpPr>
                <p:cNvPr id="31" name="Group 61"/>
                <p:cNvGrpSpPr/>
                <p:nvPr/>
              </p:nvGrpSpPr>
              <p:grpSpPr bwMode="auto">
                <a:xfrm>
                  <a:off x="5127417" y="2493963"/>
                  <a:ext cx="1867604" cy="1868487"/>
                  <a:chOff x="6546413" y="2257147"/>
                  <a:chExt cx="1868076" cy="1868076"/>
                </a:xfrm>
              </p:grpSpPr>
              <p:sp>
                <p:nvSpPr>
                  <p:cNvPr id="32" name="Freeform 6"/>
                  <p:cNvSpPr/>
                  <p:nvPr/>
                </p:nvSpPr>
                <p:spPr bwMode="auto">
                  <a:xfrm>
                    <a:off x="7922196" y="2394505"/>
                    <a:ext cx="356034" cy="354935"/>
                  </a:xfrm>
                  <a:custGeom>
                    <a:avLst/>
                    <a:gdLst>
                      <a:gd name="T0" fmla="*/ 612368160 w 207"/>
                      <a:gd name="T1" fmla="*/ 537330238 h 206"/>
                      <a:gd name="T2" fmla="*/ 76915384 w 207"/>
                      <a:gd name="T3" fmla="*/ 0 h 206"/>
                      <a:gd name="T4" fmla="*/ 0 w 207"/>
                      <a:gd name="T5" fmla="*/ 130621249 h 206"/>
                      <a:gd name="T6" fmla="*/ 482202474 w 207"/>
                      <a:gd name="T7" fmla="*/ 611547836 h 206"/>
                      <a:gd name="T8" fmla="*/ 612368160 w 207"/>
                      <a:gd name="T9" fmla="*/ 537330238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rgbClr val="73BB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33" name="Freeform 7"/>
                  <p:cNvSpPr/>
                  <p:nvPr/>
                </p:nvSpPr>
                <p:spPr bwMode="auto">
                  <a:xfrm>
                    <a:off x="7502428" y="2257147"/>
                    <a:ext cx="427460" cy="191203"/>
                  </a:xfrm>
                  <a:custGeom>
                    <a:avLst/>
                    <a:gdLst>
                      <a:gd name="T0" fmla="*/ 0 w 248"/>
                      <a:gd name="T1" fmla="*/ 0 h 111"/>
                      <a:gd name="T2" fmla="*/ 0 w 248"/>
                      <a:gd name="T3" fmla="*/ 151325978 h 111"/>
                      <a:gd name="T4" fmla="*/ 659539755 w 248"/>
                      <a:gd name="T5" fmla="*/ 329356642 h 111"/>
                      <a:gd name="T6" fmla="*/ 736782466 w 248"/>
                      <a:gd name="T7" fmla="*/ 198801166 h 111"/>
                      <a:gd name="T8" fmla="*/ 0 w 248"/>
                      <a:gd name="T9" fmla="*/ 0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rgbClr val="73BB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34" name="Freeform 8"/>
                  <p:cNvSpPr/>
                  <p:nvPr/>
                </p:nvSpPr>
                <p:spPr bwMode="auto">
                  <a:xfrm>
                    <a:off x="8223286" y="2743946"/>
                    <a:ext cx="191203" cy="425262"/>
                  </a:xfrm>
                  <a:custGeom>
                    <a:avLst/>
                    <a:gdLst>
                      <a:gd name="T0" fmla="*/ 133523428 w 111"/>
                      <a:gd name="T1" fmla="*/ 0 h 247"/>
                      <a:gd name="T2" fmla="*/ 0 w 111"/>
                      <a:gd name="T3" fmla="*/ 77070559 h 247"/>
                      <a:gd name="T4" fmla="*/ 178030664 w 111"/>
                      <a:gd name="T5" fmla="*/ 732177201 h 247"/>
                      <a:gd name="T6" fmla="*/ 329356642 w 111"/>
                      <a:gd name="T7" fmla="*/ 732177201 h 247"/>
                      <a:gd name="T8" fmla="*/ 133523428 w 111"/>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rgbClr val="73BB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35" name="Freeform 9"/>
                  <p:cNvSpPr/>
                  <p:nvPr/>
                </p:nvSpPr>
                <p:spPr bwMode="auto">
                  <a:xfrm>
                    <a:off x="8223286" y="3213162"/>
                    <a:ext cx="191203" cy="427460"/>
                  </a:xfrm>
                  <a:custGeom>
                    <a:avLst/>
                    <a:gdLst>
                      <a:gd name="T0" fmla="*/ 178030664 w 111"/>
                      <a:gd name="T1" fmla="*/ 0 h 248"/>
                      <a:gd name="T2" fmla="*/ 0 w 111"/>
                      <a:gd name="T3" fmla="*/ 659539755 h 248"/>
                      <a:gd name="T4" fmla="*/ 133523428 w 111"/>
                      <a:gd name="T5" fmla="*/ 736782466 h 248"/>
                      <a:gd name="T6" fmla="*/ 329356642 w 111"/>
                      <a:gd name="T7" fmla="*/ 0 h 248"/>
                      <a:gd name="T8" fmla="*/ 178030664 w 111"/>
                      <a:gd name="T9" fmla="*/ 0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rgbClr val="73BB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36" name="Freeform 10"/>
                  <p:cNvSpPr/>
                  <p:nvPr/>
                </p:nvSpPr>
                <p:spPr bwMode="auto">
                  <a:xfrm>
                    <a:off x="7922196" y="3632930"/>
                    <a:ext cx="356034" cy="356034"/>
                  </a:xfrm>
                  <a:custGeom>
                    <a:avLst/>
                    <a:gdLst>
                      <a:gd name="T0" fmla="*/ 612368160 w 207"/>
                      <a:gd name="T1" fmla="*/ 76915384 h 207"/>
                      <a:gd name="T2" fmla="*/ 482202474 w 207"/>
                      <a:gd name="T3" fmla="*/ 0 h 207"/>
                      <a:gd name="T4" fmla="*/ 0 w 207"/>
                      <a:gd name="T5" fmla="*/ 482202474 h 207"/>
                      <a:gd name="T6" fmla="*/ 76915384 w 207"/>
                      <a:gd name="T7" fmla="*/ 612368160 h 207"/>
                      <a:gd name="T8" fmla="*/ 612368160 w 207"/>
                      <a:gd name="T9" fmla="*/ 76915384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rgbClr val="73BB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37" name="Freeform 11"/>
                  <p:cNvSpPr/>
                  <p:nvPr/>
                </p:nvSpPr>
                <p:spPr bwMode="auto">
                  <a:xfrm>
                    <a:off x="7502428" y="3936217"/>
                    <a:ext cx="427460" cy="189006"/>
                  </a:xfrm>
                  <a:custGeom>
                    <a:avLst/>
                    <a:gdLst>
                      <a:gd name="T0" fmla="*/ 736782466 w 248"/>
                      <a:gd name="T1" fmla="*/ 129902106 h 110"/>
                      <a:gd name="T2" fmla="*/ 659539755 w 248"/>
                      <a:gd name="T3" fmla="*/ 0 h 110"/>
                      <a:gd name="T4" fmla="*/ 0 w 248"/>
                      <a:gd name="T5" fmla="*/ 174187930 h 110"/>
                      <a:gd name="T6" fmla="*/ 0 w 248"/>
                      <a:gd name="T7" fmla="*/ 324756982 h 110"/>
                      <a:gd name="T8" fmla="*/ 736782466 w 248"/>
                      <a:gd name="T9" fmla="*/ 129902106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38" name="Freeform 12"/>
                  <p:cNvSpPr/>
                  <p:nvPr/>
                </p:nvSpPr>
                <p:spPr bwMode="auto">
                  <a:xfrm>
                    <a:off x="7033212" y="3936217"/>
                    <a:ext cx="425262" cy="189006"/>
                  </a:xfrm>
                  <a:custGeom>
                    <a:avLst/>
                    <a:gdLst>
                      <a:gd name="T0" fmla="*/ 0 w 247"/>
                      <a:gd name="T1" fmla="*/ 129902106 h 110"/>
                      <a:gd name="T2" fmla="*/ 732177201 w 247"/>
                      <a:gd name="T3" fmla="*/ 324756982 h 110"/>
                      <a:gd name="T4" fmla="*/ 732177201 w 247"/>
                      <a:gd name="T5" fmla="*/ 174187930 h 110"/>
                      <a:gd name="T6" fmla="*/ 77070559 w 247"/>
                      <a:gd name="T7" fmla="*/ 0 h 110"/>
                      <a:gd name="T8" fmla="*/ 0 w 247"/>
                      <a:gd name="T9" fmla="*/ 129902106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39" name="Freeform 13"/>
                  <p:cNvSpPr/>
                  <p:nvPr/>
                </p:nvSpPr>
                <p:spPr bwMode="auto">
                  <a:xfrm>
                    <a:off x="6683771" y="3632930"/>
                    <a:ext cx="354935" cy="356034"/>
                  </a:xfrm>
                  <a:custGeom>
                    <a:avLst/>
                    <a:gdLst>
                      <a:gd name="T0" fmla="*/ 130621249 w 206"/>
                      <a:gd name="T1" fmla="*/ 0 h 207"/>
                      <a:gd name="T2" fmla="*/ 0 w 206"/>
                      <a:gd name="T3" fmla="*/ 76915384 h 207"/>
                      <a:gd name="T4" fmla="*/ 537330238 w 206"/>
                      <a:gd name="T5" fmla="*/ 612368160 h 207"/>
                      <a:gd name="T6" fmla="*/ 611547836 w 206"/>
                      <a:gd name="T7" fmla="*/ 482202474 h 207"/>
                      <a:gd name="T8" fmla="*/ 130621249 w 206"/>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40" name="Freeform 14"/>
                  <p:cNvSpPr/>
                  <p:nvPr/>
                </p:nvSpPr>
                <p:spPr bwMode="auto">
                  <a:xfrm>
                    <a:off x="6546413" y="3213162"/>
                    <a:ext cx="191203" cy="427460"/>
                  </a:xfrm>
                  <a:custGeom>
                    <a:avLst/>
                    <a:gdLst>
                      <a:gd name="T0" fmla="*/ 0 w 111"/>
                      <a:gd name="T1" fmla="*/ 0 h 248"/>
                      <a:gd name="T2" fmla="*/ 198801166 w 111"/>
                      <a:gd name="T3" fmla="*/ 736782466 h 248"/>
                      <a:gd name="T4" fmla="*/ 329356642 w 111"/>
                      <a:gd name="T5" fmla="*/ 659539755 h 248"/>
                      <a:gd name="T6" fmla="*/ 151325978 w 111"/>
                      <a:gd name="T7" fmla="*/ 0 h 248"/>
                      <a:gd name="T8" fmla="*/ 0 w 111"/>
                      <a:gd name="T9" fmla="*/ 0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41" name="Freeform 15"/>
                  <p:cNvSpPr/>
                  <p:nvPr/>
                </p:nvSpPr>
                <p:spPr bwMode="auto">
                  <a:xfrm>
                    <a:off x="6546413" y="2743946"/>
                    <a:ext cx="191203" cy="425262"/>
                  </a:xfrm>
                  <a:custGeom>
                    <a:avLst/>
                    <a:gdLst>
                      <a:gd name="T0" fmla="*/ 151325978 w 111"/>
                      <a:gd name="T1" fmla="*/ 732177201 h 247"/>
                      <a:gd name="T2" fmla="*/ 329356642 w 111"/>
                      <a:gd name="T3" fmla="*/ 77070559 h 247"/>
                      <a:gd name="T4" fmla="*/ 198801166 w 111"/>
                      <a:gd name="T5" fmla="*/ 0 h 247"/>
                      <a:gd name="T6" fmla="*/ 0 w 111"/>
                      <a:gd name="T7" fmla="*/ 732177201 h 247"/>
                      <a:gd name="T8" fmla="*/ 151325978 w 111"/>
                      <a:gd name="T9" fmla="*/ 732177201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42" name="Freeform 16"/>
                  <p:cNvSpPr/>
                  <p:nvPr/>
                </p:nvSpPr>
                <p:spPr bwMode="auto">
                  <a:xfrm>
                    <a:off x="6683771" y="2394505"/>
                    <a:ext cx="354935" cy="354935"/>
                  </a:xfrm>
                  <a:custGeom>
                    <a:avLst/>
                    <a:gdLst>
                      <a:gd name="T0" fmla="*/ 0 w 206"/>
                      <a:gd name="T1" fmla="*/ 537330238 h 206"/>
                      <a:gd name="T2" fmla="*/ 130621249 w 206"/>
                      <a:gd name="T3" fmla="*/ 611547836 h 206"/>
                      <a:gd name="T4" fmla="*/ 611547836 w 206"/>
                      <a:gd name="T5" fmla="*/ 130621249 h 206"/>
                      <a:gd name="T6" fmla="*/ 537330238 w 206"/>
                      <a:gd name="T7" fmla="*/ 0 h 206"/>
                      <a:gd name="T8" fmla="*/ 0 w 206"/>
                      <a:gd name="T9" fmla="*/ 537330238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43" name="Freeform 17"/>
                  <p:cNvSpPr/>
                  <p:nvPr/>
                </p:nvSpPr>
                <p:spPr bwMode="auto">
                  <a:xfrm>
                    <a:off x="7033212" y="2257147"/>
                    <a:ext cx="425262" cy="191203"/>
                  </a:xfrm>
                  <a:custGeom>
                    <a:avLst/>
                    <a:gdLst>
                      <a:gd name="T0" fmla="*/ 0 w 247"/>
                      <a:gd name="T1" fmla="*/ 198801166 h 111"/>
                      <a:gd name="T2" fmla="*/ 74107499 w 247"/>
                      <a:gd name="T3" fmla="*/ 329356642 h 111"/>
                      <a:gd name="T4" fmla="*/ 732177201 w 247"/>
                      <a:gd name="T5" fmla="*/ 151325978 h 111"/>
                      <a:gd name="T6" fmla="*/ 732177201 w 247"/>
                      <a:gd name="T7" fmla="*/ 0 h 111"/>
                      <a:gd name="T8" fmla="*/ 0 w 247"/>
                      <a:gd name="T9" fmla="*/ 19880116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grpSp>
          </p:grpSp>
          <p:sp>
            <p:nvSpPr>
              <p:cNvPr id="27" name="文本框 26"/>
              <p:cNvSpPr txBox="1"/>
              <p:nvPr/>
            </p:nvSpPr>
            <p:spPr>
              <a:xfrm>
                <a:off x="2812553" y="3635729"/>
                <a:ext cx="2242495" cy="1231106"/>
              </a:xfrm>
              <a:prstGeom prst="rect">
                <a:avLst/>
              </a:prstGeom>
              <a:noFill/>
            </p:spPr>
            <p:txBody>
              <a:bodyPr wrap="none" rtlCol="0">
                <a:spAutoFit/>
              </a:bodyPr>
              <a:lstStyle/>
              <a:p>
                <a:pPr algn="ctr" defTabSz="685800"/>
                <a:r>
                  <a:rPr kumimoji="1" lang="en-US" altLang="zh-CN" sz="54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40%</a:t>
                </a:r>
                <a:endParaRPr kumimoji="1" lang="zh-CN" altLang="en-US" sz="54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文本框 27"/>
              <p:cNvSpPr txBox="1"/>
              <p:nvPr/>
            </p:nvSpPr>
            <p:spPr>
              <a:xfrm>
                <a:off x="3310822" y="3224664"/>
                <a:ext cx="1340537" cy="451405"/>
              </a:xfrm>
              <a:prstGeom prst="rect">
                <a:avLst/>
              </a:prstGeom>
              <a:noFill/>
            </p:spPr>
            <p:txBody>
              <a:bodyPr wrap="none" rtlCol="0">
                <a:spAutoFit/>
              </a:bodyPr>
              <a:lstStyle/>
              <a:p>
                <a:pPr defTabSz="685800"/>
                <a:r>
                  <a:rPr kumimoji="1" lang="zh-CN" altLang="en-US" sz="1600" b="1" dirty="0">
                    <a:solidFill>
                      <a:prstClr val="white"/>
                    </a:solidFill>
                  </a:rPr>
                  <a:t>研究经费</a:t>
                </a:r>
                <a:endParaRPr kumimoji="1" lang="zh-CN" altLang="en-US" sz="1600" b="1" dirty="0">
                  <a:solidFill>
                    <a:prstClr val="white"/>
                  </a:solidFill>
                </a:endParaRPr>
              </a:p>
            </p:txBody>
          </p:sp>
          <p:sp>
            <p:nvSpPr>
              <p:cNvPr id="29" name="下箭头 16"/>
              <p:cNvSpPr/>
              <p:nvPr/>
            </p:nvSpPr>
            <p:spPr>
              <a:xfrm>
                <a:off x="3754671" y="4672621"/>
                <a:ext cx="456301" cy="63859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85800"/>
                <a:endParaRPr kumimoji="1" lang="zh-CN" altLang="en-US" sz="1800">
                  <a:solidFill>
                    <a:prstClr val="white"/>
                  </a:solidFill>
                </a:endParaRPr>
              </a:p>
            </p:txBody>
          </p:sp>
        </p:grpSp>
        <p:grpSp>
          <p:nvGrpSpPr>
            <p:cNvPr id="7" name="组合 6"/>
            <p:cNvGrpSpPr/>
            <p:nvPr/>
          </p:nvGrpSpPr>
          <p:grpSpPr>
            <a:xfrm>
              <a:off x="6761716" y="2775283"/>
              <a:ext cx="2874494" cy="2875854"/>
              <a:chOff x="6761716" y="2775283"/>
              <a:chExt cx="2874494" cy="2875854"/>
            </a:xfrm>
          </p:grpSpPr>
          <p:grpSp>
            <p:nvGrpSpPr>
              <p:cNvPr id="8" name="组合 7"/>
              <p:cNvGrpSpPr/>
              <p:nvPr/>
            </p:nvGrpSpPr>
            <p:grpSpPr>
              <a:xfrm>
                <a:off x="6761716" y="2775283"/>
                <a:ext cx="2874494" cy="2875854"/>
                <a:chOff x="5127417" y="2493963"/>
                <a:chExt cx="1867604" cy="1868487"/>
              </a:xfrm>
            </p:grpSpPr>
            <p:sp>
              <p:nvSpPr>
                <p:cNvPr id="12" name="Oval 5"/>
                <p:cNvSpPr>
                  <a:spLocks noChangeArrowheads="1"/>
                </p:cNvSpPr>
                <p:nvPr/>
              </p:nvSpPr>
              <p:spPr bwMode="auto">
                <a:xfrm>
                  <a:off x="5301240" y="2667793"/>
                  <a:ext cx="1521546" cy="1522413"/>
                </a:xfrm>
                <a:prstGeom prst="ellipse">
                  <a:avLst/>
                </a:prstGeom>
                <a:solidFill>
                  <a:srgbClr val="73BB00"/>
                </a:solidFill>
                <a:ln>
                  <a:noFill/>
                </a:ln>
                <a:extLst>
                  <a:ext uri="{91240B29-F687-4F45-9708-019B960494DF}">
                    <a14:hiddenLine xmlns:a14="http://schemas.microsoft.com/office/drawing/2010/main" w="9525">
                      <a:solidFill>
                        <a:srgbClr val="000000"/>
                      </a:solidFill>
                      <a:round/>
                    </a14:hiddenLine>
                  </a:ext>
                </a:extLst>
              </p:spPr>
              <p:txBody>
                <a:bodyPr lIns="68563" tIns="34282" rIns="68563" bIns="34282"/>
                <a:lstStyle/>
                <a:p>
                  <a:endParaRPr lang="id-ID" sz="1800" dirty="0">
                    <a:solidFill>
                      <a:prstClr val="black"/>
                    </a:solidFill>
                  </a:endParaRPr>
                </a:p>
              </p:txBody>
            </p:sp>
            <p:grpSp>
              <p:nvGrpSpPr>
                <p:cNvPr id="13" name="Group 61"/>
                <p:cNvGrpSpPr/>
                <p:nvPr/>
              </p:nvGrpSpPr>
              <p:grpSpPr bwMode="auto">
                <a:xfrm>
                  <a:off x="5127417" y="2493963"/>
                  <a:ext cx="1867604" cy="1868487"/>
                  <a:chOff x="6546413" y="2257147"/>
                  <a:chExt cx="1868076" cy="1868076"/>
                </a:xfrm>
              </p:grpSpPr>
              <p:sp>
                <p:nvSpPr>
                  <p:cNvPr id="14" name="Freeform 6"/>
                  <p:cNvSpPr/>
                  <p:nvPr/>
                </p:nvSpPr>
                <p:spPr bwMode="auto">
                  <a:xfrm>
                    <a:off x="7922196" y="2394505"/>
                    <a:ext cx="356034" cy="354935"/>
                  </a:xfrm>
                  <a:custGeom>
                    <a:avLst/>
                    <a:gdLst>
                      <a:gd name="T0" fmla="*/ 612368160 w 207"/>
                      <a:gd name="T1" fmla="*/ 537330238 h 206"/>
                      <a:gd name="T2" fmla="*/ 76915384 w 207"/>
                      <a:gd name="T3" fmla="*/ 0 h 206"/>
                      <a:gd name="T4" fmla="*/ 0 w 207"/>
                      <a:gd name="T5" fmla="*/ 130621249 h 206"/>
                      <a:gd name="T6" fmla="*/ 482202474 w 207"/>
                      <a:gd name="T7" fmla="*/ 611547836 h 206"/>
                      <a:gd name="T8" fmla="*/ 612368160 w 207"/>
                      <a:gd name="T9" fmla="*/ 537330238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rgbClr val="73BB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15" name="Freeform 7"/>
                  <p:cNvSpPr/>
                  <p:nvPr/>
                </p:nvSpPr>
                <p:spPr bwMode="auto">
                  <a:xfrm>
                    <a:off x="7502428" y="2257147"/>
                    <a:ext cx="427460" cy="191203"/>
                  </a:xfrm>
                  <a:custGeom>
                    <a:avLst/>
                    <a:gdLst>
                      <a:gd name="T0" fmla="*/ 0 w 248"/>
                      <a:gd name="T1" fmla="*/ 0 h 111"/>
                      <a:gd name="T2" fmla="*/ 0 w 248"/>
                      <a:gd name="T3" fmla="*/ 151325978 h 111"/>
                      <a:gd name="T4" fmla="*/ 659539755 w 248"/>
                      <a:gd name="T5" fmla="*/ 329356642 h 111"/>
                      <a:gd name="T6" fmla="*/ 736782466 w 248"/>
                      <a:gd name="T7" fmla="*/ 198801166 h 111"/>
                      <a:gd name="T8" fmla="*/ 0 w 248"/>
                      <a:gd name="T9" fmla="*/ 0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rgbClr val="73BB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16" name="Freeform 8"/>
                  <p:cNvSpPr/>
                  <p:nvPr/>
                </p:nvSpPr>
                <p:spPr bwMode="auto">
                  <a:xfrm>
                    <a:off x="8223286" y="2743946"/>
                    <a:ext cx="191203" cy="425262"/>
                  </a:xfrm>
                  <a:custGeom>
                    <a:avLst/>
                    <a:gdLst>
                      <a:gd name="T0" fmla="*/ 133523428 w 111"/>
                      <a:gd name="T1" fmla="*/ 0 h 247"/>
                      <a:gd name="T2" fmla="*/ 0 w 111"/>
                      <a:gd name="T3" fmla="*/ 77070559 h 247"/>
                      <a:gd name="T4" fmla="*/ 178030664 w 111"/>
                      <a:gd name="T5" fmla="*/ 732177201 h 247"/>
                      <a:gd name="T6" fmla="*/ 329356642 w 111"/>
                      <a:gd name="T7" fmla="*/ 732177201 h 247"/>
                      <a:gd name="T8" fmla="*/ 133523428 w 111"/>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rgbClr val="73BB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17" name="Freeform 9"/>
                  <p:cNvSpPr/>
                  <p:nvPr/>
                </p:nvSpPr>
                <p:spPr bwMode="auto">
                  <a:xfrm>
                    <a:off x="8223286" y="3213162"/>
                    <a:ext cx="191203" cy="427460"/>
                  </a:xfrm>
                  <a:custGeom>
                    <a:avLst/>
                    <a:gdLst>
                      <a:gd name="T0" fmla="*/ 178030664 w 111"/>
                      <a:gd name="T1" fmla="*/ 0 h 248"/>
                      <a:gd name="T2" fmla="*/ 0 w 111"/>
                      <a:gd name="T3" fmla="*/ 659539755 h 248"/>
                      <a:gd name="T4" fmla="*/ 133523428 w 111"/>
                      <a:gd name="T5" fmla="*/ 736782466 h 248"/>
                      <a:gd name="T6" fmla="*/ 329356642 w 111"/>
                      <a:gd name="T7" fmla="*/ 0 h 248"/>
                      <a:gd name="T8" fmla="*/ 178030664 w 111"/>
                      <a:gd name="T9" fmla="*/ 0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rgbClr val="73BB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18" name="Freeform 10"/>
                  <p:cNvSpPr/>
                  <p:nvPr/>
                </p:nvSpPr>
                <p:spPr bwMode="auto">
                  <a:xfrm>
                    <a:off x="7922196" y="3632930"/>
                    <a:ext cx="356034" cy="356034"/>
                  </a:xfrm>
                  <a:custGeom>
                    <a:avLst/>
                    <a:gdLst>
                      <a:gd name="T0" fmla="*/ 612368160 w 207"/>
                      <a:gd name="T1" fmla="*/ 76915384 h 207"/>
                      <a:gd name="T2" fmla="*/ 482202474 w 207"/>
                      <a:gd name="T3" fmla="*/ 0 h 207"/>
                      <a:gd name="T4" fmla="*/ 0 w 207"/>
                      <a:gd name="T5" fmla="*/ 482202474 h 207"/>
                      <a:gd name="T6" fmla="*/ 76915384 w 207"/>
                      <a:gd name="T7" fmla="*/ 612368160 h 207"/>
                      <a:gd name="T8" fmla="*/ 612368160 w 207"/>
                      <a:gd name="T9" fmla="*/ 76915384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rgbClr val="73BB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19" name="Freeform 11"/>
                  <p:cNvSpPr/>
                  <p:nvPr/>
                </p:nvSpPr>
                <p:spPr bwMode="auto">
                  <a:xfrm>
                    <a:off x="7502428" y="3936217"/>
                    <a:ext cx="427460" cy="189006"/>
                  </a:xfrm>
                  <a:custGeom>
                    <a:avLst/>
                    <a:gdLst>
                      <a:gd name="T0" fmla="*/ 736782466 w 248"/>
                      <a:gd name="T1" fmla="*/ 129902106 h 110"/>
                      <a:gd name="T2" fmla="*/ 659539755 w 248"/>
                      <a:gd name="T3" fmla="*/ 0 h 110"/>
                      <a:gd name="T4" fmla="*/ 0 w 248"/>
                      <a:gd name="T5" fmla="*/ 174187930 h 110"/>
                      <a:gd name="T6" fmla="*/ 0 w 248"/>
                      <a:gd name="T7" fmla="*/ 324756982 h 110"/>
                      <a:gd name="T8" fmla="*/ 736782466 w 248"/>
                      <a:gd name="T9" fmla="*/ 129902106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rgbClr val="73BB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20" name="Freeform 12"/>
                  <p:cNvSpPr/>
                  <p:nvPr/>
                </p:nvSpPr>
                <p:spPr bwMode="auto">
                  <a:xfrm>
                    <a:off x="7033212" y="3936217"/>
                    <a:ext cx="425262" cy="189006"/>
                  </a:xfrm>
                  <a:custGeom>
                    <a:avLst/>
                    <a:gdLst>
                      <a:gd name="T0" fmla="*/ 0 w 247"/>
                      <a:gd name="T1" fmla="*/ 129902106 h 110"/>
                      <a:gd name="T2" fmla="*/ 732177201 w 247"/>
                      <a:gd name="T3" fmla="*/ 324756982 h 110"/>
                      <a:gd name="T4" fmla="*/ 732177201 w 247"/>
                      <a:gd name="T5" fmla="*/ 174187930 h 110"/>
                      <a:gd name="T6" fmla="*/ 77070559 w 247"/>
                      <a:gd name="T7" fmla="*/ 0 h 110"/>
                      <a:gd name="T8" fmla="*/ 0 w 247"/>
                      <a:gd name="T9" fmla="*/ 129902106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rgbClr val="73BB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21" name="Freeform 13"/>
                  <p:cNvSpPr/>
                  <p:nvPr/>
                </p:nvSpPr>
                <p:spPr bwMode="auto">
                  <a:xfrm>
                    <a:off x="6683771" y="3632930"/>
                    <a:ext cx="354935" cy="356034"/>
                  </a:xfrm>
                  <a:custGeom>
                    <a:avLst/>
                    <a:gdLst>
                      <a:gd name="T0" fmla="*/ 130621249 w 206"/>
                      <a:gd name="T1" fmla="*/ 0 h 207"/>
                      <a:gd name="T2" fmla="*/ 0 w 206"/>
                      <a:gd name="T3" fmla="*/ 76915384 h 207"/>
                      <a:gd name="T4" fmla="*/ 537330238 w 206"/>
                      <a:gd name="T5" fmla="*/ 612368160 h 207"/>
                      <a:gd name="T6" fmla="*/ 611547836 w 206"/>
                      <a:gd name="T7" fmla="*/ 482202474 h 207"/>
                      <a:gd name="T8" fmla="*/ 130621249 w 206"/>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rgbClr val="73BB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22" name="Freeform 14"/>
                  <p:cNvSpPr/>
                  <p:nvPr/>
                </p:nvSpPr>
                <p:spPr bwMode="auto">
                  <a:xfrm>
                    <a:off x="6546413" y="3213162"/>
                    <a:ext cx="191203" cy="427460"/>
                  </a:xfrm>
                  <a:custGeom>
                    <a:avLst/>
                    <a:gdLst>
                      <a:gd name="T0" fmla="*/ 0 w 111"/>
                      <a:gd name="T1" fmla="*/ 0 h 248"/>
                      <a:gd name="T2" fmla="*/ 198801166 w 111"/>
                      <a:gd name="T3" fmla="*/ 736782466 h 248"/>
                      <a:gd name="T4" fmla="*/ 329356642 w 111"/>
                      <a:gd name="T5" fmla="*/ 659539755 h 248"/>
                      <a:gd name="T6" fmla="*/ 151325978 w 111"/>
                      <a:gd name="T7" fmla="*/ 0 h 248"/>
                      <a:gd name="T8" fmla="*/ 0 w 111"/>
                      <a:gd name="T9" fmla="*/ 0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23" name="Freeform 15"/>
                  <p:cNvSpPr/>
                  <p:nvPr/>
                </p:nvSpPr>
                <p:spPr bwMode="auto">
                  <a:xfrm>
                    <a:off x="6546413" y="2743946"/>
                    <a:ext cx="191203" cy="425262"/>
                  </a:xfrm>
                  <a:custGeom>
                    <a:avLst/>
                    <a:gdLst>
                      <a:gd name="T0" fmla="*/ 151325978 w 111"/>
                      <a:gd name="T1" fmla="*/ 732177201 h 247"/>
                      <a:gd name="T2" fmla="*/ 329356642 w 111"/>
                      <a:gd name="T3" fmla="*/ 77070559 h 247"/>
                      <a:gd name="T4" fmla="*/ 198801166 w 111"/>
                      <a:gd name="T5" fmla="*/ 0 h 247"/>
                      <a:gd name="T6" fmla="*/ 0 w 111"/>
                      <a:gd name="T7" fmla="*/ 732177201 h 247"/>
                      <a:gd name="T8" fmla="*/ 151325978 w 111"/>
                      <a:gd name="T9" fmla="*/ 732177201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24" name="Freeform 16"/>
                  <p:cNvSpPr/>
                  <p:nvPr/>
                </p:nvSpPr>
                <p:spPr bwMode="auto">
                  <a:xfrm>
                    <a:off x="6683771" y="2394505"/>
                    <a:ext cx="354935" cy="354935"/>
                  </a:xfrm>
                  <a:custGeom>
                    <a:avLst/>
                    <a:gdLst>
                      <a:gd name="T0" fmla="*/ 0 w 206"/>
                      <a:gd name="T1" fmla="*/ 537330238 h 206"/>
                      <a:gd name="T2" fmla="*/ 130621249 w 206"/>
                      <a:gd name="T3" fmla="*/ 611547836 h 206"/>
                      <a:gd name="T4" fmla="*/ 611547836 w 206"/>
                      <a:gd name="T5" fmla="*/ 130621249 h 206"/>
                      <a:gd name="T6" fmla="*/ 537330238 w 206"/>
                      <a:gd name="T7" fmla="*/ 0 h 206"/>
                      <a:gd name="T8" fmla="*/ 0 w 206"/>
                      <a:gd name="T9" fmla="*/ 537330238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sp>
                <p:nvSpPr>
                  <p:cNvPr id="25" name="Freeform 17"/>
                  <p:cNvSpPr/>
                  <p:nvPr/>
                </p:nvSpPr>
                <p:spPr bwMode="auto">
                  <a:xfrm>
                    <a:off x="7033212" y="2257147"/>
                    <a:ext cx="425262" cy="191203"/>
                  </a:xfrm>
                  <a:custGeom>
                    <a:avLst/>
                    <a:gdLst>
                      <a:gd name="T0" fmla="*/ 0 w 247"/>
                      <a:gd name="T1" fmla="*/ 198801166 h 111"/>
                      <a:gd name="T2" fmla="*/ 74107499 w 247"/>
                      <a:gd name="T3" fmla="*/ 329356642 h 111"/>
                      <a:gd name="T4" fmla="*/ 732177201 w 247"/>
                      <a:gd name="T5" fmla="*/ 151325978 h 111"/>
                      <a:gd name="T6" fmla="*/ 732177201 w 247"/>
                      <a:gd name="T7" fmla="*/ 0 h 111"/>
                      <a:gd name="T8" fmla="*/ 0 w 247"/>
                      <a:gd name="T9" fmla="*/ 19880116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prstClr val="black"/>
                      </a:solidFill>
                    </a:endParaRPr>
                  </a:p>
                </p:txBody>
              </p:sp>
            </p:grpSp>
          </p:grpSp>
          <p:sp>
            <p:nvSpPr>
              <p:cNvPr id="9" name="文本框 8"/>
              <p:cNvSpPr txBox="1"/>
              <p:nvPr/>
            </p:nvSpPr>
            <p:spPr>
              <a:xfrm>
                <a:off x="7081864" y="3635729"/>
                <a:ext cx="2242495" cy="1231106"/>
              </a:xfrm>
              <a:prstGeom prst="rect">
                <a:avLst/>
              </a:prstGeom>
              <a:noFill/>
            </p:spPr>
            <p:txBody>
              <a:bodyPr wrap="none" rtlCol="0">
                <a:spAutoFit/>
              </a:bodyPr>
              <a:lstStyle/>
              <a:p>
                <a:pPr algn="ctr" defTabSz="685800"/>
                <a:r>
                  <a:rPr kumimoji="1" lang="en-US" altLang="zh-CN" sz="54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60%</a:t>
                </a:r>
                <a:endParaRPr kumimoji="1" lang="zh-CN" altLang="en-US" sz="54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7580132" y="3224664"/>
                <a:ext cx="1340537" cy="451405"/>
              </a:xfrm>
              <a:prstGeom prst="rect">
                <a:avLst/>
              </a:prstGeom>
              <a:noFill/>
            </p:spPr>
            <p:txBody>
              <a:bodyPr wrap="none" rtlCol="0">
                <a:spAutoFit/>
              </a:bodyPr>
              <a:lstStyle/>
              <a:p>
                <a:pPr defTabSz="685800"/>
                <a:r>
                  <a:rPr kumimoji="1" lang="zh-CN" altLang="en-US" sz="1600" b="1" dirty="0">
                    <a:solidFill>
                      <a:prstClr val="white"/>
                    </a:solidFill>
                  </a:rPr>
                  <a:t>研究时间</a:t>
                </a:r>
                <a:endParaRPr kumimoji="1" lang="zh-CN" altLang="en-US" sz="1600" b="1" dirty="0">
                  <a:solidFill>
                    <a:prstClr val="white"/>
                  </a:solidFill>
                </a:endParaRPr>
              </a:p>
            </p:txBody>
          </p:sp>
          <p:sp>
            <p:nvSpPr>
              <p:cNvPr id="11" name="下箭头 16"/>
              <p:cNvSpPr/>
              <p:nvPr/>
            </p:nvSpPr>
            <p:spPr>
              <a:xfrm>
                <a:off x="8023981" y="4672621"/>
                <a:ext cx="456301" cy="63859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85800"/>
                <a:endParaRPr kumimoji="1" lang="zh-CN" altLang="en-US" sz="1800">
                  <a:solidFill>
                    <a:prstClr val="white"/>
                  </a:solidFill>
                </a:endParaRPr>
              </a:p>
            </p:txBody>
          </p:sp>
        </p:grpSp>
      </p:grpSp>
      <p:sp>
        <p:nvSpPr>
          <p:cNvPr id="44" name="Freeform: Shape 7"/>
          <p:cNvSpPr>
            <a:spLocks noChangeAspect="1"/>
          </p:cNvSpPr>
          <p:nvPr/>
        </p:nvSpPr>
        <p:spPr bwMode="auto">
          <a:xfrm rot="10800000">
            <a:off x="2" y="4102072"/>
            <a:ext cx="9143999" cy="1048292"/>
          </a:xfrm>
          <a:custGeom>
            <a:avLst/>
            <a:gdLst>
              <a:gd name="connsiteX0" fmla="*/ 7225144 w 7888470"/>
              <a:gd name="connsiteY0" fmla="*/ 2429283 h 2429283"/>
              <a:gd name="connsiteX1" fmla="*/ 6534838 w 7888470"/>
              <a:gd name="connsiteY1" fmla="*/ 278266 h 2429283"/>
              <a:gd name="connsiteX2" fmla="*/ 5685191 w 7888470"/>
              <a:gd name="connsiteY2" fmla="*/ 1513937 h 2429283"/>
              <a:gd name="connsiteX3" fmla="*/ 4761728 w 7888470"/>
              <a:gd name="connsiteY3" fmla="*/ 356943 h 2429283"/>
              <a:gd name="connsiteX4" fmla="*/ 3238064 w 7888470"/>
              <a:gd name="connsiteY4" fmla="*/ 2012265 h 2429283"/>
              <a:gd name="connsiteX5" fmla="*/ 1974030 w 7888470"/>
              <a:gd name="connsiteY5" fmla="*/ 507922 h 2429283"/>
              <a:gd name="connsiteX6" fmla="*/ 1009332 w 7888470"/>
              <a:gd name="connsiteY6" fmla="*/ 1563132 h 2429283"/>
              <a:gd name="connsiteX7" fmla="*/ 66692 w 7888470"/>
              <a:gd name="connsiteY7" fmla="*/ 489704 h 2429283"/>
              <a:gd name="connsiteX8" fmla="*/ 0 w 7888470"/>
              <a:gd name="connsiteY8" fmla="*/ 476985 h 2429283"/>
              <a:gd name="connsiteX9" fmla="*/ 0 w 7888470"/>
              <a:gd name="connsiteY9" fmla="*/ 0 h 2429283"/>
              <a:gd name="connsiteX10" fmla="*/ 7888470 w 7888470"/>
              <a:gd name="connsiteY10" fmla="*/ 0 h 2429283"/>
              <a:gd name="connsiteX11" fmla="*/ 7225144 w 7888470"/>
              <a:gd name="connsiteY11" fmla="*/ 2429283 h 2429283"/>
              <a:gd name="connsiteX0-1" fmla="*/ 7225144 w 7888470"/>
              <a:gd name="connsiteY0-2" fmla="*/ 2429283 h 2642658"/>
              <a:gd name="connsiteX1-3" fmla="*/ 6534838 w 7888470"/>
              <a:gd name="connsiteY1-4" fmla="*/ 278266 h 2642658"/>
              <a:gd name="connsiteX2-5" fmla="*/ 5599466 w 7888470"/>
              <a:gd name="connsiteY2-6" fmla="*/ 2642649 h 2642658"/>
              <a:gd name="connsiteX3-7" fmla="*/ 4761728 w 7888470"/>
              <a:gd name="connsiteY3-8" fmla="*/ 356943 h 2642658"/>
              <a:gd name="connsiteX4-9" fmla="*/ 3238064 w 7888470"/>
              <a:gd name="connsiteY4-10" fmla="*/ 2012265 h 2642658"/>
              <a:gd name="connsiteX5-11" fmla="*/ 1974030 w 7888470"/>
              <a:gd name="connsiteY5-12" fmla="*/ 507922 h 2642658"/>
              <a:gd name="connsiteX6-13" fmla="*/ 1009332 w 7888470"/>
              <a:gd name="connsiteY6-14" fmla="*/ 1563132 h 2642658"/>
              <a:gd name="connsiteX7-15" fmla="*/ 66692 w 7888470"/>
              <a:gd name="connsiteY7-16" fmla="*/ 489704 h 2642658"/>
              <a:gd name="connsiteX8-17" fmla="*/ 0 w 7888470"/>
              <a:gd name="connsiteY8-18" fmla="*/ 476985 h 2642658"/>
              <a:gd name="connsiteX9-19" fmla="*/ 0 w 7888470"/>
              <a:gd name="connsiteY9-20" fmla="*/ 0 h 2642658"/>
              <a:gd name="connsiteX10-21" fmla="*/ 7888470 w 7888470"/>
              <a:gd name="connsiteY10-22" fmla="*/ 0 h 2642658"/>
              <a:gd name="connsiteX11-23" fmla="*/ 7225144 w 7888470"/>
              <a:gd name="connsiteY11-24" fmla="*/ 2429283 h 2642658"/>
              <a:gd name="connsiteX0-25" fmla="*/ 7225144 w 7888470"/>
              <a:gd name="connsiteY0-26" fmla="*/ 2429283 h 2677650"/>
              <a:gd name="connsiteX1-27" fmla="*/ 6534838 w 7888470"/>
              <a:gd name="connsiteY1-28" fmla="*/ 278266 h 2677650"/>
              <a:gd name="connsiteX2-29" fmla="*/ 5599466 w 7888470"/>
              <a:gd name="connsiteY2-30" fmla="*/ 2642649 h 2677650"/>
              <a:gd name="connsiteX3-31" fmla="*/ 4633140 w 7888470"/>
              <a:gd name="connsiteY3-32" fmla="*/ 1714255 h 2677650"/>
              <a:gd name="connsiteX4-33" fmla="*/ 3238064 w 7888470"/>
              <a:gd name="connsiteY4-34" fmla="*/ 2012265 h 2677650"/>
              <a:gd name="connsiteX5-35" fmla="*/ 1974030 w 7888470"/>
              <a:gd name="connsiteY5-36" fmla="*/ 507922 h 2677650"/>
              <a:gd name="connsiteX6-37" fmla="*/ 1009332 w 7888470"/>
              <a:gd name="connsiteY6-38" fmla="*/ 1563132 h 2677650"/>
              <a:gd name="connsiteX7-39" fmla="*/ 66692 w 7888470"/>
              <a:gd name="connsiteY7-40" fmla="*/ 489704 h 2677650"/>
              <a:gd name="connsiteX8-41" fmla="*/ 0 w 7888470"/>
              <a:gd name="connsiteY8-42" fmla="*/ 476985 h 2677650"/>
              <a:gd name="connsiteX9-43" fmla="*/ 0 w 7888470"/>
              <a:gd name="connsiteY9-44" fmla="*/ 0 h 2677650"/>
              <a:gd name="connsiteX10-45" fmla="*/ 7888470 w 7888470"/>
              <a:gd name="connsiteY10-46" fmla="*/ 0 h 2677650"/>
              <a:gd name="connsiteX11-47" fmla="*/ 7225144 w 7888470"/>
              <a:gd name="connsiteY11-48" fmla="*/ 2429283 h 2677650"/>
              <a:gd name="connsiteX0-49" fmla="*/ 7225144 w 7888470"/>
              <a:gd name="connsiteY0-50" fmla="*/ 2429283 h 2719519"/>
              <a:gd name="connsiteX1-51" fmla="*/ 6534838 w 7888470"/>
              <a:gd name="connsiteY1-52" fmla="*/ 278266 h 2719519"/>
              <a:gd name="connsiteX2-53" fmla="*/ 5413729 w 7888470"/>
              <a:gd name="connsiteY2-54" fmla="*/ 2685511 h 2719519"/>
              <a:gd name="connsiteX3-55" fmla="*/ 4633140 w 7888470"/>
              <a:gd name="connsiteY3-56" fmla="*/ 1714255 h 2719519"/>
              <a:gd name="connsiteX4-57" fmla="*/ 3238064 w 7888470"/>
              <a:gd name="connsiteY4-58" fmla="*/ 2012265 h 2719519"/>
              <a:gd name="connsiteX5-59" fmla="*/ 1974030 w 7888470"/>
              <a:gd name="connsiteY5-60" fmla="*/ 507922 h 2719519"/>
              <a:gd name="connsiteX6-61" fmla="*/ 1009332 w 7888470"/>
              <a:gd name="connsiteY6-62" fmla="*/ 1563132 h 2719519"/>
              <a:gd name="connsiteX7-63" fmla="*/ 66692 w 7888470"/>
              <a:gd name="connsiteY7-64" fmla="*/ 489704 h 2719519"/>
              <a:gd name="connsiteX8-65" fmla="*/ 0 w 7888470"/>
              <a:gd name="connsiteY8-66" fmla="*/ 476985 h 2719519"/>
              <a:gd name="connsiteX9-67" fmla="*/ 0 w 7888470"/>
              <a:gd name="connsiteY9-68" fmla="*/ 0 h 2719519"/>
              <a:gd name="connsiteX10-69" fmla="*/ 7888470 w 7888470"/>
              <a:gd name="connsiteY10-70" fmla="*/ 0 h 2719519"/>
              <a:gd name="connsiteX11-71" fmla="*/ 7225144 w 7888470"/>
              <a:gd name="connsiteY11-72" fmla="*/ 2429283 h 2719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7888470" h="2719519">
                <a:moveTo>
                  <a:pt x="7225144" y="2429283"/>
                </a:moveTo>
                <a:cubicBezTo>
                  <a:pt x="6965516" y="2428815"/>
                  <a:pt x="6744577" y="276979"/>
                  <a:pt x="6534838" y="278266"/>
                </a:cubicBezTo>
                <a:cubicBezTo>
                  <a:pt x="6305754" y="285403"/>
                  <a:pt x="5730679" y="2446180"/>
                  <a:pt x="5413729" y="2685511"/>
                </a:cubicBezTo>
                <a:cubicBezTo>
                  <a:pt x="5096779" y="2924843"/>
                  <a:pt x="4995751" y="1826463"/>
                  <a:pt x="4633140" y="1714255"/>
                </a:cubicBezTo>
                <a:cubicBezTo>
                  <a:pt x="4270529" y="1602047"/>
                  <a:pt x="3681249" y="2213321"/>
                  <a:pt x="3238064" y="2012265"/>
                </a:cubicBezTo>
                <a:cubicBezTo>
                  <a:pt x="2794879" y="1811210"/>
                  <a:pt x="2345655" y="582796"/>
                  <a:pt x="1974030" y="507922"/>
                </a:cubicBezTo>
                <a:cubicBezTo>
                  <a:pt x="1602404" y="433047"/>
                  <a:pt x="1339212" y="1568455"/>
                  <a:pt x="1009332" y="1563132"/>
                </a:cubicBezTo>
                <a:cubicBezTo>
                  <a:pt x="700068" y="1558141"/>
                  <a:pt x="421229" y="615386"/>
                  <a:pt x="66692" y="489704"/>
                </a:cubicBezTo>
                <a:lnTo>
                  <a:pt x="0" y="476985"/>
                </a:lnTo>
                <a:lnTo>
                  <a:pt x="0" y="0"/>
                </a:lnTo>
                <a:lnTo>
                  <a:pt x="7888470" y="0"/>
                </a:lnTo>
                <a:cubicBezTo>
                  <a:pt x="7556553" y="309269"/>
                  <a:pt x="7484773" y="2429751"/>
                  <a:pt x="7225144" y="2429283"/>
                </a:cubicBezTo>
                <a:close/>
              </a:path>
            </a:pathLst>
          </a:custGeom>
          <a:solidFill>
            <a:srgbClr val="00A5C0">
              <a:alpha val="11000"/>
            </a:srgbClr>
          </a:solidFill>
          <a:ln w="28575">
            <a:noFill/>
          </a:ln>
        </p:spPr>
        <p:txBody>
          <a:bodyPr wrap="square" lIns="0" tIns="0" rIns="0" bIns="0" rtlCol="0" anchor="ctr">
            <a:noAutofit/>
          </a:bodyPr>
          <a:lstStyle/>
          <a:p>
            <a:pPr algn="ctr"/>
            <a:endParaRPr lang="es-SV" sz="750">
              <a:solidFill>
                <a:prstClr val="black"/>
              </a:solidFill>
            </a:endParaRPr>
          </a:p>
        </p:txBody>
      </p:sp>
      <p:sp>
        <p:nvSpPr>
          <p:cNvPr id="45" name="文本框 44"/>
          <p:cNvSpPr txBox="1"/>
          <p:nvPr/>
        </p:nvSpPr>
        <p:spPr>
          <a:xfrm>
            <a:off x="6303158" y="4751489"/>
            <a:ext cx="2840842" cy="253916"/>
          </a:xfrm>
          <a:prstGeom prst="rect">
            <a:avLst/>
          </a:prstGeom>
          <a:noFill/>
        </p:spPr>
        <p:txBody>
          <a:bodyPr wrap="none" rtlCol="0">
            <a:spAutoFit/>
          </a:bodyPr>
          <a:lstStyle/>
          <a:p>
            <a:pPr defTabSz="685800"/>
            <a:r>
              <a:rPr kumimoji="1" lang="zh-CN" altLang="en-US" sz="1050" dirty="0">
                <a:solidFill>
                  <a:prstClr val="black">
                    <a:lumMod val="50000"/>
                    <a:lumOff val="50000"/>
                  </a:prstClr>
                </a:solidFill>
                <a:latin typeface="微软雅黑" panose="020B0503020204020204" pitchFamily="34" charset="-122"/>
                <a:ea typeface="微软雅黑" panose="020B0503020204020204" pitchFamily="34" charset="-122"/>
              </a:rPr>
              <a:t>数据来源：世界知识产权组织</a:t>
            </a:r>
            <a:r>
              <a:rPr kumimoji="1" lang="en-US" altLang="zh-CN" sz="1050" dirty="0">
                <a:solidFill>
                  <a:prstClr val="black">
                    <a:lumMod val="50000"/>
                    <a:lumOff val="50000"/>
                  </a:prstClr>
                </a:solidFill>
                <a:latin typeface="微软雅黑" panose="020B0503020204020204" pitchFamily="34" charset="-122"/>
                <a:ea typeface="微软雅黑" panose="020B0503020204020204" pitchFamily="34" charset="-122"/>
              </a:rPr>
              <a:t>WIPO</a:t>
            </a:r>
            <a:r>
              <a:rPr kumimoji="1" lang="zh-CN" altLang="en-US" sz="1050" dirty="0">
                <a:solidFill>
                  <a:prstClr val="black">
                    <a:lumMod val="50000"/>
                    <a:lumOff val="50000"/>
                  </a:prstClr>
                </a:solidFill>
                <a:latin typeface="微软雅黑" panose="020B0503020204020204" pitchFamily="34" charset="-122"/>
                <a:ea typeface="微软雅黑" panose="020B0503020204020204" pitchFamily="34" charset="-122"/>
              </a:rPr>
              <a:t>统计报告</a:t>
            </a:r>
            <a:endParaRPr kumimoji="1" lang="zh-CN" altLang="en-US" sz="105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4787" y="141685"/>
            <a:ext cx="7886700" cy="289971"/>
          </a:xfrm>
        </p:spPr>
        <p:txBody>
          <a:bodyPr>
            <a:normAutofit fontScale="90000"/>
          </a:bodyPr>
          <a:lstStyle/>
          <a:p>
            <a:pPr>
              <a:defRPr/>
            </a:pPr>
            <a:r>
              <a:rPr lang="zh-CN" altLang="en-US" sz="2400" dirty="0"/>
              <a:t>二.重要专利解读</a:t>
            </a:r>
            <a:r>
              <a:rPr lang="en-US" altLang="zh-CN" sz="2400" dirty="0"/>
              <a:t>-</a:t>
            </a:r>
            <a:r>
              <a:rPr lang="zh-CN" altLang="en-US" sz="4000" b="1" dirty="0">
                <a:solidFill>
                  <a:srgbClr val="86C31F"/>
                </a:solidFill>
              </a:rPr>
              <a:t>引用</a:t>
            </a:r>
            <a:br>
              <a:rPr lang="zh-CN" altLang="en-US" sz="4000" b="1" dirty="0">
                <a:solidFill>
                  <a:srgbClr val="86C31F"/>
                </a:solidFill>
              </a:rPr>
            </a:br>
            <a:endParaRPr lang="zh-CN" altLang="zh-CN" sz="2100" b="1" dirty="0">
              <a:solidFill>
                <a:schemeClr val="tx1">
                  <a:lumMod val="95000"/>
                  <a:lumOff val="5000"/>
                </a:schemeClr>
              </a:solidFill>
              <a:latin typeface="微软雅黑" panose="020B0503020204020204" pitchFamily="34" charset="-122"/>
            </a:endParaRPr>
          </a:p>
        </p:txBody>
      </p:sp>
      <p:pic>
        <p:nvPicPr>
          <p:cNvPr id="4813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40129" y="141685"/>
            <a:ext cx="2199084" cy="5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6583773" y="1169934"/>
            <a:ext cx="2348345" cy="1754326"/>
          </a:xfrm>
          <a:prstGeom prst="rect">
            <a:avLst/>
          </a:prstGeom>
        </p:spPr>
        <p:txBody>
          <a:bodyPr wrap="square">
            <a:spAutoFit/>
          </a:bodyPr>
          <a:lstStyle/>
          <a:p>
            <a:r>
              <a:rPr lang="zh-CN" altLang="en-US" dirty="0"/>
              <a:t>引用，与同族引用，引用来源（审查员的引用与背景技术）功能作用：1.确定核心技术2.技术脉络（前后引用）3.研发灵感（引用展开，同族引用关系）4.专利布局（本公司引用）5.潜在竞争对手6.应对诉讼（无效证据）</a:t>
            </a:r>
            <a:endParaRPr lang="zh-CN" altLang="en-US" dirty="0"/>
          </a:p>
        </p:txBody>
      </p:sp>
      <p:pic>
        <p:nvPicPr>
          <p:cNvPr id="10" name="图片 9" descr="手机截图图社交软件的信息&#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82" y="714348"/>
            <a:ext cx="6075558" cy="4429152"/>
          </a:xfrm>
          <a:prstGeom prst="rect">
            <a:avLst/>
          </a:prstGeom>
        </p:spPr>
      </p:pic>
    </p:spTree>
  </p:cSld>
  <p:clrMapOvr>
    <a:masterClrMapping/>
  </p:clrMapOvr>
  <p:transition advClick="0" advTm="5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8860" y="752475"/>
            <a:ext cx="3044428" cy="29813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p>
        </p:txBody>
      </p:sp>
      <p:sp>
        <p:nvSpPr>
          <p:cNvPr id="46083" name="文本框 3"/>
          <p:cNvSpPr txBox="1">
            <a:spLocks noChangeArrowheads="1"/>
          </p:cNvSpPr>
          <p:nvPr/>
        </p:nvSpPr>
        <p:spPr bwMode="auto">
          <a:xfrm>
            <a:off x="750094" y="1014413"/>
            <a:ext cx="11930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b="1">
                <a:solidFill>
                  <a:schemeClr val="bg1"/>
                </a:solidFill>
                <a:latin typeface="造字工房悦圆（非商用）常规体"/>
                <a:ea typeface="宋体" panose="02010600030101010101" pitchFamily="2" charset="-122"/>
              </a:rPr>
              <a:t>引用分析</a:t>
            </a:r>
            <a:endParaRPr lang="zh-CN" altLang="zh-CN" sz="2400" b="1">
              <a:solidFill>
                <a:schemeClr val="bg1"/>
              </a:solidFill>
              <a:latin typeface="造字工房悦圆（非商用）常规体"/>
              <a:ea typeface="宋体" panose="02010600030101010101" pitchFamily="2" charset="-122"/>
            </a:endParaRPr>
          </a:p>
        </p:txBody>
      </p:sp>
      <p:sp>
        <p:nvSpPr>
          <p:cNvPr id="46084" name="文本框 10"/>
          <p:cNvSpPr txBox="1">
            <a:spLocks noChangeArrowheads="1"/>
          </p:cNvSpPr>
          <p:nvPr/>
        </p:nvSpPr>
        <p:spPr bwMode="auto">
          <a:xfrm>
            <a:off x="2278856" y="2194322"/>
            <a:ext cx="1019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100" b="1">
                <a:solidFill>
                  <a:schemeClr val="bg1"/>
                </a:solidFill>
                <a:latin typeface="造字工房悦圆（非商用）常规体"/>
                <a:ea typeface="宋体" panose="02010600030101010101" pitchFamily="2" charset="-122"/>
              </a:rPr>
              <a:t>同族专利</a:t>
            </a:r>
            <a:endParaRPr lang="zh-CN" altLang="en-US" sz="2100" b="1">
              <a:solidFill>
                <a:schemeClr val="bg1"/>
              </a:solidFill>
              <a:latin typeface="造字工房悦圆（非商用）常规体"/>
              <a:ea typeface="宋体" panose="02010600030101010101" pitchFamily="2" charset="-122"/>
            </a:endParaRPr>
          </a:p>
        </p:txBody>
      </p:sp>
      <p:cxnSp>
        <p:nvCxnSpPr>
          <p:cNvPr id="23" name="直接连接符 22"/>
          <p:cNvCxnSpPr/>
          <p:nvPr/>
        </p:nvCxnSpPr>
        <p:spPr>
          <a:xfrm flipV="1">
            <a:off x="1943100" y="1228726"/>
            <a:ext cx="0" cy="20228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文本框 4"/>
          <p:cNvSpPr txBox="1">
            <a:spLocks noChangeArrowheads="1"/>
          </p:cNvSpPr>
          <p:nvPr/>
        </p:nvSpPr>
        <p:spPr bwMode="auto">
          <a:xfrm>
            <a:off x="4818460" y="3039296"/>
            <a:ext cx="3719513" cy="29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20000"/>
              </a:lnSpc>
            </a:pPr>
            <a:r>
              <a:rPr lang="zh-CN" altLang="en-US" sz="1200" b="1">
                <a:solidFill>
                  <a:schemeClr val="bg1"/>
                </a:solidFill>
              </a:rPr>
              <a:t>引用在专利中的运用</a:t>
            </a:r>
            <a:endParaRPr lang="zh-CN" altLang="en-US" sz="1200" b="1">
              <a:solidFill>
                <a:schemeClr val="bg1"/>
              </a:solidFill>
            </a:endParaRPr>
          </a:p>
        </p:txBody>
      </p:sp>
      <p:sp>
        <p:nvSpPr>
          <p:cNvPr id="46087" name="Freeform: Shape 24"/>
          <p:cNvSpPr/>
          <p:nvPr/>
        </p:nvSpPr>
        <p:spPr bwMode="auto">
          <a:xfrm>
            <a:off x="4444604" y="2902744"/>
            <a:ext cx="373856" cy="348854"/>
          </a:xfrm>
          <a:custGeom>
            <a:avLst/>
            <a:gdLst>
              <a:gd name="T0" fmla="*/ 672653668 w 260"/>
              <a:gd name="T1" fmla="*/ 338557849 h 260"/>
              <a:gd name="T2" fmla="*/ 705735153 w 260"/>
              <a:gd name="T3" fmla="*/ 453538174 h 260"/>
              <a:gd name="T4" fmla="*/ 430057389 w 260"/>
              <a:gd name="T5" fmla="*/ 696277595 h 260"/>
              <a:gd name="T6" fmla="*/ 150704330 w 260"/>
              <a:gd name="T7" fmla="*/ 453538174 h 260"/>
              <a:gd name="T8" fmla="*/ 430057389 w 260"/>
              <a:gd name="T9" fmla="*/ 210800542 h 260"/>
              <a:gd name="T10" fmla="*/ 566058624 w 260"/>
              <a:gd name="T11" fmla="*/ 239546070 h 260"/>
              <a:gd name="T12" fmla="*/ 672653668 w 260"/>
              <a:gd name="T13" fmla="*/ 146920993 h 260"/>
              <a:gd name="T14" fmla="*/ 426382095 w 260"/>
              <a:gd name="T15" fmla="*/ 76654742 h 260"/>
              <a:gd name="T16" fmla="*/ 0 w 260"/>
              <a:gd name="T17" fmla="*/ 453538174 h 260"/>
              <a:gd name="T18" fmla="*/ 426382095 w 260"/>
              <a:gd name="T19" fmla="*/ 830423394 h 260"/>
              <a:gd name="T20" fmla="*/ 856437566 w 260"/>
              <a:gd name="T21" fmla="*/ 453538174 h 260"/>
              <a:gd name="T22" fmla="*/ 782924007 w 260"/>
              <a:gd name="T23" fmla="*/ 242739421 h 260"/>
              <a:gd name="T24" fmla="*/ 672653668 w 260"/>
              <a:gd name="T25" fmla="*/ 338557849 h 260"/>
              <a:gd name="T26" fmla="*/ 827033293 w 260"/>
              <a:gd name="T27" fmla="*/ 111786973 h 260"/>
              <a:gd name="T28" fmla="*/ 827033293 w 260"/>
              <a:gd name="T29" fmla="*/ 111786973 h 260"/>
              <a:gd name="T30" fmla="*/ 827033293 w 260"/>
              <a:gd name="T31" fmla="*/ 0 h 260"/>
              <a:gd name="T32" fmla="*/ 742491933 w 260"/>
              <a:gd name="T33" fmla="*/ 70266251 h 260"/>
              <a:gd name="T34" fmla="*/ 742491933 w 260"/>
              <a:gd name="T35" fmla="*/ 143727642 h 260"/>
              <a:gd name="T36" fmla="*/ 507246243 w 260"/>
              <a:gd name="T37" fmla="*/ 351333043 h 260"/>
              <a:gd name="T38" fmla="*/ 430057389 w 260"/>
              <a:gd name="T39" fmla="*/ 328976006 h 260"/>
              <a:gd name="T40" fmla="*/ 290380860 w 260"/>
              <a:gd name="T41" fmla="*/ 453538174 h 260"/>
              <a:gd name="T42" fmla="*/ 430057389 w 260"/>
              <a:gd name="T43" fmla="*/ 574908779 h 260"/>
              <a:gd name="T44" fmla="*/ 569733918 w 260"/>
              <a:gd name="T45" fmla="*/ 453538174 h 260"/>
              <a:gd name="T46" fmla="*/ 551355529 w 260"/>
              <a:gd name="T47" fmla="*/ 392853766 h 260"/>
              <a:gd name="T48" fmla="*/ 786599302 w 260"/>
              <a:gd name="T49" fmla="*/ 185248364 h 260"/>
              <a:gd name="T50" fmla="*/ 871140662 w 260"/>
              <a:gd name="T51" fmla="*/ 185248364 h 260"/>
              <a:gd name="T52" fmla="*/ 955682022 w 260"/>
              <a:gd name="T53" fmla="*/ 111786973 h 260"/>
              <a:gd name="T54" fmla="*/ 827033293 w 260"/>
              <a:gd name="T55" fmla="*/ 111786973 h 2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0" h="260">
                <a:moveTo>
                  <a:pt x="183" y="106"/>
                </a:moveTo>
                <a:cubicBezTo>
                  <a:pt x="189" y="117"/>
                  <a:pt x="192" y="129"/>
                  <a:pt x="192" y="142"/>
                </a:cubicBezTo>
                <a:cubicBezTo>
                  <a:pt x="192" y="184"/>
                  <a:pt x="159" y="218"/>
                  <a:pt x="117" y="218"/>
                </a:cubicBezTo>
                <a:cubicBezTo>
                  <a:pt x="75" y="218"/>
                  <a:pt x="41" y="184"/>
                  <a:pt x="41" y="142"/>
                </a:cubicBezTo>
                <a:cubicBezTo>
                  <a:pt x="41" y="100"/>
                  <a:pt x="75" y="66"/>
                  <a:pt x="117" y="66"/>
                </a:cubicBezTo>
                <a:cubicBezTo>
                  <a:pt x="130" y="66"/>
                  <a:pt x="143" y="69"/>
                  <a:pt x="154" y="75"/>
                </a:cubicBezTo>
                <a:cubicBezTo>
                  <a:pt x="183" y="46"/>
                  <a:pt x="183" y="46"/>
                  <a:pt x="183" y="46"/>
                </a:cubicBezTo>
                <a:cubicBezTo>
                  <a:pt x="164" y="32"/>
                  <a:pt x="141" y="24"/>
                  <a:pt x="116" y="24"/>
                </a:cubicBezTo>
                <a:cubicBezTo>
                  <a:pt x="52" y="24"/>
                  <a:pt x="0" y="77"/>
                  <a:pt x="0" y="142"/>
                </a:cubicBezTo>
                <a:cubicBezTo>
                  <a:pt x="0" y="207"/>
                  <a:pt x="52" y="260"/>
                  <a:pt x="116" y="260"/>
                </a:cubicBezTo>
                <a:cubicBezTo>
                  <a:pt x="180" y="260"/>
                  <a:pt x="233" y="207"/>
                  <a:pt x="233" y="142"/>
                </a:cubicBezTo>
                <a:cubicBezTo>
                  <a:pt x="233" y="118"/>
                  <a:pt x="225" y="95"/>
                  <a:pt x="213" y="76"/>
                </a:cubicBezTo>
                <a:cubicBezTo>
                  <a:pt x="183" y="106"/>
                  <a:pt x="183" y="106"/>
                  <a:pt x="183" y="106"/>
                </a:cubicBezTo>
                <a:close/>
                <a:moveTo>
                  <a:pt x="225" y="35"/>
                </a:moveTo>
                <a:cubicBezTo>
                  <a:pt x="225" y="35"/>
                  <a:pt x="225" y="35"/>
                  <a:pt x="225" y="35"/>
                </a:cubicBezTo>
                <a:cubicBezTo>
                  <a:pt x="225" y="0"/>
                  <a:pt x="225" y="0"/>
                  <a:pt x="225" y="0"/>
                </a:cubicBezTo>
                <a:cubicBezTo>
                  <a:pt x="202" y="22"/>
                  <a:pt x="202" y="22"/>
                  <a:pt x="202" y="22"/>
                </a:cubicBezTo>
                <a:cubicBezTo>
                  <a:pt x="202" y="45"/>
                  <a:pt x="202" y="45"/>
                  <a:pt x="202" y="45"/>
                </a:cubicBezTo>
                <a:cubicBezTo>
                  <a:pt x="138" y="110"/>
                  <a:pt x="138" y="110"/>
                  <a:pt x="138" y="110"/>
                </a:cubicBezTo>
                <a:cubicBezTo>
                  <a:pt x="132" y="106"/>
                  <a:pt x="125" y="103"/>
                  <a:pt x="117" y="103"/>
                </a:cubicBezTo>
                <a:cubicBezTo>
                  <a:pt x="96" y="103"/>
                  <a:pt x="79" y="121"/>
                  <a:pt x="79" y="142"/>
                </a:cubicBezTo>
                <a:cubicBezTo>
                  <a:pt x="79" y="163"/>
                  <a:pt x="96" y="180"/>
                  <a:pt x="117" y="180"/>
                </a:cubicBezTo>
                <a:cubicBezTo>
                  <a:pt x="138" y="180"/>
                  <a:pt x="155" y="163"/>
                  <a:pt x="155" y="142"/>
                </a:cubicBezTo>
                <a:cubicBezTo>
                  <a:pt x="155" y="135"/>
                  <a:pt x="153" y="128"/>
                  <a:pt x="150" y="123"/>
                </a:cubicBezTo>
                <a:cubicBezTo>
                  <a:pt x="214" y="58"/>
                  <a:pt x="214" y="58"/>
                  <a:pt x="214" y="58"/>
                </a:cubicBezTo>
                <a:cubicBezTo>
                  <a:pt x="237" y="58"/>
                  <a:pt x="237" y="58"/>
                  <a:pt x="237" y="58"/>
                </a:cubicBezTo>
                <a:cubicBezTo>
                  <a:pt x="260" y="35"/>
                  <a:pt x="260" y="35"/>
                  <a:pt x="260" y="35"/>
                </a:cubicBezTo>
                <a:cubicBezTo>
                  <a:pt x="225" y="35"/>
                  <a:pt x="225" y="35"/>
                  <a:pt x="225" y="3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015"/>
          </a:p>
        </p:txBody>
      </p:sp>
      <p:sp>
        <p:nvSpPr>
          <p:cNvPr id="19" name="文本框 18"/>
          <p:cNvSpPr txBox="1">
            <a:spLocks noChangeArrowheads="1"/>
          </p:cNvSpPr>
          <p:nvPr/>
        </p:nvSpPr>
        <p:spPr bwMode="auto">
          <a:xfrm>
            <a:off x="4881563" y="3678661"/>
            <a:ext cx="3393281" cy="29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20000"/>
              </a:lnSpc>
            </a:pPr>
            <a:r>
              <a:rPr lang="zh-CN" altLang="en-US" sz="1200" b="1">
                <a:solidFill>
                  <a:schemeClr val="bg1"/>
                </a:solidFill>
              </a:rPr>
              <a:t>同族在专利中的运用</a:t>
            </a:r>
            <a:endParaRPr lang="zh-CN" altLang="en-US" sz="1200" b="1">
              <a:solidFill>
                <a:schemeClr val="bg1"/>
              </a:solidFill>
            </a:endParaRPr>
          </a:p>
        </p:txBody>
      </p:sp>
      <p:sp>
        <p:nvSpPr>
          <p:cNvPr id="3" name="矩形 2"/>
          <p:cNvSpPr/>
          <p:nvPr/>
        </p:nvSpPr>
        <p:spPr>
          <a:xfrm>
            <a:off x="3695701" y="552450"/>
            <a:ext cx="3430747" cy="559961"/>
          </a:xfrm>
          <a:prstGeom prst="rect">
            <a:avLst/>
          </a:prstGeom>
        </p:spPr>
        <p:txBody>
          <a:bodyPr wrap="none">
            <a:spAutoFit/>
          </a:bodyPr>
          <a:lstStyle/>
          <a:p>
            <a:pPr>
              <a:defRPr/>
            </a:pPr>
            <a:r>
              <a:rPr lang="zh-CN" altLang="en-US" sz="1015" b="1" dirty="0">
                <a:solidFill>
                  <a:schemeClr val="tx1">
                    <a:lumMod val="95000"/>
                    <a:lumOff val="5000"/>
                  </a:schemeClr>
                </a:solidFill>
              </a:rPr>
              <a:t>马库什化合物、合成方法、晶体，制剂等专利如何查找？</a:t>
            </a:r>
            <a:endParaRPr lang="en-US" altLang="zh-CN" sz="1015" b="1" dirty="0">
              <a:solidFill>
                <a:schemeClr val="tx1">
                  <a:lumMod val="95000"/>
                  <a:lumOff val="5000"/>
                </a:schemeClr>
              </a:solidFill>
            </a:endParaRPr>
          </a:p>
          <a:p>
            <a:pPr>
              <a:defRPr/>
            </a:pPr>
            <a:r>
              <a:rPr lang="zh-CN" altLang="en-US" sz="1015" b="1" dirty="0"/>
              <a:t>确定原研公司针对原研药的专利布局策略！</a:t>
            </a:r>
            <a:endParaRPr lang="en-US" altLang="zh-CN" sz="1015" b="1" dirty="0"/>
          </a:p>
          <a:p>
            <a:pPr>
              <a:defRPr/>
            </a:pPr>
            <a:r>
              <a:rPr lang="zh-CN" altLang="en-US" sz="1015" b="1" dirty="0"/>
              <a:t>简单方法可分析核心专利的引用同族专利</a:t>
            </a:r>
            <a:endParaRPr lang="zh-CN" altLang="en-US" sz="1015" dirty="0"/>
          </a:p>
        </p:txBody>
      </p:sp>
      <p:pic>
        <p:nvPicPr>
          <p:cNvPr id="17" name="图片 1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95700" y="1321594"/>
            <a:ext cx="5103019"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图片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2672" y="16511"/>
            <a:ext cx="2199084"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3323">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37291" t="33535" r="16032" b="40061"/>
          <a:stretch>
            <a:fillRect/>
          </a:stretch>
        </p:blipFill>
        <p:spPr>
          <a:xfrm>
            <a:off x="3708483" y="921537"/>
            <a:ext cx="4913547" cy="3668050"/>
          </a:xfrm>
          <a:prstGeom prst="rect">
            <a:avLst/>
          </a:prstGeom>
        </p:spPr>
      </p:pic>
      <p:sp>
        <p:nvSpPr>
          <p:cNvPr id="19" name="矩形: 圆角 18"/>
          <p:cNvSpPr/>
          <p:nvPr/>
        </p:nvSpPr>
        <p:spPr>
          <a:xfrm>
            <a:off x="4135901" y="2542736"/>
            <a:ext cx="506438" cy="598316"/>
          </a:xfrm>
          <a:prstGeom prst="roundRect">
            <a:avLst/>
          </a:prstGeom>
          <a:noFill/>
          <a:ln w="22225">
            <a:solidFill>
              <a:srgbClr val="7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文本框 14"/>
          <p:cNvSpPr txBox="1"/>
          <p:nvPr/>
        </p:nvSpPr>
        <p:spPr>
          <a:xfrm>
            <a:off x="599107" y="1409809"/>
            <a:ext cx="2338705" cy="461665"/>
          </a:xfrm>
          <a:prstGeom prst="rect">
            <a:avLst/>
          </a:prstGeom>
          <a:noFill/>
        </p:spPr>
        <p:txBody>
          <a:bodyPr wrap="square" rtlCol="0">
            <a:spAutoFit/>
          </a:bodyPr>
          <a:lstStyle/>
          <a:p>
            <a:pPr marL="214630" indent="-214630">
              <a:buClr>
                <a:srgbClr val="76BE00"/>
              </a:buClr>
              <a:buFont typeface="Arial" panose="020B0604020202020204" pitchFamily="34" charset="0"/>
              <a:buChar char="•"/>
            </a:pPr>
            <a:r>
              <a:rPr lang="zh-CN" altLang="en-US" sz="1200" dirty="0"/>
              <a:t>自动生成引用分析图谱，并支持合并同族引用分析</a:t>
            </a:r>
            <a:endParaRPr lang="en-US" altLang="zh-CN" sz="1200" dirty="0"/>
          </a:p>
        </p:txBody>
      </p:sp>
      <p:sp>
        <p:nvSpPr>
          <p:cNvPr id="16" name="矩形 15"/>
          <p:cNvSpPr/>
          <p:nvPr/>
        </p:nvSpPr>
        <p:spPr>
          <a:xfrm>
            <a:off x="588696" y="1109727"/>
            <a:ext cx="1915909" cy="323165"/>
          </a:xfrm>
          <a:prstGeom prst="rect">
            <a:avLst/>
          </a:prstGeom>
        </p:spPr>
        <p:txBody>
          <a:bodyPr wrap="none">
            <a:spAutoFit/>
          </a:bodyPr>
          <a:lstStyle/>
          <a:p>
            <a:pPr defTabSz="513715">
              <a:defRPr/>
            </a:pPr>
            <a:r>
              <a:rPr lang="zh-CN" altLang="en-US" sz="1500" dirty="0">
                <a:solidFill>
                  <a:prstClr val="black">
                    <a:lumMod val="95000"/>
                    <a:lumOff val="5000"/>
                  </a:prstClr>
                </a:solidFill>
                <a:latin typeface="微软雅黑" panose="020B0503020204020204" pitchFamily="34" charset="-122"/>
                <a:ea typeface="微软雅黑" panose="020B0503020204020204" pitchFamily="34" charset="-122"/>
              </a:rPr>
              <a:t>智慧芽引用分析图：</a:t>
            </a:r>
            <a:endParaRPr lang="en-US" altLang="zh-CN" sz="1500" dirty="0">
              <a:solidFill>
                <a:prstClr val="black"/>
              </a:solidFill>
            </a:endParaRPr>
          </a:p>
        </p:txBody>
      </p:sp>
      <p:pic>
        <p:nvPicPr>
          <p:cNvPr id="8" name="图片 7"/>
          <p:cNvPicPr>
            <a:picLocks noChangeAspect="1"/>
          </p:cNvPicPr>
          <p:nvPr/>
        </p:nvPicPr>
        <p:blipFill>
          <a:blip r:embed="rId2"/>
          <a:stretch>
            <a:fillRect/>
          </a:stretch>
        </p:blipFill>
        <p:spPr>
          <a:xfrm>
            <a:off x="2937812" y="921536"/>
            <a:ext cx="5607844" cy="3929063"/>
          </a:xfrm>
          <a:prstGeom prst="rect">
            <a:avLst/>
          </a:prstGeom>
        </p:spPr>
      </p:pic>
      <p:pic>
        <p:nvPicPr>
          <p:cNvPr id="7" name="图片 6"/>
          <p:cNvPicPr>
            <a:picLocks noChangeAspect="1"/>
          </p:cNvPicPr>
          <p:nvPr/>
        </p:nvPicPr>
        <p:blipFill rotWithShape="1">
          <a:blip r:embed="rId3"/>
          <a:srcRect t="15079" b="13492"/>
          <a:stretch>
            <a:fillRect/>
          </a:stretch>
        </p:blipFill>
        <p:spPr>
          <a:xfrm>
            <a:off x="3652930" y="964406"/>
            <a:ext cx="1964531" cy="214313"/>
          </a:xfrm>
          <a:prstGeom prst="rect">
            <a:avLst/>
          </a:prstGeom>
        </p:spPr>
      </p:pic>
      <p:pic>
        <p:nvPicPr>
          <p:cNvPr id="2" name="图片 1"/>
          <p:cNvPicPr>
            <a:picLocks noChangeAspect="1"/>
          </p:cNvPicPr>
          <p:nvPr/>
        </p:nvPicPr>
        <p:blipFill rotWithShape="1">
          <a:blip r:embed="rId4"/>
          <a:srcRect t="15153" b="16664"/>
          <a:stretch>
            <a:fillRect/>
          </a:stretch>
        </p:blipFill>
        <p:spPr>
          <a:xfrm>
            <a:off x="3652929" y="969169"/>
            <a:ext cx="1978819" cy="214313"/>
          </a:xfrm>
          <a:prstGeom prst="rect">
            <a:avLst/>
          </a:prstGeom>
        </p:spPr>
      </p:pic>
      <p:sp>
        <p:nvSpPr>
          <p:cNvPr id="24" name="矩形 23"/>
          <p:cNvSpPr/>
          <p:nvPr/>
        </p:nvSpPr>
        <p:spPr>
          <a:xfrm>
            <a:off x="549724" y="2392695"/>
            <a:ext cx="3504290" cy="323165"/>
          </a:xfrm>
          <a:prstGeom prst="rect">
            <a:avLst/>
          </a:prstGeom>
        </p:spPr>
        <p:txBody>
          <a:bodyPr wrap="square">
            <a:spAutoFit/>
          </a:bodyPr>
          <a:lstStyle/>
          <a:p>
            <a:pPr defTabSz="513715">
              <a:defRPr/>
            </a:pPr>
            <a:r>
              <a:rPr lang="zh-CN" altLang="en-US" sz="1500" b="1" dirty="0">
                <a:solidFill>
                  <a:srgbClr val="124B71"/>
                </a:solidFill>
                <a:latin typeface="微软雅黑" panose="020B0503020204020204" pitchFamily="34" charset="-122"/>
                <a:ea typeface="微软雅黑" panose="020B0503020204020204" pitchFamily="34" charset="-122"/>
              </a:rPr>
              <a:t>找到该技术的源头和最新发展动向</a:t>
            </a:r>
            <a:endParaRPr lang="en-US" altLang="zh-CN" sz="1500" b="1" dirty="0">
              <a:solidFill>
                <a:srgbClr val="124B71"/>
              </a:solidFill>
            </a:endParaRPr>
          </a:p>
        </p:txBody>
      </p:sp>
      <p:sp>
        <p:nvSpPr>
          <p:cNvPr id="27" name="矩形 26"/>
          <p:cNvSpPr/>
          <p:nvPr/>
        </p:nvSpPr>
        <p:spPr>
          <a:xfrm>
            <a:off x="549723" y="2880967"/>
            <a:ext cx="6297726" cy="323165"/>
          </a:xfrm>
          <a:prstGeom prst="rect">
            <a:avLst/>
          </a:prstGeom>
        </p:spPr>
        <p:txBody>
          <a:bodyPr wrap="square">
            <a:spAutoFit/>
          </a:bodyPr>
          <a:lstStyle/>
          <a:p>
            <a:pPr defTabSz="513715">
              <a:defRPr/>
            </a:pPr>
            <a:r>
              <a:rPr lang="zh-CN" altLang="en-US" sz="1500" b="1" dirty="0">
                <a:solidFill>
                  <a:srgbClr val="124B71"/>
                </a:solidFill>
                <a:latin typeface="微软雅黑" panose="020B0503020204020204" pitchFamily="34" charset="-122"/>
                <a:ea typeface="微软雅黑" panose="020B0503020204020204" pitchFamily="34" charset="-122"/>
              </a:rPr>
              <a:t>再分别查找各引用专利的引用文献，以及各被引用专利的被引用文献</a:t>
            </a:r>
            <a:endParaRPr lang="en-US" altLang="zh-CN" sz="1500" b="1" dirty="0">
              <a:solidFill>
                <a:srgbClr val="124B71"/>
              </a:solidFill>
            </a:endParaRPr>
          </a:p>
        </p:txBody>
      </p:sp>
      <p:sp>
        <p:nvSpPr>
          <p:cNvPr id="17" name="矩形 9"/>
          <p:cNvSpPr>
            <a:spLocks noChangeArrowheads="1"/>
          </p:cNvSpPr>
          <p:nvPr/>
        </p:nvSpPr>
        <p:spPr bwMode="auto">
          <a:xfrm>
            <a:off x="925152" y="184771"/>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专利分析</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
        <p:nvSpPr>
          <p:cNvPr id="3" name="文本框 2"/>
          <p:cNvSpPr txBox="1"/>
          <p:nvPr/>
        </p:nvSpPr>
        <p:spPr>
          <a:xfrm>
            <a:off x="390379" y="759656"/>
            <a:ext cx="3262550" cy="404085"/>
          </a:xfrm>
          <a:prstGeom prst="rect">
            <a:avLst/>
          </a:prstGeom>
          <a:noFill/>
        </p:spPr>
        <p:txBody>
          <a:bodyPr wrap="square" rtlCol="0">
            <a:spAutoFit/>
          </a:bodyPr>
          <a:lstStyle/>
          <a:p>
            <a:r>
              <a:rPr lang="zh-CN" altLang="en-US" sz="1015" b="1" dirty="0">
                <a:solidFill>
                  <a:srgbClr val="5D9700"/>
                </a:solidFill>
                <a:latin typeface="+mj-ea"/>
              </a:rPr>
              <a:t>引用分析</a:t>
            </a:r>
            <a:r>
              <a:rPr lang="en-US" altLang="zh-CN" sz="1015" b="1" dirty="0">
                <a:solidFill>
                  <a:srgbClr val="5D9700"/>
                </a:solidFill>
                <a:latin typeface="+mj-ea"/>
              </a:rPr>
              <a:t>——</a:t>
            </a:r>
            <a:r>
              <a:rPr lang="zh-CN" altLang="en-US" sz="1015" b="1" dirty="0">
                <a:solidFill>
                  <a:srgbClr val="5D9700"/>
                </a:solidFill>
                <a:latin typeface="+mj-ea"/>
              </a:rPr>
              <a:t>轻松梳理技术脉络</a:t>
            </a:r>
            <a:endParaRPr lang="zh-CN" altLang="en-US" sz="1015" b="1" dirty="0">
              <a:solidFill>
                <a:srgbClr val="5D9700"/>
              </a:solidFill>
              <a:latin typeface="+mj-ea"/>
            </a:endParaRPr>
          </a:p>
          <a:p>
            <a:endParaRPr lang="zh-CN" altLang="en-US" sz="1015"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84273" y="1034320"/>
            <a:ext cx="6759062" cy="646331"/>
          </a:xfrm>
          <a:prstGeom prst="rect">
            <a:avLst/>
          </a:prstGeom>
          <a:noFill/>
        </p:spPr>
        <p:txBody>
          <a:bodyPr wrap="square" rtlCol="0">
            <a:spAutoFit/>
          </a:bodyPr>
          <a:lstStyle/>
          <a:p>
            <a:pPr marL="214630" indent="-214630">
              <a:buClr>
                <a:srgbClr val="76BE00"/>
              </a:buClr>
              <a:buFont typeface="Arial" panose="020B0604020202020204" pitchFamily="34" charset="0"/>
              <a:buChar char="•"/>
            </a:pPr>
            <a:r>
              <a:rPr lang="zh-CN" altLang="en-US" sz="1200" dirty="0"/>
              <a:t>支持无限层级引用代系追踪，前向引用找到技术的源头，后向引用查看技术传承情况。节点标注高价值专利、诉讼、许可等法律信息，快速寻找技术路径中的关键节点。</a:t>
            </a:r>
            <a:endParaRPr lang="zh-CN" altLang="en-US" sz="1200" dirty="0"/>
          </a:p>
          <a:p>
            <a:pPr marL="214630" indent="-214630">
              <a:buClr>
                <a:srgbClr val="76BE00"/>
              </a:buClr>
              <a:buFont typeface="Arial" panose="020B0604020202020204" pitchFamily="34" charset="0"/>
              <a:buChar char="•"/>
            </a:pPr>
            <a:endParaRPr lang="en-US" altLang="zh-CN" sz="1200" dirty="0"/>
          </a:p>
        </p:txBody>
      </p:sp>
      <p:sp>
        <p:nvSpPr>
          <p:cNvPr id="16" name="矩形 15"/>
          <p:cNvSpPr/>
          <p:nvPr/>
        </p:nvSpPr>
        <p:spPr>
          <a:xfrm>
            <a:off x="573862" y="824865"/>
            <a:ext cx="5061224" cy="323165"/>
          </a:xfrm>
          <a:prstGeom prst="rect">
            <a:avLst/>
          </a:prstGeom>
        </p:spPr>
        <p:txBody>
          <a:bodyPr wrap="square">
            <a:spAutoFit/>
          </a:bodyPr>
          <a:lstStyle/>
          <a:p>
            <a:pPr defTabSz="513715">
              <a:defRPr/>
            </a:pPr>
            <a:r>
              <a:rPr lang="zh-CN" altLang="en-US" sz="1500" dirty="0">
                <a:solidFill>
                  <a:prstClr val="black">
                    <a:lumMod val="95000"/>
                    <a:lumOff val="5000"/>
                  </a:prstClr>
                </a:solidFill>
                <a:latin typeface="微软雅黑" panose="020B0503020204020204" pitchFamily="34" charset="-122"/>
                <a:ea typeface="微软雅黑" panose="020B0503020204020204" pitchFamily="34" charset="-122"/>
              </a:rPr>
              <a:t>智慧芽引用分析图：</a:t>
            </a:r>
            <a:endParaRPr lang="en-US" altLang="zh-CN" sz="1500" dirty="0">
              <a:solidFill>
                <a:prstClr val="black"/>
              </a:solidFill>
            </a:endParaRPr>
          </a:p>
        </p:txBody>
      </p:sp>
      <p:pic>
        <p:nvPicPr>
          <p:cNvPr id="13" name="图片 12"/>
          <p:cNvPicPr>
            <a:picLocks noChangeAspect="1"/>
          </p:cNvPicPr>
          <p:nvPr/>
        </p:nvPicPr>
        <p:blipFill rotWithShape="1">
          <a:blip r:embed="rId1"/>
          <a:srcRect t="3115"/>
          <a:stretch>
            <a:fillRect/>
          </a:stretch>
        </p:blipFill>
        <p:spPr>
          <a:xfrm>
            <a:off x="361474" y="1524234"/>
            <a:ext cx="8265795" cy="3199294"/>
          </a:xfrm>
          <a:prstGeom prst="rect">
            <a:avLst/>
          </a:prstGeom>
        </p:spPr>
      </p:pic>
      <p:sp>
        <p:nvSpPr>
          <p:cNvPr id="12" name="矩形 9"/>
          <p:cNvSpPr>
            <a:spLocks noChangeArrowheads="1"/>
          </p:cNvSpPr>
          <p:nvPr/>
        </p:nvSpPr>
        <p:spPr bwMode="auto">
          <a:xfrm>
            <a:off x="584273" y="204428"/>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专利分析</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89944" y="802035"/>
            <a:ext cx="3876664" cy="3539430"/>
          </a:xfrm>
          <a:prstGeom prst="rect">
            <a:avLst/>
          </a:prstGeom>
          <a:noFill/>
        </p:spPr>
        <p:txBody>
          <a:bodyPr wrap="square" rtlCol="0">
            <a:spAutoFit/>
          </a:bodyPr>
          <a:lstStyle/>
          <a:p>
            <a:r>
              <a:rPr lang="zh-CN" altLang="en-US" sz="1400" dirty="0"/>
              <a:t>同族：简单同族，INPADOC ,扩展专利族(其中扩展专利族是智慧芽自己外理的)</a:t>
            </a:r>
            <a:endParaRPr lang="en-US" altLang="zh-CN" sz="1400" dirty="0"/>
          </a:p>
          <a:p>
            <a:endParaRPr lang="en-US" altLang="zh-CN" sz="1400" dirty="0"/>
          </a:p>
          <a:p>
            <a:r>
              <a:rPr lang="zh-CN" altLang="en-US" sz="1400" dirty="0"/>
              <a:t>功能：</a:t>
            </a:r>
            <a:endParaRPr lang="en-US" altLang="zh-CN" sz="1400" dirty="0"/>
          </a:p>
          <a:p>
            <a:r>
              <a:rPr lang="zh-CN" altLang="en-US" sz="1400" dirty="0"/>
              <a:t> 1.通过同族查找合适语言的公开文本：解决看不懂专利的问题（也可以借助翻译） 2.通过同族发现新的分类号和关键词 （做技术主题拓展）</a:t>
            </a:r>
            <a:endParaRPr lang="en-US" altLang="zh-CN" sz="1400" dirty="0"/>
          </a:p>
          <a:p>
            <a:r>
              <a:rPr lang="zh-CN" altLang="en-US" sz="1400" dirty="0"/>
              <a:t>3.找到比公开日更早的专利文献，作为评价新颖性的对比文件 </a:t>
            </a:r>
            <a:endParaRPr lang="en-US" altLang="zh-CN" sz="1400" dirty="0"/>
          </a:p>
          <a:p>
            <a:r>
              <a:rPr lang="zh-CN" altLang="en-US" sz="1400" dirty="0"/>
              <a:t>4.研究专利战略时，通过查找同族可以发现该专利权人的市场发展计划（专利有地域性保护，专利申请在哪里，市场就哪里）5,去重（阅读专利，分析时）</a:t>
            </a:r>
            <a:endParaRPr lang="en-US" altLang="zh-CN" sz="1400" dirty="0"/>
          </a:p>
          <a:p>
            <a:r>
              <a:rPr lang="zh-CN" altLang="en-US" sz="1400" dirty="0"/>
              <a:t>6.同族越多，专利越重要（申请专利需要费用，所以重要核心专利不惜费用会在自己需要市场地区申请专利）</a:t>
            </a:r>
            <a:endParaRPr lang="zh-CN" altLang="en-US" sz="1400" dirty="0"/>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343525" y="2815929"/>
            <a:ext cx="3410531" cy="2210054"/>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982" y="211436"/>
            <a:ext cx="4166176" cy="1628913"/>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6879" y="1779778"/>
            <a:ext cx="4078381" cy="744305"/>
          </a:xfrm>
          <a:prstGeom prst="rect">
            <a:avLst/>
          </a:prstGeom>
        </p:spPr>
      </p:pic>
      <p:sp>
        <p:nvSpPr>
          <p:cNvPr id="4" name="文本框 3"/>
          <p:cNvSpPr txBox="1"/>
          <p:nvPr/>
        </p:nvSpPr>
        <p:spPr>
          <a:xfrm>
            <a:off x="5588549" y="2551293"/>
            <a:ext cx="3017173" cy="300082"/>
          </a:xfrm>
          <a:prstGeom prst="rect">
            <a:avLst/>
          </a:prstGeom>
          <a:noFill/>
        </p:spPr>
        <p:txBody>
          <a:bodyPr wrap="none" rtlCol="0">
            <a:spAutoFit/>
          </a:bodyPr>
          <a:lstStyle/>
          <a:p>
            <a:r>
              <a:rPr kumimoji="1" lang="zh-CN" altLang="en-US" dirty="0">
                <a:solidFill>
                  <a:srgbClr val="FF0000"/>
                </a:solidFill>
              </a:rPr>
              <a:t>目前同族专利的地图</a:t>
            </a:r>
            <a:r>
              <a:rPr kumimoji="1" lang="en-US" altLang="zh-CN" dirty="0">
                <a:solidFill>
                  <a:srgbClr val="FF0000"/>
                </a:solidFill>
              </a:rPr>
              <a:t>/</a:t>
            </a:r>
            <a:r>
              <a:rPr kumimoji="1" lang="zh-CN" altLang="en-US" dirty="0">
                <a:solidFill>
                  <a:srgbClr val="FF0000"/>
                </a:solidFill>
              </a:rPr>
              <a:t>树状图视图展示</a:t>
            </a:r>
            <a:endParaRPr kumimoji="1" lang="zh-CN" altLang="en-US" dirty="0">
              <a:solidFill>
                <a:srgbClr val="FF0000"/>
              </a:solidFill>
            </a:endParaRPr>
          </a:p>
        </p:txBody>
      </p:sp>
      <p:sp>
        <p:nvSpPr>
          <p:cNvPr id="5" name="矩形 4"/>
          <p:cNvSpPr/>
          <p:nvPr/>
        </p:nvSpPr>
        <p:spPr>
          <a:xfrm>
            <a:off x="751421" y="211436"/>
            <a:ext cx="2154757" cy="461665"/>
          </a:xfrm>
          <a:prstGeom prst="rect">
            <a:avLst/>
          </a:prstGeom>
        </p:spPr>
        <p:txBody>
          <a:bodyPr wrap="none">
            <a:spAutoFit/>
          </a:bodyPr>
          <a:lstStyle/>
          <a:p>
            <a:r>
              <a:rPr lang="zh-CN" altLang="en-US" sz="1400" b="1" dirty="0"/>
              <a:t>二.重要专利解读</a:t>
            </a:r>
            <a:r>
              <a:rPr lang="en-US" altLang="zh-CN" sz="1400" b="1" dirty="0"/>
              <a:t>-</a:t>
            </a:r>
            <a:r>
              <a:rPr lang="zh-CN" altLang="en-US" sz="2400" b="1" dirty="0">
                <a:solidFill>
                  <a:srgbClr val="86C31F"/>
                </a:solidFill>
              </a:rPr>
              <a:t>同族</a:t>
            </a:r>
            <a:endParaRPr lang="zh-CN" altLang="en-US"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59990" y="686438"/>
            <a:ext cx="4988560" cy="2110380"/>
          </a:xfrm>
          <a:prstGeom prst="rect">
            <a:avLst/>
          </a:prstGeom>
          <a:ln>
            <a:solidFill>
              <a:srgbClr val="00B050"/>
            </a:solidFill>
          </a:ln>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22063"/>
          <a:stretch>
            <a:fillRect/>
          </a:stretch>
        </p:blipFill>
        <p:spPr>
          <a:xfrm>
            <a:off x="2937626" y="3051896"/>
            <a:ext cx="4239278" cy="2018874"/>
          </a:xfrm>
          <a:prstGeom prst="rect">
            <a:avLst/>
          </a:prstGeom>
          <a:ln>
            <a:solidFill>
              <a:srgbClr val="00B050"/>
            </a:solid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172" y="2620411"/>
            <a:ext cx="1323686" cy="2450359"/>
          </a:xfrm>
          <a:prstGeom prst="rect">
            <a:avLst/>
          </a:prstGeom>
          <a:ln>
            <a:solidFill>
              <a:srgbClr val="00B050"/>
            </a:solidFill>
          </a:ln>
        </p:spPr>
      </p:pic>
      <p:sp>
        <p:nvSpPr>
          <p:cNvPr id="2" name="文本框 1"/>
          <p:cNvSpPr txBox="1"/>
          <p:nvPr/>
        </p:nvSpPr>
        <p:spPr>
          <a:xfrm>
            <a:off x="6927273" y="1096887"/>
            <a:ext cx="2101060" cy="430887"/>
          </a:xfrm>
          <a:prstGeom prst="rect">
            <a:avLst/>
          </a:prstGeom>
          <a:noFill/>
        </p:spPr>
        <p:txBody>
          <a:bodyPr wrap="square" rtlCol="0">
            <a:spAutoFit/>
          </a:bodyPr>
          <a:lstStyle/>
          <a:p>
            <a:r>
              <a:rPr kumimoji="1" lang="en-US" altLang="zh-CN" sz="1100" dirty="0">
                <a:solidFill>
                  <a:srgbClr val="FF0000"/>
                </a:solidFill>
              </a:rPr>
              <a:t>2</a:t>
            </a:r>
            <a:r>
              <a:rPr kumimoji="1" lang="zh-CN" altLang="en-US" sz="1100" dirty="0">
                <a:solidFill>
                  <a:srgbClr val="FF0000"/>
                </a:solidFill>
              </a:rPr>
              <a:t>，点击开关，各受理局专利数量直接展示</a:t>
            </a:r>
            <a:endParaRPr kumimoji="1" lang="en-US" altLang="zh-CN" sz="1100" dirty="0">
              <a:solidFill>
                <a:srgbClr val="FF0000"/>
              </a:solidFill>
            </a:endParaRPr>
          </a:p>
        </p:txBody>
      </p:sp>
      <p:cxnSp>
        <p:nvCxnSpPr>
          <p:cNvPr id="10" name="直线箭头连接符 9"/>
          <p:cNvCxnSpPr/>
          <p:nvPr/>
        </p:nvCxnSpPr>
        <p:spPr>
          <a:xfrm>
            <a:off x="5486399" y="1928447"/>
            <a:ext cx="628073"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927273" y="2404968"/>
            <a:ext cx="1869400" cy="430887"/>
          </a:xfrm>
          <a:prstGeom prst="rect">
            <a:avLst/>
          </a:prstGeom>
          <a:noFill/>
        </p:spPr>
        <p:txBody>
          <a:bodyPr wrap="square" rtlCol="0">
            <a:spAutoFit/>
          </a:bodyPr>
          <a:lstStyle/>
          <a:p>
            <a:r>
              <a:rPr kumimoji="1" lang="en-US" altLang="zh-CN" sz="1100" dirty="0">
                <a:solidFill>
                  <a:srgbClr val="FF0000"/>
                </a:solidFill>
              </a:rPr>
              <a:t>3</a:t>
            </a:r>
            <a:r>
              <a:rPr kumimoji="1" lang="zh-CN" altLang="en-US" sz="1100" dirty="0">
                <a:solidFill>
                  <a:srgbClr val="FF0000"/>
                </a:solidFill>
              </a:rPr>
              <a:t>，鼠标悬停处，显示专利公开</a:t>
            </a:r>
            <a:r>
              <a:rPr kumimoji="1" lang="en-US" altLang="zh-CN" sz="1100" dirty="0">
                <a:solidFill>
                  <a:srgbClr val="FF0000"/>
                </a:solidFill>
              </a:rPr>
              <a:t>/</a:t>
            </a:r>
            <a:r>
              <a:rPr kumimoji="1" lang="zh-CN" altLang="en-US" sz="1100" dirty="0">
                <a:solidFill>
                  <a:srgbClr val="FF0000"/>
                </a:solidFill>
              </a:rPr>
              <a:t>申请数量</a:t>
            </a:r>
            <a:endParaRPr kumimoji="1" lang="zh-CN" altLang="en-US" sz="1100" dirty="0">
              <a:solidFill>
                <a:srgbClr val="FF0000"/>
              </a:solidFill>
            </a:endParaRPr>
          </a:p>
        </p:txBody>
      </p:sp>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0508" y="2289295"/>
            <a:ext cx="928042" cy="507523"/>
          </a:xfrm>
          <a:prstGeom prst="rect">
            <a:avLst/>
          </a:prstGeom>
          <a:ln>
            <a:solidFill>
              <a:srgbClr val="00B050"/>
            </a:solidFill>
          </a:ln>
        </p:spPr>
      </p:pic>
      <p:sp>
        <p:nvSpPr>
          <p:cNvPr id="14" name="文本框 13"/>
          <p:cNvSpPr txBox="1"/>
          <p:nvPr/>
        </p:nvSpPr>
        <p:spPr>
          <a:xfrm>
            <a:off x="443345" y="1780765"/>
            <a:ext cx="1321742" cy="600164"/>
          </a:xfrm>
          <a:prstGeom prst="rect">
            <a:avLst/>
          </a:prstGeom>
          <a:noFill/>
        </p:spPr>
        <p:txBody>
          <a:bodyPr wrap="square" rtlCol="0">
            <a:spAutoFit/>
          </a:bodyPr>
          <a:lstStyle/>
          <a:p>
            <a:r>
              <a:rPr kumimoji="1" lang="en-US" altLang="zh-CN" sz="1100" dirty="0">
                <a:solidFill>
                  <a:srgbClr val="FF0000"/>
                </a:solidFill>
              </a:rPr>
              <a:t>1</a:t>
            </a:r>
            <a:r>
              <a:rPr kumimoji="1" lang="zh-CN" altLang="en-US" sz="1100" dirty="0">
                <a:solidFill>
                  <a:srgbClr val="FF0000"/>
                </a:solidFill>
              </a:rPr>
              <a:t>，区分公开</a:t>
            </a:r>
            <a:r>
              <a:rPr kumimoji="1" lang="en-US" altLang="zh-CN" sz="1100" dirty="0">
                <a:solidFill>
                  <a:srgbClr val="FF0000"/>
                </a:solidFill>
              </a:rPr>
              <a:t>/</a:t>
            </a:r>
            <a:r>
              <a:rPr kumimoji="1" lang="zh-CN" altLang="en-US" sz="1100" dirty="0">
                <a:solidFill>
                  <a:srgbClr val="FF0000"/>
                </a:solidFill>
              </a:rPr>
              <a:t>申请数量，点击选择地图展示项</a:t>
            </a:r>
            <a:endParaRPr kumimoji="1" lang="zh-CN" altLang="en-US" sz="1100" dirty="0">
              <a:solidFill>
                <a:srgbClr val="FF0000"/>
              </a:solidFill>
            </a:endParaRPr>
          </a:p>
        </p:txBody>
      </p:sp>
      <p:sp>
        <p:nvSpPr>
          <p:cNvPr id="15" name="文本框 14"/>
          <p:cNvSpPr txBox="1"/>
          <p:nvPr/>
        </p:nvSpPr>
        <p:spPr>
          <a:xfrm>
            <a:off x="138544" y="2976074"/>
            <a:ext cx="1413627" cy="938719"/>
          </a:xfrm>
          <a:prstGeom prst="rect">
            <a:avLst/>
          </a:prstGeom>
          <a:noFill/>
        </p:spPr>
        <p:txBody>
          <a:bodyPr wrap="square" rtlCol="0">
            <a:spAutoFit/>
          </a:bodyPr>
          <a:lstStyle/>
          <a:p>
            <a:r>
              <a:rPr kumimoji="1" lang="en-US" altLang="zh-CN" sz="1100" dirty="0">
                <a:solidFill>
                  <a:srgbClr val="FF0000"/>
                </a:solidFill>
              </a:rPr>
              <a:t>4</a:t>
            </a:r>
            <a:r>
              <a:rPr kumimoji="1" lang="zh-CN" altLang="en-US" sz="1100" dirty="0">
                <a:solidFill>
                  <a:srgbClr val="FF0000"/>
                </a:solidFill>
              </a:rPr>
              <a:t>，支持按照受理局筛选，</a:t>
            </a:r>
            <a:endParaRPr kumimoji="1" lang="en-US" altLang="zh-CN" sz="1100" dirty="0">
              <a:solidFill>
                <a:srgbClr val="FF0000"/>
              </a:solidFill>
            </a:endParaRPr>
          </a:p>
          <a:p>
            <a:r>
              <a:rPr kumimoji="1" lang="zh-CN" altLang="en-US" sz="1100" dirty="0">
                <a:solidFill>
                  <a:srgbClr val="FF0000"/>
                </a:solidFill>
              </a:rPr>
              <a:t>如果</a:t>
            </a:r>
            <a:r>
              <a:rPr lang="zh-CN" altLang="en-US" sz="1100" dirty="0">
                <a:solidFill>
                  <a:srgbClr val="FF0000"/>
                </a:solidFill>
              </a:rPr>
              <a:t>筛选后再进行导出和保存，范围是筛选后的结果</a:t>
            </a:r>
            <a:endParaRPr kumimoji="1" lang="zh-CN" altLang="en-US" sz="1100" dirty="0">
              <a:solidFill>
                <a:srgbClr val="FF0000"/>
              </a:solidFill>
            </a:endParaRPr>
          </a:p>
        </p:txBody>
      </p:sp>
      <p:sp>
        <p:nvSpPr>
          <p:cNvPr id="16" name="文本框 15"/>
          <p:cNvSpPr txBox="1"/>
          <p:nvPr/>
        </p:nvSpPr>
        <p:spPr>
          <a:xfrm>
            <a:off x="7342909" y="3297382"/>
            <a:ext cx="1801091" cy="769441"/>
          </a:xfrm>
          <a:prstGeom prst="rect">
            <a:avLst/>
          </a:prstGeom>
          <a:noFill/>
        </p:spPr>
        <p:txBody>
          <a:bodyPr wrap="square" rtlCol="0">
            <a:spAutoFit/>
          </a:bodyPr>
          <a:lstStyle/>
          <a:p>
            <a:r>
              <a:rPr kumimoji="1" lang="en-US" altLang="zh-CN" sz="1100" dirty="0">
                <a:solidFill>
                  <a:srgbClr val="FF0000"/>
                </a:solidFill>
              </a:rPr>
              <a:t>5</a:t>
            </a:r>
            <a:r>
              <a:rPr kumimoji="1" lang="zh-CN" altLang="en-US" sz="1100" dirty="0">
                <a:solidFill>
                  <a:srgbClr val="FF0000"/>
                </a:solidFill>
              </a:rPr>
              <a:t>，同族专利列表增加法律事件标签，</a:t>
            </a:r>
            <a:endParaRPr kumimoji="1" lang="en-US" altLang="zh-CN" sz="1100" dirty="0">
              <a:solidFill>
                <a:srgbClr val="FF0000"/>
              </a:solidFill>
            </a:endParaRPr>
          </a:p>
          <a:p>
            <a:r>
              <a:rPr kumimoji="1" lang="zh-CN" altLang="en-US" sz="1100" dirty="0">
                <a:solidFill>
                  <a:srgbClr val="FF0000"/>
                </a:solidFill>
              </a:rPr>
              <a:t>优先权下显示号码和日期，</a:t>
            </a:r>
            <a:endParaRPr kumimoji="1" lang="en-US" altLang="zh-CN" sz="1100" dirty="0">
              <a:solidFill>
                <a:srgbClr val="FF0000"/>
              </a:solidFill>
            </a:endParaRPr>
          </a:p>
          <a:p>
            <a:r>
              <a:rPr kumimoji="1" lang="zh-CN" altLang="en-US" sz="1100" dirty="0">
                <a:solidFill>
                  <a:srgbClr val="FF0000"/>
                </a:solidFill>
              </a:rPr>
              <a:t>增加申请号</a:t>
            </a:r>
            <a:r>
              <a:rPr kumimoji="1" lang="en-US" altLang="zh-CN" sz="1100" dirty="0">
                <a:solidFill>
                  <a:srgbClr val="FF0000"/>
                </a:solidFill>
              </a:rPr>
              <a:t>/</a:t>
            </a:r>
            <a:r>
              <a:rPr kumimoji="1" lang="zh-CN" altLang="en-US" sz="1100" dirty="0">
                <a:solidFill>
                  <a:srgbClr val="FF0000"/>
                </a:solidFill>
              </a:rPr>
              <a:t>日选项</a:t>
            </a:r>
            <a:endParaRPr kumimoji="1" lang="zh-CN" altLang="en-US" sz="1100" dirty="0">
              <a:solidFill>
                <a:srgbClr val="FF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4904" y="786708"/>
            <a:ext cx="6397907" cy="4247063"/>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012" y="932688"/>
            <a:ext cx="1832434" cy="144373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708" y="2450592"/>
            <a:ext cx="1629041" cy="2372868"/>
          </a:xfrm>
          <a:prstGeom prst="rect">
            <a:avLst/>
          </a:prstGeom>
        </p:spPr>
      </p:pic>
      <p:sp>
        <p:nvSpPr>
          <p:cNvPr id="2" name="文本框 1"/>
          <p:cNvSpPr txBox="1"/>
          <p:nvPr/>
        </p:nvSpPr>
        <p:spPr>
          <a:xfrm>
            <a:off x="5813329" y="503189"/>
            <a:ext cx="2351926" cy="261610"/>
          </a:xfrm>
          <a:prstGeom prst="rect">
            <a:avLst/>
          </a:prstGeom>
          <a:solidFill>
            <a:schemeClr val="bg1"/>
          </a:solidFill>
        </p:spPr>
        <p:txBody>
          <a:bodyPr wrap="none" rtlCol="0">
            <a:spAutoFit/>
          </a:bodyPr>
          <a:lstStyle/>
          <a:p>
            <a:r>
              <a:rPr kumimoji="1" lang="zh-CN" altLang="en-US" sz="1100" dirty="0">
                <a:solidFill>
                  <a:srgbClr val="FF0000"/>
                </a:solidFill>
              </a:rPr>
              <a:t>点击设置按钮，进行过滤</a:t>
            </a:r>
            <a:r>
              <a:rPr kumimoji="1" lang="en-US" altLang="zh-CN" sz="1100" dirty="0">
                <a:solidFill>
                  <a:srgbClr val="FF0000"/>
                </a:solidFill>
              </a:rPr>
              <a:t>/</a:t>
            </a:r>
            <a:r>
              <a:rPr kumimoji="1" lang="zh-CN" altLang="en-US" sz="1100" dirty="0">
                <a:solidFill>
                  <a:srgbClr val="FF0000"/>
                </a:solidFill>
              </a:rPr>
              <a:t>显示设置</a:t>
            </a:r>
            <a:endParaRPr kumimoji="1" lang="zh-CN" altLang="en-US" sz="1100" dirty="0">
              <a:solidFill>
                <a:srgbClr val="FF0000"/>
              </a:solidFill>
            </a:endParaRPr>
          </a:p>
        </p:txBody>
      </p:sp>
      <p:sp>
        <p:nvSpPr>
          <p:cNvPr id="7" name="圆角矩形 6"/>
          <p:cNvSpPr/>
          <p:nvPr/>
        </p:nvSpPr>
        <p:spPr>
          <a:xfrm>
            <a:off x="6075484" y="748854"/>
            <a:ext cx="288633" cy="33577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8" name="直线箭头连接符 7"/>
          <p:cNvCxnSpPr/>
          <p:nvPr/>
        </p:nvCxnSpPr>
        <p:spPr>
          <a:xfrm>
            <a:off x="7034966" y="748854"/>
            <a:ext cx="289026" cy="5260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670574" y="3127008"/>
            <a:ext cx="1753108" cy="430887"/>
          </a:xfrm>
          <a:prstGeom prst="rect">
            <a:avLst/>
          </a:prstGeom>
          <a:noFill/>
        </p:spPr>
        <p:txBody>
          <a:bodyPr wrap="square" rtlCol="0">
            <a:spAutoFit/>
          </a:bodyPr>
          <a:lstStyle/>
          <a:p>
            <a:r>
              <a:rPr kumimoji="1" lang="zh-CN" altLang="en-US" sz="1100" dirty="0">
                <a:solidFill>
                  <a:srgbClr val="FF0000"/>
                </a:solidFill>
              </a:rPr>
              <a:t>鼠标悬停，显示专利著录信息，摘要及附图</a:t>
            </a:r>
            <a:endParaRPr kumimoji="1" lang="zh-CN" altLang="en-US" sz="1100" dirty="0">
              <a:solidFill>
                <a:srgbClr val="FF0000"/>
              </a:solidFill>
            </a:endParaRPr>
          </a:p>
        </p:txBody>
      </p:sp>
      <p:sp>
        <p:nvSpPr>
          <p:cNvPr id="13" name="圆角矩形 12"/>
          <p:cNvSpPr/>
          <p:nvPr/>
        </p:nvSpPr>
        <p:spPr>
          <a:xfrm>
            <a:off x="7179479" y="3887122"/>
            <a:ext cx="830313" cy="66729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p:cNvSpPr txBox="1"/>
          <p:nvPr/>
        </p:nvSpPr>
        <p:spPr>
          <a:xfrm>
            <a:off x="7594635" y="3618077"/>
            <a:ext cx="1313180" cy="261610"/>
          </a:xfrm>
          <a:prstGeom prst="rect">
            <a:avLst/>
          </a:prstGeom>
          <a:solidFill>
            <a:schemeClr val="bg1"/>
          </a:solidFill>
        </p:spPr>
        <p:txBody>
          <a:bodyPr wrap="none" rtlCol="0">
            <a:spAutoFit/>
          </a:bodyPr>
          <a:lstStyle/>
          <a:p>
            <a:r>
              <a:rPr kumimoji="1" lang="zh-CN" altLang="en-US" sz="1100" dirty="0">
                <a:solidFill>
                  <a:srgbClr val="FF0000"/>
                </a:solidFill>
              </a:rPr>
              <a:t>新增同族关系展示</a:t>
            </a:r>
            <a:endParaRPr kumimoji="1" lang="zh-CN" altLang="en-US" sz="1100" dirty="0">
              <a:solidFill>
                <a:srgbClr val="FF0000"/>
              </a:solidFill>
            </a:endParaRPr>
          </a:p>
        </p:txBody>
      </p:sp>
      <p:sp>
        <p:nvSpPr>
          <p:cNvPr id="14" name="文本框 13"/>
          <p:cNvSpPr txBox="1"/>
          <p:nvPr/>
        </p:nvSpPr>
        <p:spPr>
          <a:xfrm>
            <a:off x="7870770" y="1506819"/>
            <a:ext cx="1194877" cy="600164"/>
          </a:xfrm>
          <a:prstGeom prst="rect">
            <a:avLst/>
          </a:prstGeom>
          <a:solidFill>
            <a:schemeClr val="bg1"/>
          </a:solidFill>
        </p:spPr>
        <p:txBody>
          <a:bodyPr wrap="square" rtlCol="0">
            <a:spAutoFit/>
          </a:bodyPr>
          <a:lstStyle/>
          <a:p>
            <a:r>
              <a:rPr kumimoji="1" lang="zh-CN" altLang="en-US" sz="1100" dirty="0">
                <a:solidFill>
                  <a:srgbClr val="FF0000"/>
                </a:solidFill>
              </a:rPr>
              <a:t>支持按照申请年</a:t>
            </a:r>
            <a:r>
              <a:rPr kumimoji="1" lang="en-US" altLang="zh-CN" sz="1100" dirty="0">
                <a:solidFill>
                  <a:srgbClr val="FF0000"/>
                </a:solidFill>
              </a:rPr>
              <a:t>/</a:t>
            </a:r>
            <a:r>
              <a:rPr kumimoji="1" lang="zh-CN" altLang="en-US" sz="1100" dirty="0">
                <a:solidFill>
                  <a:srgbClr val="FF0000"/>
                </a:solidFill>
              </a:rPr>
              <a:t>受理局</a:t>
            </a:r>
            <a:r>
              <a:rPr kumimoji="1" lang="en-US" altLang="zh-CN" sz="1100" dirty="0">
                <a:solidFill>
                  <a:srgbClr val="FF0000"/>
                </a:solidFill>
              </a:rPr>
              <a:t>/</a:t>
            </a:r>
            <a:r>
              <a:rPr kumimoji="1" lang="zh-CN" altLang="en-US" sz="1100" dirty="0">
                <a:solidFill>
                  <a:srgbClr val="FF0000"/>
                </a:solidFill>
              </a:rPr>
              <a:t>法律状态过滤展示</a:t>
            </a:r>
            <a:endParaRPr kumimoji="1" lang="zh-CN" altLang="en-US" sz="1100" dirty="0">
              <a:solidFill>
                <a:srgbClr val="FF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4787" y="141685"/>
            <a:ext cx="7886700" cy="289971"/>
          </a:xfrm>
        </p:spPr>
        <p:txBody>
          <a:bodyPr>
            <a:normAutofit fontScale="90000"/>
          </a:bodyPr>
          <a:lstStyle/>
          <a:p>
            <a:pPr>
              <a:defRPr/>
            </a:pPr>
            <a:br>
              <a:rPr lang="zh-CN" altLang="en-US" sz="4000" b="1" dirty="0">
                <a:solidFill>
                  <a:srgbClr val="86C31F"/>
                </a:solidFill>
              </a:rPr>
            </a:br>
            <a:endParaRPr lang="zh-CN" altLang="zh-CN" sz="2100" b="1" dirty="0">
              <a:solidFill>
                <a:schemeClr val="tx1">
                  <a:lumMod val="95000"/>
                  <a:lumOff val="5000"/>
                </a:schemeClr>
              </a:solidFill>
              <a:latin typeface="微软雅黑" panose="020B0503020204020204" pitchFamily="34" charset="-122"/>
            </a:endParaRPr>
          </a:p>
        </p:txBody>
      </p:sp>
      <p:pic>
        <p:nvPicPr>
          <p:cNvPr id="4813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40129" y="141685"/>
            <a:ext cx="2199084" cy="5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317808" y="153856"/>
            <a:ext cx="2371162" cy="400110"/>
          </a:xfrm>
          <a:prstGeom prst="rect">
            <a:avLst/>
          </a:prstGeom>
        </p:spPr>
        <p:txBody>
          <a:bodyPr wrap="none">
            <a:spAutoFit/>
          </a:bodyPr>
          <a:lstStyle/>
          <a:p>
            <a:r>
              <a:rPr lang="zh-CN" altLang="en-US" sz="1200" b="1" dirty="0"/>
              <a:t>二.重要专利解读</a:t>
            </a:r>
            <a:r>
              <a:rPr lang="en-US" altLang="zh-CN" sz="1200" b="1" dirty="0"/>
              <a:t>-</a:t>
            </a:r>
            <a:r>
              <a:rPr lang="zh-CN" altLang="en-US" sz="2000" b="1" dirty="0">
                <a:solidFill>
                  <a:srgbClr val="86C31F"/>
                </a:solidFill>
              </a:rPr>
              <a:t>专利价值</a:t>
            </a:r>
            <a:endParaRPr lang="zh-CN" altLang="en-US" b="1" dirty="0"/>
          </a:p>
        </p:txBody>
      </p:sp>
      <p:sp>
        <p:nvSpPr>
          <p:cNvPr id="8" name="矩形 7"/>
          <p:cNvSpPr/>
          <p:nvPr/>
        </p:nvSpPr>
        <p:spPr>
          <a:xfrm>
            <a:off x="7524044" y="1206955"/>
            <a:ext cx="1302148" cy="1546577"/>
          </a:xfrm>
          <a:prstGeom prst="rect">
            <a:avLst/>
          </a:prstGeom>
        </p:spPr>
        <p:txBody>
          <a:bodyPr wrap="square">
            <a:spAutoFit/>
          </a:bodyPr>
          <a:lstStyle/>
          <a:p>
            <a:r>
              <a:rPr lang="zh-CN" altLang="en-US" dirty="0"/>
              <a:t>主要应用：重要专利识别，专利的转移，许可，诉讼，质押，公司评估，分析等等可以做为参考。</a:t>
            </a:r>
            <a:endParaRPr lang="zh-CN" altLang="en-US" dirty="0"/>
          </a:p>
        </p:txBody>
      </p:sp>
      <p:pic>
        <p:nvPicPr>
          <p:cNvPr id="3" name="图片 2"/>
          <p:cNvPicPr>
            <a:picLocks noChangeAspect="1"/>
          </p:cNvPicPr>
          <p:nvPr/>
        </p:nvPicPr>
        <p:blipFill>
          <a:blip r:embed="rId2"/>
          <a:stretch>
            <a:fillRect/>
          </a:stretch>
        </p:blipFill>
        <p:spPr>
          <a:xfrm>
            <a:off x="317808" y="688446"/>
            <a:ext cx="7049347" cy="4004363"/>
          </a:xfrm>
          <a:prstGeom prst="rect">
            <a:avLst/>
          </a:prstGeom>
        </p:spPr>
      </p:pic>
    </p:spTree>
  </p:cSld>
  <p:clrMapOvr>
    <a:masterClrMapping/>
  </p:clrMapOvr>
  <p:transition advClick="0" advTm="5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4787" y="141685"/>
            <a:ext cx="7886700" cy="289971"/>
          </a:xfrm>
        </p:spPr>
        <p:txBody>
          <a:bodyPr>
            <a:normAutofit fontScale="90000"/>
          </a:bodyPr>
          <a:lstStyle/>
          <a:p>
            <a:pPr>
              <a:defRPr/>
            </a:pPr>
            <a:br>
              <a:rPr lang="zh-CN" altLang="en-US" sz="4000" b="1" dirty="0">
                <a:solidFill>
                  <a:srgbClr val="86C31F"/>
                </a:solidFill>
              </a:rPr>
            </a:br>
            <a:endParaRPr lang="zh-CN" altLang="zh-CN" sz="2100" b="1" dirty="0">
              <a:solidFill>
                <a:schemeClr val="tx1">
                  <a:lumMod val="95000"/>
                  <a:lumOff val="5000"/>
                </a:schemeClr>
              </a:solidFill>
              <a:latin typeface="微软雅黑" panose="020B0503020204020204" pitchFamily="34" charset="-122"/>
            </a:endParaRPr>
          </a:p>
        </p:txBody>
      </p:sp>
      <p:pic>
        <p:nvPicPr>
          <p:cNvPr id="4813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40129" y="141685"/>
            <a:ext cx="2199084" cy="5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317808" y="153856"/>
            <a:ext cx="2371162" cy="400110"/>
          </a:xfrm>
          <a:prstGeom prst="rect">
            <a:avLst/>
          </a:prstGeom>
        </p:spPr>
        <p:txBody>
          <a:bodyPr wrap="none">
            <a:spAutoFit/>
          </a:bodyPr>
          <a:lstStyle/>
          <a:p>
            <a:r>
              <a:rPr lang="zh-CN" altLang="en-US" sz="1200" b="1" dirty="0"/>
              <a:t>二.重要专利解读</a:t>
            </a:r>
            <a:r>
              <a:rPr lang="en-US" altLang="zh-CN" sz="1200" b="1" dirty="0"/>
              <a:t>-</a:t>
            </a:r>
            <a:r>
              <a:rPr lang="zh-CN" altLang="en-US" sz="2000" b="1" dirty="0">
                <a:solidFill>
                  <a:srgbClr val="86C31F"/>
                </a:solidFill>
              </a:rPr>
              <a:t>专利价值</a:t>
            </a:r>
            <a:endParaRPr lang="zh-CN" altLang="en-US" b="1" dirty="0"/>
          </a:p>
        </p:txBody>
      </p:sp>
      <p:sp>
        <p:nvSpPr>
          <p:cNvPr id="8" name="矩形 7"/>
          <p:cNvSpPr/>
          <p:nvPr/>
        </p:nvSpPr>
        <p:spPr>
          <a:xfrm>
            <a:off x="1341076" y="3891227"/>
            <a:ext cx="6653213" cy="507831"/>
          </a:xfrm>
          <a:prstGeom prst="rect">
            <a:avLst/>
          </a:prstGeom>
        </p:spPr>
        <p:txBody>
          <a:bodyPr wrap="square">
            <a:spAutoFit/>
          </a:bodyPr>
          <a:lstStyle/>
          <a:p>
            <a:r>
              <a:rPr lang="zh-CN" altLang="en-US" dirty="0"/>
              <a:t>二.主要应用：重要专利识别，专利的转移，许可，诉讼，质押，公司评估，分析等等可以做为参考。</a:t>
            </a:r>
            <a:endParaRPr lang="zh-CN" altLang="en-US" dirty="0"/>
          </a:p>
        </p:txBody>
      </p:sp>
      <p:pic>
        <p:nvPicPr>
          <p:cNvPr id="11" name="图片 10" descr="手机截图图社交软件的信息&#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289" y="508987"/>
            <a:ext cx="7620000" cy="4229100"/>
          </a:xfrm>
          <a:prstGeom prst="rect">
            <a:avLst/>
          </a:prstGeom>
        </p:spPr>
      </p:pic>
    </p:spTree>
  </p:cSld>
  <p:clrMapOvr>
    <a:masterClrMapping/>
  </p:clrMapOvr>
  <p:transition advClick="0" advTm="5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4787" y="141685"/>
            <a:ext cx="7886700" cy="289971"/>
          </a:xfrm>
        </p:spPr>
        <p:txBody>
          <a:bodyPr>
            <a:normAutofit fontScale="90000"/>
          </a:bodyPr>
          <a:lstStyle/>
          <a:p>
            <a:pPr>
              <a:defRPr/>
            </a:pPr>
            <a:br>
              <a:rPr lang="zh-CN" altLang="en-US" sz="4000" b="1" dirty="0">
                <a:solidFill>
                  <a:srgbClr val="86C31F"/>
                </a:solidFill>
              </a:rPr>
            </a:br>
            <a:endParaRPr lang="zh-CN" altLang="zh-CN" sz="2100" b="1" dirty="0">
              <a:solidFill>
                <a:schemeClr val="tx1">
                  <a:lumMod val="95000"/>
                  <a:lumOff val="5000"/>
                </a:schemeClr>
              </a:solidFill>
              <a:latin typeface="微软雅黑" panose="020B0503020204020204" pitchFamily="34" charset="-122"/>
            </a:endParaRPr>
          </a:p>
        </p:txBody>
      </p:sp>
      <p:pic>
        <p:nvPicPr>
          <p:cNvPr id="4813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40129" y="141685"/>
            <a:ext cx="2199084" cy="5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317808" y="153856"/>
            <a:ext cx="2371162" cy="400110"/>
          </a:xfrm>
          <a:prstGeom prst="rect">
            <a:avLst/>
          </a:prstGeom>
        </p:spPr>
        <p:txBody>
          <a:bodyPr wrap="none">
            <a:spAutoFit/>
          </a:bodyPr>
          <a:lstStyle/>
          <a:p>
            <a:r>
              <a:rPr lang="zh-CN" altLang="en-US" sz="1200" b="1" dirty="0"/>
              <a:t>二.重要专利解读</a:t>
            </a:r>
            <a:r>
              <a:rPr lang="en-US" altLang="zh-CN" sz="1200" b="1" dirty="0"/>
              <a:t>-</a:t>
            </a:r>
            <a:r>
              <a:rPr lang="zh-CN" altLang="en-US" sz="2000" b="1" dirty="0">
                <a:solidFill>
                  <a:srgbClr val="86C31F"/>
                </a:solidFill>
              </a:rPr>
              <a:t>专利价值</a:t>
            </a:r>
            <a:endParaRPr lang="zh-CN" altLang="en-US" b="1" dirty="0"/>
          </a:p>
        </p:txBody>
      </p:sp>
      <p:sp>
        <p:nvSpPr>
          <p:cNvPr id="8" name="矩形 7"/>
          <p:cNvSpPr/>
          <p:nvPr/>
        </p:nvSpPr>
        <p:spPr>
          <a:xfrm>
            <a:off x="1341076" y="3891227"/>
            <a:ext cx="6653213" cy="507831"/>
          </a:xfrm>
          <a:prstGeom prst="rect">
            <a:avLst/>
          </a:prstGeom>
        </p:spPr>
        <p:txBody>
          <a:bodyPr wrap="square">
            <a:spAutoFit/>
          </a:bodyPr>
          <a:lstStyle/>
          <a:p>
            <a:r>
              <a:rPr lang="zh-CN" altLang="en-US" dirty="0"/>
              <a:t>二.主要应用：重要专利识别，专利的转移，许可，诉讼，质押，公司评估，分析等等可以做为参考。</a:t>
            </a:r>
            <a:endParaRPr lang="zh-CN" altLang="en-US" dirty="0"/>
          </a:p>
        </p:txBody>
      </p:sp>
      <p:pic>
        <p:nvPicPr>
          <p:cNvPr id="4" name="图片 3" descr="手机屏幕截图&#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964" y="688446"/>
            <a:ext cx="7620000" cy="4219575"/>
          </a:xfrm>
          <a:prstGeom prst="rect">
            <a:avLst/>
          </a:prstGeom>
        </p:spPr>
      </p:pic>
    </p:spTree>
  </p:cSld>
  <p:clrMapOvr>
    <a:masterClrMapping/>
  </p:clrMapOvr>
  <p:transition advClick="0" advTm="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13947" y="309414"/>
            <a:ext cx="4298999" cy="369332"/>
          </a:xfrm>
          <a:prstGeom prst="rect">
            <a:avLst/>
          </a:prstGeom>
          <a:noFill/>
        </p:spPr>
        <p:txBody>
          <a:bodyPr wrap="square" rtlCol="0">
            <a:spAutoFit/>
          </a:bodyPr>
          <a:lstStyle/>
          <a:p>
            <a:r>
              <a:rPr lang="zh-CN" altLang="en-US" sz="1800" dirty="0">
                <a:solidFill>
                  <a:srgbClr val="00B0F0"/>
                </a:solidFill>
                <a:latin typeface="微软雅黑" panose="020B0503020204020204" pitchFamily="34" charset="-122"/>
                <a:ea typeface="微软雅黑" panose="020B0503020204020204" pitchFamily="34" charset="-122"/>
              </a:rPr>
              <a:t>立项不检索  </a:t>
            </a:r>
            <a:r>
              <a:rPr lang="en-US" altLang="zh-CN" sz="1800" dirty="0">
                <a:solidFill>
                  <a:srgbClr val="00B0F0"/>
                </a:solidFill>
                <a:latin typeface="微软雅黑" panose="020B0503020204020204" pitchFamily="34" charset="-122"/>
                <a:ea typeface="微软雅黑" panose="020B0503020204020204" pitchFamily="34" charset="-122"/>
              </a:rPr>
              <a:t>2500</a:t>
            </a:r>
            <a:r>
              <a:rPr lang="zh-CN" altLang="en-US" sz="1800" dirty="0">
                <a:solidFill>
                  <a:srgbClr val="00B0F0"/>
                </a:solidFill>
                <a:latin typeface="微软雅黑" panose="020B0503020204020204" pitchFamily="34" charset="-122"/>
                <a:ea typeface="微软雅黑" panose="020B0503020204020204" pitchFamily="34" charset="-122"/>
              </a:rPr>
              <a:t>万元科研费付之东流</a:t>
            </a:r>
            <a:endParaRPr lang="zh-CN" altLang="en-US" sz="1800" dirty="0">
              <a:solidFill>
                <a:srgbClr val="00B0F0"/>
              </a:solidFill>
            </a:endParaRPr>
          </a:p>
        </p:txBody>
      </p:sp>
      <p:pic>
        <p:nvPicPr>
          <p:cNvPr id="3" name="图片 2"/>
          <p:cNvPicPr>
            <a:picLocks noChangeAspect="1"/>
          </p:cNvPicPr>
          <p:nvPr/>
        </p:nvPicPr>
        <p:blipFill>
          <a:blip r:embed="rId1"/>
          <a:stretch>
            <a:fillRect/>
          </a:stretch>
        </p:blipFill>
        <p:spPr>
          <a:xfrm>
            <a:off x="1" y="1318281"/>
            <a:ext cx="9062357" cy="276819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4787" y="141685"/>
            <a:ext cx="7886700" cy="289971"/>
          </a:xfrm>
        </p:spPr>
        <p:txBody>
          <a:bodyPr>
            <a:normAutofit fontScale="90000"/>
          </a:bodyPr>
          <a:lstStyle/>
          <a:p>
            <a:pPr>
              <a:defRPr/>
            </a:pPr>
            <a:br>
              <a:rPr lang="zh-CN" altLang="en-US" sz="4000" b="1" dirty="0">
                <a:solidFill>
                  <a:srgbClr val="86C31F"/>
                </a:solidFill>
              </a:rPr>
            </a:br>
            <a:endParaRPr lang="zh-CN" altLang="zh-CN" sz="2100" b="1" dirty="0">
              <a:solidFill>
                <a:schemeClr val="tx1">
                  <a:lumMod val="95000"/>
                  <a:lumOff val="5000"/>
                </a:schemeClr>
              </a:solidFill>
              <a:latin typeface="微软雅黑" panose="020B0503020204020204" pitchFamily="34" charset="-122"/>
            </a:endParaRPr>
          </a:p>
        </p:txBody>
      </p:sp>
      <p:pic>
        <p:nvPicPr>
          <p:cNvPr id="4813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40129" y="141685"/>
            <a:ext cx="2199084" cy="5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317808" y="153856"/>
            <a:ext cx="2428870" cy="400110"/>
          </a:xfrm>
          <a:prstGeom prst="rect">
            <a:avLst/>
          </a:prstGeom>
        </p:spPr>
        <p:txBody>
          <a:bodyPr wrap="none">
            <a:spAutoFit/>
          </a:bodyPr>
          <a:lstStyle/>
          <a:p>
            <a:r>
              <a:rPr lang="zh-CN" altLang="en-US" sz="1200" b="1" dirty="0"/>
              <a:t>二.重要专利解读</a:t>
            </a:r>
            <a:r>
              <a:rPr lang="en-US" altLang="zh-CN" sz="1200" b="1" dirty="0"/>
              <a:t>-</a:t>
            </a:r>
            <a:r>
              <a:rPr lang="zh-CN" altLang="en-US" sz="2000" b="1" dirty="0">
                <a:solidFill>
                  <a:srgbClr val="86C31F"/>
                </a:solidFill>
              </a:rPr>
              <a:t>法律信息</a:t>
            </a:r>
            <a:endParaRPr lang="zh-CN" altLang="en-US" sz="2000" b="1" dirty="0">
              <a:solidFill>
                <a:srgbClr val="86C31F"/>
              </a:solidFill>
            </a:endParaRPr>
          </a:p>
        </p:txBody>
      </p:sp>
      <p:sp>
        <p:nvSpPr>
          <p:cNvPr id="4" name="矩形 3"/>
          <p:cNvSpPr/>
          <p:nvPr/>
        </p:nvSpPr>
        <p:spPr>
          <a:xfrm>
            <a:off x="6328064" y="1237317"/>
            <a:ext cx="2692112" cy="2377574"/>
          </a:xfrm>
          <a:prstGeom prst="rect">
            <a:avLst/>
          </a:prstGeom>
        </p:spPr>
        <p:txBody>
          <a:bodyPr wrap="square">
            <a:spAutoFit/>
          </a:bodyPr>
          <a:lstStyle/>
          <a:p>
            <a:r>
              <a:rPr lang="zh-CN" altLang="en-US" dirty="0"/>
              <a:t>法律状态:专利有效性检索和专利地域性检索。专利有效性检索是指对一项专利或专利申请当前所处的状态进行的检索，其目的是了解该项专利是否有效。专利地域性检索是指对一项发明创造都在那些国家和地区申请了专利进行的检索，其目的是确定该项专利申请的国家范围。（诉讼，许可，复审无效等如果需要关注也可以检索）</a:t>
            </a:r>
            <a:endParaRPr lang="zh-CN" altLang="en-US" dirty="0"/>
          </a:p>
        </p:txBody>
      </p:sp>
      <p:pic>
        <p:nvPicPr>
          <p:cNvPr id="8" name="图片 7"/>
          <p:cNvPicPr>
            <a:picLocks noChangeAspect="1"/>
          </p:cNvPicPr>
          <p:nvPr/>
        </p:nvPicPr>
        <p:blipFill rotWithShape="1">
          <a:blip r:embed="rId2"/>
          <a:srcRect t="-742" r="30796" b="742"/>
          <a:stretch>
            <a:fillRect/>
          </a:stretch>
        </p:blipFill>
        <p:spPr>
          <a:xfrm>
            <a:off x="0" y="523562"/>
            <a:ext cx="6328064" cy="4096375"/>
          </a:xfrm>
          <a:prstGeom prst="rect">
            <a:avLst/>
          </a:prstGeom>
        </p:spPr>
      </p:pic>
    </p:spTree>
  </p:cSld>
  <p:clrMapOvr>
    <a:masterClrMapping/>
  </p:clrMapOvr>
  <p:transition advClick="0" advTm="5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7537" y="105706"/>
            <a:ext cx="1980029" cy="542969"/>
          </a:xfrm>
          <a:prstGeom prst="rect">
            <a:avLst/>
          </a:prstGeom>
        </p:spPr>
        <p:txBody>
          <a:bodyPr wrap="none">
            <a:spAutoFit/>
          </a:bodyPr>
          <a:lstStyle/>
          <a:p>
            <a:pPr>
              <a:lnSpc>
                <a:spcPct val="250000"/>
              </a:lnSpc>
            </a:pPr>
            <a:r>
              <a:rPr kumimoji="1" lang="zh-CN" altLang="en-US" sz="1400" b="1" dirty="0"/>
              <a:t>增加中国审查意见数据</a:t>
            </a:r>
            <a:endParaRPr kumimoji="1" lang="en-US" altLang="zh-CN" sz="1400" b="1" dirty="0"/>
          </a:p>
        </p:txBody>
      </p:sp>
      <p:sp>
        <p:nvSpPr>
          <p:cNvPr id="3" name="文本框 2"/>
          <p:cNvSpPr txBox="1"/>
          <p:nvPr/>
        </p:nvSpPr>
        <p:spPr>
          <a:xfrm>
            <a:off x="300458" y="729721"/>
            <a:ext cx="4232905" cy="2677656"/>
          </a:xfrm>
          <a:prstGeom prst="rect">
            <a:avLst/>
          </a:prstGeom>
          <a:noFill/>
        </p:spPr>
        <p:txBody>
          <a:bodyPr wrap="square" rtlCol="0">
            <a:spAutoFit/>
          </a:bodyPr>
          <a:lstStyle/>
          <a:p>
            <a:r>
              <a:rPr lang="zh-CN" altLang="en-US" sz="1200" b="1" dirty="0"/>
              <a:t>一句话概览：</a:t>
            </a:r>
            <a:endParaRPr lang="en-US" altLang="zh-CN" sz="1200" b="1" dirty="0"/>
          </a:p>
          <a:p>
            <a:r>
              <a:rPr kumimoji="1" lang="zh-CN" altLang="en-US" sz="1200" dirty="0"/>
              <a:t>中国审查意见通知书，上线了！</a:t>
            </a:r>
            <a:endParaRPr kumimoji="1" lang="en-US" altLang="zh-CN" sz="1200" dirty="0"/>
          </a:p>
          <a:p>
            <a:endParaRPr kumimoji="1" lang="en-US" altLang="zh-CN" sz="1200" dirty="0"/>
          </a:p>
          <a:p>
            <a:r>
              <a:rPr kumimoji="1" lang="zh-CN" altLang="en-US" sz="1200" b="1" dirty="0"/>
              <a:t>目标用户：</a:t>
            </a:r>
            <a:r>
              <a:rPr kumimoji="1" lang="zh-CN" altLang="en-US" sz="1200" dirty="0"/>
              <a:t>专利工程师，专利分析师</a:t>
            </a:r>
            <a:endParaRPr kumimoji="1" lang="en-US" altLang="zh-CN" sz="1200" dirty="0"/>
          </a:p>
          <a:p>
            <a:endParaRPr kumimoji="1" lang="en-US" altLang="zh-CN" sz="1200" dirty="0"/>
          </a:p>
          <a:p>
            <a:r>
              <a:rPr kumimoji="1" lang="zh-CN" altLang="en-US" sz="1200" b="1" dirty="0"/>
              <a:t>用户痛点：</a:t>
            </a:r>
            <a:endParaRPr kumimoji="1" lang="en-US" altLang="zh-CN" sz="1200" b="1" dirty="0"/>
          </a:p>
          <a:p>
            <a:pPr marL="285750" indent="-285750">
              <a:buFont typeface="Arial" panose="020B0604020202020204" pitchFamily="34" charset="0"/>
              <a:buChar char="•"/>
            </a:pPr>
            <a:r>
              <a:rPr kumimoji="1" lang="zh-CN" altLang="en-US" sz="1200" dirty="0"/>
              <a:t>从审查文件数据可以预判专利授权前景和保护范围，从而为竞品跟踪和市场布局提供重要参考意见</a:t>
            </a:r>
            <a:endParaRPr kumimoji="1" lang="en-US" altLang="zh-CN" sz="1200" dirty="0"/>
          </a:p>
          <a:p>
            <a:pPr marL="285750" indent="-285750">
              <a:buFont typeface="Arial" panose="020B0604020202020204" pitchFamily="34" charset="0"/>
              <a:buChar char="•"/>
            </a:pPr>
            <a:endParaRPr kumimoji="1" lang="en-US" altLang="zh-CN" sz="1200" dirty="0"/>
          </a:p>
          <a:p>
            <a:r>
              <a:rPr kumimoji="1" lang="zh-CN" altLang="en-US" sz="1200" b="1" dirty="0"/>
              <a:t>商业价值：</a:t>
            </a:r>
            <a:endParaRPr kumimoji="1" lang="en-US" altLang="zh-CN" sz="1200" b="1" dirty="0"/>
          </a:p>
          <a:p>
            <a:pPr marL="285750" indent="-285750">
              <a:buFont typeface="Arial" panose="020B0604020202020204" pitchFamily="34" charset="0"/>
              <a:buChar char="•"/>
            </a:pPr>
            <a:r>
              <a:rPr kumimoji="1" lang="zh-CN" altLang="en-US" sz="1200" dirty="0"/>
              <a:t>对于中国专利，在详情页审查文件下</a:t>
            </a:r>
            <a:r>
              <a:rPr kumimoji="1" lang="zh-CN" altLang="en-US" sz="1200" b="1" dirty="0"/>
              <a:t>显示审查</a:t>
            </a:r>
            <a:r>
              <a:rPr kumimoji="1" lang="en-US" altLang="zh-CN" sz="1200" b="1" dirty="0"/>
              <a:t>/</a:t>
            </a:r>
            <a:r>
              <a:rPr kumimoji="1" lang="zh-CN" altLang="en-US" sz="1200" b="1" dirty="0"/>
              <a:t>发文</a:t>
            </a:r>
            <a:r>
              <a:rPr kumimoji="1" lang="en-US" altLang="zh-CN" sz="1200" b="1" dirty="0"/>
              <a:t>/</a:t>
            </a:r>
            <a:r>
              <a:rPr kumimoji="1" lang="zh-CN" altLang="en-US" sz="1200" b="1" dirty="0"/>
              <a:t>费用详情</a:t>
            </a:r>
            <a:r>
              <a:rPr kumimoji="1" lang="zh-CN" altLang="en-US" sz="1200" dirty="0"/>
              <a:t>按钮，同时</a:t>
            </a:r>
            <a:r>
              <a:rPr kumimoji="1" lang="zh-CN" altLang="en-US" sz="1200" b="1" dirty="0"/>
              <a:t>保留官方链接</a:t>
            </a:r>
            <a:endParaRPr kumimoji="1" lang="en-US" altLang="zh-CN" sz="1200" b="1" dirty="0"/>
          </a:p>
          <a:p>
            <a:pPr marL="285750" indent="-285750">
              <a:buFont typeface="Arial" panose="020B0604020202020204" pitchFamily="34" charset="0"/>
              <a:buChar char="•"/>
            </a:pPr>
            <a:r>
              <a:rPr kumimoji="1" lang="zh-CN" altLang="en-US" sz="1200" dirty="0"/>
              <a:t>审查信息内容包括审查</a:t>
            </a:r>
            <a:r>
              <a:rPr kumimoji="1" lang="zh-CN" altLang="en-US" sz="1200" b="1" dirty="0"/>
              <a:t>通知书名称和图片查看</a:t>
            </a:r>
            <a:r>
              <a:rPr kumimoji="1" lang="zh-CN" altLang="en-US" sz="1200" dirty="0"/>
              <a:t>链接，多个图片的</a:t>
            </a:r>
            <a:r>
              <a:rPr kumimoji="1" lang="zh-CN" altLang="en-US" sz="1200" b="1" dirty="0"/>
              <a:t>按序连续滚动</a:t>
            </a:r>
            <a:r>
              <a:rPr kumimoji="1" lang="zh-CN" altLang="en-US" sz="1200" dirty="0"/>
              <a:t>查看</a:t>
            </a:r>
            <a:endParaRPr kumimoji="1" lang="en-US" altLang="zh-CN" sz="1200" dirty="0"/>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12499"/>
          <a:stretch>
            <a:fillRect/>
          </a:stretch>
        </p:blipFill>
        <p:spPr>
          <a:xfrm>
            <a:off x="4533363" y="1787510"/>
            <a:ext cx="4435508" cy="1297801"/>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363" y="670846"/>
            <a:ext cx="4034374" cy="241446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7537" y="105706"/>
            <a:ext cx="1980029" cy="542969"/>
          </a:xfrm>
          <a:prstGeom prst="rect">
            <a:avLst/>
          </a:prstGeom>
        </p:spPr>
        <p:txBody>
          <a:bodyPr wrap="none">
            <a:spAutoFit/>
          </a:bodyPr>
          <a:lstStyle/>
          <a:p>
            <a:pPr>
              <a:lnSpc>
                <a:spcPct val="250000"/>
              </a:lnSpc>
            </a:pPr>
            <a:r>
              <a:rPr kumimoji="1" lang="zh-CN" altLang="en-US" sz="1400" b="1" dirty="0"/>
              <a:t>增加中国审查意见数据</a:t>
            </a:r>
            <a:endParaRPr kumimoji="1" lang="en-US" altLang="zh-CN" sz="1400" b="1" dirty="0"/>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t="4165"/>
          <a:stretch>
            <a:fillRect/>
          </a:stretch>
        </p:blipFill>
        <p:spPr>
          <a:xfrm>
            <a:off x="223774" y="772057"/>
            <a:ext cx="6025896" cy="2838607"/>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4357"/>
          <a:stretch>
            <a:fillRect/>
          </a:stretch>
        </p:blipFill>
        <p:spPr>
          <a:xfrm>
            <a:off x="3182815" y="2049517"/>
            <a:ext cx="5961185" cy="1903228"/>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3273"/>
          <a:stretch>
            <a:fillRect/>
          </a:stretch>
        </p:blipFill>
        <p:spPr>
          <a:xfrm>
            <a:off x="4279392" y="3510455"/>
            <a:ext cx="4864608" cy="1633045"/>
          </a:xfrm>
          <a:prstGeom prst="rect">
            <a:avLst/>
          </a:prstGeom>
          <a:ln>
            <a:noFill/>
          </a:ln>
          <a:effectLst>
            <a:outerShdw blurRad="292100" dist="139700" dir="2700000" algn="tl" rotWithShape="0">
              <a:srgbClr val="333333">
                <a:alpha val="65000"/>
              </a:srgbClr>
            </a:outerShdw>
          </a:effectLst>
        </p:spPr>
      </p:pic>
      <p:sp>
        <p:nvSpPr>
          <p:cNvPr id="11" name="文本框 10"/>
          <p:cNvSpPr txBox="1"/>
          <p:nvPr/>
        </p:nvSpPr>
        <p:spPr>
          <a:xfrm>
            <a:off x="223774" y="4490313"/>
            <a:ext cx="4140877" cy="261610"/>
          </a:xfrm>
          <a:prstGeom prst="rect">
            <a:avLst/>
          </a:prstGeom>
          <a:noFill/>
        </p:spPr>
        <p:txBody>
          <a:bodyPr wrap="none" rtlCol="0">
            <a:spAutoFit/>
          </a:bodyPr>
          <a:lstStyle/>
          <a:p>
            <a:r>
              <a:rPr kumimoji="1" lang="zh-CN" altLang="en-US" sz="1100" dirty="0"/>
              <a:t>审查意见通知书文件更新时间：</a:t>
            </a:r>
            <a:r>
              <a:rPr kumimoji="1" lang="en-US" altLang="zh-CN" sz="1100" dirty="0"/>
              <a:t>2010</a:t>
            </a:r>
            <a:r>
              <a:rPr kumimoji="1" lang="zh-CN" altLang="en-US" sz="1100" dirty="0"/>
              <a:t>年至今（与官方网站同步）</a:t>
            </a:r>
            <a:endParaRPr kumimoji="1" lang="en-US" altLang="zh-CN" sz="11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p:cNvSpPr txBox="1"/>
          <p:nvPr/>
        </p:nvSpPr>
        <p:spPr>
          <a:xfrm>
            <a:off x="402773" y="71997"/>
            <a:ext cx="8453044" cy="492443"/>
          </a:xfrm>
          <a:prstGeom prst="rect">
            <a:avLst/>
          </a:prstGeom>
        </p:spPr>
        <p:txBody>
          <a:bodyPr vert="horz" wrap="square" lIns="0" tIns="0" rIns="0" bIns="0" rtlCol="0">
            <a:spAutoFit/>
          </a:bodyPr>
          <a:lstStyle>
            <a:lvl1pPr>
              <a:defRPr>
                <a:latin typeface="+mj-lt"/>
                <a:ea typeface="+mj-ea"/>
                <a:cs typeface="+mj-cs"/>
              </a:defRPr>
            </a:lvl1pPr>
          </a:lstStyle>
          <a:p>
            <a:pPr marL="5715" defTabSz="914400"/>
            <a:r>
              <a:rPr lang="zh-CN" altLang="en-US" sz="1600" b="1" dirty="0"/>
              <a:t>二.重要专利解读</a:t>
            </a:r>
            <a:r>
              <a:rPr lang="en-US" altLang="zh-CN" sz="3200" b="1" dirty="0"/>
              <a:t>-</a:t>
            </a:r>
            <a:r>
              <a:rPr lang="zh-CN" altLang="en-US" sz="3200" kern="0" spc="-37" dirty="0">
                <a:solidFill>
                  <a:srgbClr val="AEBD38"/>
                </a:solidFill>
                <a:latin typeface="Arial" panose="020B0604020202020204" pitchFamily="34" charset="0"/>
                <a:cs typeface="Arial" panose="020B0604020202020204" pitchFamily="34" charset="0"/>
              </a:rPr>
              <a:t>高亮</a:t>
            </a:r>
            <a:endParaRPr lang="en-US" sz="3200" b="1" kern="0" dirty="0">
              <a:solidFill>
                <a:schemeClr val="bg1"/>
              </a:solidFill>
              <a:latin typeface="Arial" panose="020B0604020202020204" pitchFamily="34" charset="0"/>
              <a:cs typeface="Arial" panose="020B0604020202020204" pitchFamily="34" charset="0"/>
            </a:endParaRPr>
          </a:p>
        </p:txBody>
      </p:sp>
      <p:sp>
        <p:nvSpPr>
          <p:cNvPr id="6" name="矩形 5"/>
          <p:cNvSpPr/>
          <p:nvPr/>
        </p:nvSpPr>
        <p:spPr>
          <a:xfrm>
            <a:off x="402773" y="607183"/>
            <a:ext cx="8033657" cy="830997"/>
          </a:xfrm>
          <a:prstGeom prst="rect">
            <a:avLst/>
          </a:prstGeom>
        </p:spPr>
        <p:txBody>
          <a:bodyPr wrap="square">
            <a:spAutoFit/>
          </a:bodyPr>
          <a:lstStyle/>
          <a:p>
            <a:pPr marL="5715"/>
            <a:r>
              <a:rPr lang="zh-CN" altLang="en-US" sz="1600" b="1" spc="-2" dirty="0">
                <a:solidFill>
                  <a:srgbClr val="FF0000"/>
                </a:solidFill>
                <a:latin typeface="Arial" panose="020B0604020202020204" pitchFamily="34" charset="0"/>
                <a:cs typeface="Arial" panose="020B0604020202020204" pitchFamily="34" charset="0"/>
              </a:rPr>
              <a:t>解决效率痛点：很多用户觉得仅仅高亮搜索条件的前</a:t>
            </a:r>
            <a:r>
              <a:rPr lang="en-US" altLang="zh-CN" sz="1600" b="1" spc="-2" dirty="0">
                <a:solidFill>
                  <a:srgbClr val="FF0000"/>
                </a:solidFill>
                <a:latin typeface="Arial" panose="020B0604020202020204" pitchFamily="34" charset="0"/>
                <a:cs typeface="Arial" panose="020B0604020202020204" pitchFamily="34" charset="0"/>
              </a:rPr>
              <a:t>5</a:t>
            </a:r>
            <a:r>
              <a:rPr lang="zh-CN" altLang="en-US" sz="1600" b="1" spc="-2" dirty="0">
                <a:solidFill>
                  <a:srgbClr val="FF0000"/>
                </a:solidFill>
                <a:latin typeface="Arial" panose="020B0604020202020204" pitchFamily="34" charset="0"/>
                <a:cs typeface="Arial" panose="020B0604020202020204" pitchFamily="34" charset="0"/>
              </a:rPr>
              <a:t>个关键词是不够的，或者想去掉一些，但只能到详情页才可以调整，抓狂的是，在一个专利调整后还不能自动同步到搜索出来的其他专利</a:t>
            </a:r>
            <a:endParaRPr lang="en-US" altLang="zh-CN" sz="1600" b="1" spc="-2" dirty="0">
              <a:solidFill>
                <a:srgbClr val="FF0000"/>
              </a:solidFill>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1"/>
          <a:stretch>
            <a:fillRect/>
          </a:stretch>
        </p:blipFill>
        <p:spPr>
          <a:xfrm>
            <a:off x="1819573" y="1480924"/>
            <a:ext cx="7313545" cy="366257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p:cNvSpPr txBox="1"/>
          <p:nvPr/>
        </p:nvSpPr>
        <p:spPr>
          <a:xfrm>
            <a:off x="402773" y="71997"/>
            <a:ext cx="8453044" cy="492443"/>
          </a:xfrm>
          <a:prstGeom prst="rect">
            <a:avLst/>
          </a:prstGeom>
        </p:spPr>
        <p:txBody>
          <a:bodyPr vert="horz" wrap="square" lIns="0" tIns="0" rIns="0" bIns="0" rtlCol="0">
            <a:spAutoFit/>
          </a:bodyPr>
          <a:lstStyle>
            <a:lvl1pPr>
              <a:defRPr>
                <a:latin typeface="+mj-lt"/>
                <a:ea typeface="+mj-ea"/>
                <a:cs typeface="+mj-cs"/>
              </a:defRPr>
            </a:lvl1pPr>
          </a:lstStyle>
          <a:p>
            <a:pPr marL="5715" defTabSz="914400"/>
            <a:r>
              <a:rPr lang="zh-CN" altLang="en-US" sz="3200" kern="0" spc="-37" dirty="0">
                <a:solidFill>
                  <a:srgbClr val="AEBD38"/>
                </a:solidFill>
                <a:latin typeface="Arial" panose="020B0604020202020204" pitchFamily="34" charset="0"/>
                <a:cs typeface="Arial" panose="020B0604020202020204" pitchFamily="34" charset="0"/>
              </a:rPr>
              <a:t>详情页的高亮密度</a:t>
            </a:r>
            <a:endParaRPr lang="en-US" sz="3200" b="1" kern="0" dirty="0">
              <a:solidFill>
                <a:schemeClr val="bg1"/>
              </a:solidFill>
              <a:latin typeface="Arial" panose="020B0604020202020204" pitchFamily="34" charset="0"/>
              <a:cs typeface="Arial" panose="020B0604020202020204" pitchFamily="34" charset="0"/>
            </a:endParaRPr>
          </a:p>
        </p:txBody>
      </p:sp>
      <p:sp>
        <p:nvSpPr>
          <p:cNvPr id="10" name="矩形 9"/>
          <p:cNvSpPr/>
          <p:nvPr/>
        </p:nvSpPr>
        <p:spPr>
          <a:xfrm>
            <a:off x="402773" y="1515212"/>
            <a:ext cx="2495085" cy="3139321"/>
          </a:xfrm>
          <a:prstGeom prst="rect">
            <a:avLst/>
          </a:prstGeom>
        </p:spPr>
        <p:txBody>
          <a:bodyPr wrap="square">
            <a:spAutoFit/>
          </a:bodyPr>
          <a:lstStyle/>
          <a:p>
            <a:pPr marL="5715"/>
            <a:r>
              <a:rPr lang="zh-CN" altLang="en-US" sz="1800" b="1" spc="-2" dirty="0">
                <a:solidFill>
                  <a:srgbClr val="FF0000"/>
                </a:solidFill>
                <a:latin typeface="Arial" panose="020B0604020202020204" pitchFamily="34" charset="0"/>
                <a:cs typeface="Arial" panose="020B0604020202020204" pitchFamily="34" charset="0"/>
              </a:rPr>
              <a:t>解决效率痛点：</a:t>
            </a:r>
            <a:endParaRPr lang="en-US" altLang="zh-CN" sz="1800" b="1" spc="-2" dirty="0">
              <a:solidFill>
                <a:srgbClr val="FF0000"/>
              </a:solidFill>
              <a:latin typeface="Arial" panose="020B0604020202020204" pitchFamily="34" charset="0"/>
              <a:cs typeface="Arial" panose="020B0604020202020204" pitchFamily="34" charset="0"/>
            </a:endParaRPr>
          </a:p>
          <a:p>
            <a:pPr marL="5715"/>
            <a:r>
              <a:rPr lang="zh-CN" altLang="en-US" sz="1800" b="1" spc="-2" dirty="0">
                <a:solidFill>
                  <a:srgbClr val="FF0000"/>
                </a:solidFill>
                <a:latin typeface="Arial" panose="020B0604020202020204" pitchFamily="34" charset="0"/>
                <a:cs typeface="Arial" panose="020B0604020202020204" pitchFamily="34" charset="0"/>
              </a:rPr>
              <a:t>权利要求和说明书内容很长，虽然包括搜索关键词，但如果关键词仅出现一两次或者只在背景中出现，这篇专利未必是相关的，却已经花时间阅读了。</a:t>
            </a:r>
            <a:endParaRPr lang="en-US" altLang="zh-CN" sz="1800" b="1" spc="-2" dirty="0">
              <a:solidFill>
                <a:srgbClr val="FF0000"/>
              </a:solidFill>
              <a:latin typeface="Arial" panose="020B0604020202020204" pitchFamily="34" charset="0"/>
              <a:cs typeface="Arial" panose="020B0604020202020204" pitchFamily="34" charset="0"/>
            </a:endParaRPr>
          </a:p>
          <a:p>
            <a:pPr marL="5715"/>
            <a:r>
              <a:rPr lang="zh-CN" altLang="en-US" sz="1800" b="1" spc="-2" dirty="0">
                <a:solidFill>
                  <a:srgbClr val="FF0000"/>
                </a:solidFill>
                <a:latin typeface="Arial" panose="020B0604020202020204" pitchFamily="34" charset="0"/>
                <a:cs typeface="Arial" panose="020B0604020202020204" pitchFamily="34" charset="0"/>
              </a:rPr>
              <a:t>密度条可以一眼看出关键词的频率和快速定位</a:t>
            </a:r>
            <a:endParaRPr lang="en-US" altLang="zh-CN" sz="1800" b="1" spc="-2" dirty="0">
              <a:solidFill>
                <a:srgbClr val="FF0000"/>
              </a:solidFill>
              <a:latin typeface="Arial" panose="020B0604020202020204" pitchFamily="34" charset="0"/>
              <a:cs typeface="Arial" panose="020B0604020202020204" pitchFamily="34" charset="0"/>
            </a:endParaRPr>
          </a:p>
          <a:p>
            <a:pPr marL="5715"/>
            <a:endParaRPr lang="en-US" altLang="zh-CN" sz="1800" b="1" spc="-2" dirty="0">
              <a:solidFill>
                <a:srgbClr val="FF0000"/>
              </a:solidFill>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1"/>
          <a:stretch>
            <a:fillRect/>
          </a:stretch>
        </p:blipFill>
        <p:spPr>
          <a:xfrm>
            <a:off x="2897858" y="831726"/>
            <a:ext cx="6246143" cy="391341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0" y="1526876"/>
            <a:ext cx="9144000" cy="1858723"/>
          </a:xfrm>
          <a:prstGeom prst="rect">
            <a:avLst/>
          </a:prstGeom>
          <a:solidFill>
            <a:srgbClr val="124B71"/>
          </a:solidFill>
          <a:ln w="9525" cap="flat" cmpd="sng" algn="ctr">
            <a:no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4530">
              <a:defRPr/>
            </a:pPr>
            <a:endParaRPr lang="zh-CN" altLang="en-US" sz="1350"/>
          </a:p>
        </p:txBody>
      </p:sp>
      <p:sp>
        <p:nvSpPr>
          <p:cNvPr id="5" name="矩形 4"/>
          <p:cNvSpPr/>
          <p:nvPr/>
        </p:nvSpPr>
        <p:spPr>
          <a:xfrm flipV="1">
            <a:off x="-11430" y="5089684"/>
            <a:ext cx="9143524" cy="5715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菱形 2"/>
          <p:cNvSpPr/>
          <p:nvPr/>
        </p:nvSpPr>
        <p:spPr>
          <a:xfrm>
            <a:off x="2152174" y="1627760"/>
            <a:ext cx="1618774" cy="1618774"/>
          </a:xfrm>
          <a:prstGeom prst="diamond">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4" name="菱形 3"/>
          <p:cNvSpPr/>
          <p:nvPr/>
        </p:nvSpPr>
        <p:spPr>
          <a:xfrm>
            <a:off x="1778794" y="1627760"/>
            <a:ext cx="1618774" cy="1618774"/>
          </a:xfrm>
          <a:prstGeom prst="diamond">
            <a:avLst/>
          </a:prstGeom>
          <a:solidFill>
            <a:srgbClr val="7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10" name="文本框 9"/>
          <p:cNvSpPr txBox="1"/>
          <p:nvPr/>
        </p:nvSpPr>
        <p:spPr>
          <a:xfrm>
            <a:off x="2221230" y="1946847"/>
            <a:ext cx="1354455" cy="783164"/>
          </a:xfrm>
          <a:prstGeom prst="rect">
            <a:avLst/>
          </a:prstGeom>
          <a:noFill/>
        </p:spPr>
        <p:txBody>
          <a:bodyPr wrap="square" lIns="51435" tIns="25718" rIns="51435" bIns="25718" rtlCol="0">
            <a:spAutoFit/>
          </a:bodyPr>
          <a:lstStyle/>
          <a:p>
            <a:pPr algn="l">
              <a:lnSpc>
                <a:spcPct val="130000"/>
              </a:lnSpc>
            </a:pPr>
            <a:r>
              <a:rPr lang="en-US" altLang="zh-CN" sz="4050" dirty="0">
                <a:solidFill>
                  <a:schemeClr val="bg1"/>
                </a:solidFill>
                <a:latin typeface="+mj-ea"/>
                <a:ea typeface="+mj-ea"/>
              </a:rPr>
              <a:t>03</a:t>
            </a:r>
            <a:endParaRPr lang="en-US" altLang="zh-CN" sz="4050" dirty="0">
              <a:solidFill>
                <a:schemeClr val="bg1"/>
              </a:solidFill>
              <a:latin typeface="+mj-ea"/>
              <a:ea typeface="+mj-ea"/>
            </a:endParaRPr>
          </a:p>
        </p:txBody>
      </p:sp>
      <p:sp>
        <p:nvSpPr>
          <p:cNvPr id="9" name="矩形 8"/>
          <p:cNvSpPr/>
          <p:nvPr/>
        </p:nvSpPr>
        <p:spPr>
          <a:xfrm>
            <a:off x="3840004" y="2066624"/>
            <a:ext cx="3723323" cy="741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000" dirty="0">
                <a:solidFill>
                  <a:schemeClr val="bg1"/>
                </a:solidFill>
                <a:latin typeface="+mj-ea"/>
                <a:ea typeface="+mj-ea"/>
              </a:rPr>
              <a:t>去重去噪</a:t>
            </a:r>
            <a:endParaRPr lang="zh-CN" altLang="en-US" sz="3000" dirty="0">
              <a:solidFill>
                <a:schemeClr val="bg1"/>
              </a:solidFill>
              <a:latin typeface="+mj-ea"/>
              <a:ea typeface="+mj-e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61474" y="805653"/>
            <a:ext cx="8260556" cy="3851734"/>
          </a:xfrm>
          <a:prstGeom prst="rect">
            <a:avLst/>
          </a:prstGeom>
        </p:spPr>
      </p:pic>
      <p:pic>
        <p:nvPicPr>
          <p:cNvPr id="9" name="图片 8"/>
          <p:cNvPicPr>
            <a:picLocks noChangeAspect="1"/>
          </p:cNvPicPr>
          <p:nvPr/>
        </p:nvPicPr>
        <p:blipFill>
          <a:blip r:embed="rId2"/>
          <a:stretch>
            <a:fillRect/>
          </a:stretch>
        </p:blipFill>
        <p:spPr>
          <a:xfrm>
            <a:off x="7007136" y="1320364"/>
            <a:ext cx="982503" cy="1741710"/>
          </a:xfrm>
          <a:prstGeom prst="rect">
            <a:avLst/>
          </a:prstGeom>
        </p:spPr>
      </p:pic>
      <p:pic>
        <p:nvPicPr>
          <p:cNvPr id="10" name="图片 9"/>
          <p:cNvPicPr>
            <a:picLocks noChangeAspect="1"/>
          </p:cNvPicPr>
          <p:nvPr/>
        </p:nvPicPr>
        <p:blipFill>
          <a:blip r:embed="rId3"/>
          <a:stretch>
            <a:fillRect/>
          </a:stretch>
        </p:blipFill>
        <p:spPr>
          <a:xfrm>
            <a:off x="7625498" y="1320364"/>
            <a:ext cx="517695" cy="732235"/>
          </a:xfrm>
          <a:prstGeom prst="rect">
            <a:avLst/>
          </a:prstGeom>
        </p:spPr>
      </p:pic>
      <p:pic>
        <p:nvPicPr>
          <p:cNvPr id="14" name="图片 13"/>
          <p:cNvPicPr>
            <a:picLocks noChangeAspect="1"/>
          </p:cNvPicPr>
          <p:nvPr/>
        </p:nvPicPr>
        <p:blipFill>
          <a:blip r:embed="rId4"/>
          <a:stretch>
            <a:fillRect/>
          </a:stretch>
        </p:blipFill>
        <p:spPr>
          <a:xfrm>
            <a:off x="7975893" y="1344563"/>
            <a:ext cx="481943" cy="905720"/>
          </a:xfrm>
          <a:prstGeom prst="rect">
            <a:avLst/>
          </a:prstGeom>
        </p:spPr>
      </p:pic>
      <p:pic>
        <p:nvPicPr>
          <p:cNvPr id="15" name="图片 14"/>
          <p:cNvPicPr>
            <a:picLocks noChangeAspect="1"/>
          </p:cNvPicPr>
          <p:nvPr/>
        </p:nvPicPr>
        <p:blipFill>
          <a:blip r:embed="rId5"/>
          <a:stretch>
            <a:fillRect/>
          </a:stretch>
        </p:blipFill>
        <p:spPr>
          <a:xfrm>
            <a:off x="3015063" y="1634562"/>
            <a:ext cx="2953377" cy="2633037"/>
          </a:xfrm>
          <a:prstGeom prst="rect">
            <a:avLst/>
          </a:prstGeom>
        </p:spPr>
      </p:pic>
      <p:sp>
        <p:nvSpPr>
          <p:cNvPr id="16" name="矩形: 圆角 15"/>
          <p:cNvSpPr/>
          <p:nvPr/>
        </p:nvSpPr>
        <p:spPr>
          <a:xfrm>
            <a:off x="8422481" y="1284138"/>
            <a:ext cx="271463" cy="244625"/>
          </a:xfrm>
          <a:prstGeom prst="roundRect">
            <a:avLst/>
          </a:prstGeom>
          <a:noFill/>
          <a:ln w="22225">
            <a:solidFill>
              <a:srgbClr val="7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17" name="图片 16"/>
          <p:cNvPicPr>
            <a:picLocks noChangeAspect="1"/>
          </p:cNvPicPr>
          <p:nvPr/>
        </p:nvPicPr>
        <p:blipFill>
          <a:blip r:embed="rId6"/>
          <a:stretch>
            <a:fillRect/>
          </a:stretch>
        </p:blipFill>
        <p:spPr>
          <a:xfrm>
            <a:off x="3015063" y="1627993"/>
            <a:ext cx="2953377" cy="2639606"/>
          </a:xfrm>
          <a:prstGeom prst="rect">
            <a:avLst/>
          </a:prstGeom>
        </p:spPr>
      </p:pic>
      <p:sp>
        <p:nvSpPr>
          <p:cNvPr id="18" name="矩形: 圆角 17"/>
          <p:cNvSpPr/>
          <p:nvPr/>
        </p:nvSpPr>
        <p:spPr>
          <a:xfrm>
            <a:off x="3669506" y="2131695"/>
            <a:ext cx="1595438" cy="968693"/>
          </a:xfrm>
          <a:prstGeom prst="roundRect">
            <a:avLst/>
          </a:prstGeom>
          <a:noFill/>
          <a:ln w="22225">
            <a:solidFill>
              <a:srgbClr val="7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9" name="文本框 18"/>
          <p:cNvSpPr txBox="1"/>
          <p:nvPr/>
        </p:nvSpPr>
        <p:spPr>
          <a:xfrm>
            <a:off x="5349247" y="2369291"/>
            <a:ext cx="1657889" cy="369332"/>
          </a:xfrm>
          <a:prstGeom prst="rect">
            <a:avLst/>
          </a:prstGeom>
          <a:solidFill>
            <a:srgbClr val="76BE00">
              <a:alpha val="50196"/>
            </a:srgbClr>
          </a:solidFill>
          <a:ln>
            <a:noFill/>
          </a:ln>
        </p:spPr>
        <p:txBody>
          <a:bodyPr wrap="square" rtlCol="0">
            <a:spAutoFit/>
          </a:bodyPr>
          <a:lstStyle/>
          <a:p>
            <a:pPr>
              <a:buClr>
                <a:srgbClr val="76BE00"/>
              </a:buClr>
              <a:buSzPct val="150000"/>
            </a:pPr>
            <a:r>
              <a:rPr lang="zh-CN" altLang="en-US" sz="900" dirty="0">
                <a:solidFill>
                  <a:schemeClr val="tx1">
                    <a:lumMod val="95000"/>
                    <a:lumOff val="5000"/>
                  </a:schemeClr>
                </a:solidFill>
              </a:rPr>
              <a:t>灵活设置同族合并、去重方式</a:t>
            </a:r>
            <a:endParaRPr lang="zh-CN" altLang="en-US" sz="900" dirty="0">
              <a:solidFill>
                <a:schemeClr val="tx1">
                  <a:lumMod val="95000"/>
                  <a:lumOff val="5000"/>
                </a:schemeClr>
              </a:solidFill>
            </a:endParaRPr>
          </a:p>
        </p:txBody>
      </p:sp>
      <p:sp>
        <p:nvSpPr>
          <p:cNvPr id="22" name="矩形: 圆角 21"/>
          <p:cNvSpPr/>
          <p:nvPr/>
        </p:nvSpPr>
        <p:spPr>
          <a:xfrm>
            <a:off x="3136107" y="3106956"/>
            <a:ext cx="2213141" cy="204815"/>
          </a:xfrm>
          <a:prstGeom prst="roundRect">
            <a:avLst/>
          </a:prstGeom>
          <a:noFill/>
          <a:ln w="22225">
            <a:solidFill>
              <a:srgbClr val="7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5" name="文本框 24"/>
          <p:cNvSpPr txBox="1"/>
          <p:nvPr/>
        </p:nvSpPr>
        <p:spPr>
          <a:xfrm>
            <a:off x="5449093" y="3096841"/>
            <a:ext cx="1458914" cy="230832"/>
          </a:xfrm>
          <a:prstGeom prst="rect">
            <a:avLst/>
          </a:prstGeom>
          <a:solidFill>
            <a:srgbClr val="76BE00">
              <a:alpha val="50196"/>
            </a:srgbClr>
          </a:solidFill>
          <a:ln>
            <a:noFill/>
          </a:ln>
        </p:spPr>
        <p:txBody>
          <a:bodyPr wrap="square" rtlCol="0">
            <a:spAutoFit/>
          </a:bodyPr>
          <a:lstStyle/>
          <a:p>
            <a:pPr>
              <a:buClr>
                <a:srgbClr val="76BE00"/>
              </a:buClr>
              <a:buSzPct val="150000"/>
            </a:pPr>
            <a:r>
              <a:rPr lang="zh-CN" altLang="en-US" sz="900" dirty="0">
                <a:solidFill>
                  <a:schemeClr val="tx1">
                    <a:lumMod val="95000"/>
                    <a:lumOff val="5000"/>
                  </a:schemeClr>
                </a:solidFill>
              </a:rPr>
              <a:t>设置重点关注的同族标签</a:t>
            </a:r>
            <a:endParaRPr lang="zh-CN" altLang="en-US" sz="900" dirty="0">
              <a:solidFill>
                <a:schemeClr val="tx1">
                  <a:lumMod val="95000"/>
                  <a:lumOff val="5000"/>
                </a:schemeClr>
              </a:solidFill>
            </a:endParaRPr>
          </a:p>
        </p:txBody>
      </p:sp>
      <p:sp>
        <p:nvSpPr>
          <p:cNvPr id="27" name="矩形: 圆角 26"/>
          <p:cNvSpPr/>
          <p:nvPr/>
        </p:nvSpPr>
        <p:spPr>
          <a:xfrm>
            <a:off x="3136106" y="3311770"/>
            <a:ext cx="2213141" cy="204815"/>
          </a:xfrm>
          <a:prstGeom prst="roundRect">
            <a:avLst/>
          </a:prstGeom>
          <a:noFill/>
          <a:ln w="22225">
            <a:solidFill>
              <a:srgbClr val="7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8" name="文本框 27"/>
          <p:cNvSpPr txBox="1"/>
          <p:nvPr/>
        </p:nvSpPr>
        <p:spPr>
          <a:xfrm>
            <a:off x="5449092" y="3304590"/>
            <a:ext cx="2108996" cy="230832"/>
          </a:xfrm>
          <a:prstGeom prst="rect">
            <a:avLst/>
          </a:prstGeom>
          <a:solidFill>
            <a:srgbClr val="76BE00">
              <a:alpha val="50196"/>
            </a:srgbClr>
          </a:solidFill>
          <a:ln>
            <a:noFill/>
          </a:ln>
        </p:spPr>
        <p:txBody>
          <a:bodyPr wrap="square" rtlCol="0">
            <a:spAutoFit/>
          </a:bodyPr>
          <a:lstStyle/>
          <a:p>
            <a:pPr>
              <a:buClr>
                <a:srgbClr val="76BE00"/>
              </a:buClr>
              <a:buSzPct val="150000"/>
            </a:pPr>
            <a:r>
              <a:rPr lang="zh-CN" altLang="en-US" sz="900" dirty="0">
                <a:solidFill>
                  <a:schemeClr val="tx1">
                    <a:lumMod val="95000"/>
                    <a:lumOff val="5000"/>
                  </a:schemeClr>
                </a:solidFill>
              </a:rPr>
              <a:t>设置方便查看的语言，提高浏览效率</a:t>
            </a:r>
            <a:endParaRPr lang="zh-CN" altLang="en-US" sz="900" dirty="0">
              <a:solidFill>
                <a:schemeClr val="tx1">
                  <a:lumMod val="95000"/>
                  <a:lumOff val="5000"/>
                </a:schemeClr>
              </a:solidFill>
            </a:endParaRPr>
          </a:p>
        </p:txBody>
      </p:sp>
      <p:sp>
        <p:nvSpPr>
          <p:cNvPr id="29" name="矩形: 圆角 28"/>
          <p:cNvSpPr/>
          <p:nvPr/>
        </p:nvSpPr>
        <p:spPr>
          <a:xfrm>
            <a:off x="3136105" y="3527911"/>
            <a:ext cx="1371602" cy="204815"/>
          </a:xfrm>
          <a:prstGeom prst="roundRect">
            <a:avLst/>
          </a:prstGeom>
          <a:noFill/>
          <a:ln w="22225">
            <a:solidFill>
              <a:srgbClr val="7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0" name="文本框 29"/>
          <p:cNvSpPr txBox="1"/>
          <p:nvPr/>
        </p:nvSpPr>
        <p:spPr>
          <a:xfrm>
            <a:off x="4604346" y="3518908"/>
            <a:ext cx="2953742" cy="230832"/>
          </a:xfrm>
          <a:prstGeom prst="rect">
            <a:avLst/>
          </a:prstGeom>
          <a:solidFill>
            <a:srgbClr val="76BE00">
              <a:alpha val="50196"/>
            </a:srgbClr>
          </a:solidFill>
          <a:ln>
            <a:noFill/>
          </a:ln>
        </p:spPr>
        <p:txBody>
          <a:bodyPr wrap="square" rtlCol="0">
            <a:spAutoFit/>
          </a:bodyPr>
          <a:lstStyle/>
          <a:p>
            <a:pPr>
              <a:buClr>
                <a:srgbClr val="76BE00"/>
              </a:buClr>
              <a:buSzPct val="150000"/>
            </a:pPr>
            <a:r>
              <a:rPr lang="zh-CN" altLang="en-US" sz="900" dirty="0">
                <a:solidFill>
                  <a:schemeClr val="tx1">
                    <a:lumMod val="95000"/>
                    <a:lumOff val="5000"/>
                  </a:schemeClr>
                </a:solidFill>
              </a:rPr>
              <a:t>打开截词开关，会搜索到以关键词词根为基础的扩展词</a:t>
            </a:r>
            <a:endParaRPr lang="zh-CN" altLang="en-US" sz="900" dirty="0">
              <a:solidFill>
                <a:schemeClr val="tx1">
                  <a:lumMod val="95000"/>
                  <a:lumOff val="5000"/>
                </a:schemeClr>
              </a:solidFill>
            </a:endParaRPr>
          </a:p>
        </p:txBody>
      </p:sp>
      <p:sp>
        <p:nvSpPr>
          <p:cNvPr id="20" name="矩形 19"/>
          <p:cNvSpPr>
            <a:spLocks noChangeArrowheads="1"/>
          </p:cNvSpPr>
          <p:nvPr/>
        </p:nvSpPr>
        <p:spPr bwMode="auto">
          <a:xfrm>
            <a:off x="598358" y="189786"/>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专利检索</a:t>
            </a:r>
            <a:r>
              <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a:t>
            </a: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结果呈现</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3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5"/>
                                        </p:tgtEl>
                                      </p:cBhvr>
                                    </p:animEffect>
                                    <p:set>
                                      <p:cBhvr>
                                        <p:cTn id="67" dur="1" fill="hold">
                                          <p:stCondLst>
                                            <p:cond delay="499"/>
                                          </p:stCondLst>
                                        </p:cTn>
                                        <p:tgtEl>
                                          <p:spTgt spid="25"/>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8"/>
                                        </p:tgtEl>
                                      </p:cBhvr>
                                    </p:animEffect>
                                    <p:set>
                                      <p:cBhvr>
                                        <p:cTn id="81" dur="1" fill="hold">
                                          <p:stCondLst>
                                            <p:cond delay="499"/>
                                          </p:stCondLst>
                                        </p:cTn>
                                        <p:tgtEl>
                                          <p:spTgt spid="28"/>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8" grpId="1" animBg="1"/>
      <p:bldP spid="19" grpId="0" animBg="1"/>
      <p:bldP spid="19" grpId="1" animBg="1"/>
      <p:bldP spid="22" grpId="0" animBg="1"/>
      <p:bldP spid="22" grpId="1" animBg="1"/>
      <p:bldP spid="25" grpId="0" animBg="1"/>
      <p:bldP spid="25" grpId="1" animBg="1"/>
      <p:bldP spid="27" grpId="0" animBg="1"/>
      <p:bldP spid="27" grpId="1" animBg="1"/>
      <p:bldP spid="28" grpId="0" animBg="1"/>
      <p:bldP spid="28" grpId="1" animBg="1"/>
      <p:bldP spid="29" grpId="0" animBg="1"/>
      <p:bldP spid="3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61474" y="805653"/>
            <a:ext cx="8260556" cy="3851734"/>
          </a:xfrm>
          <a:prstGeom prst="rect">
            <a:avLst/>
          </a:prstGeom>
        </p:spPr>
      </p:pic>
      <p:sp>
        <p:nvSpPr>
          <p:cNvPr id="7" name="矩形: 圆角 6"/>
          <p:cNvSpPr/>
          <p:nvPr/>
        </p:nvSpPr>
        <p:spPr>
          <a:xfrm>
            <a:off x="297656" y="1320364"/>
            <a:ext cx="1513937" cy="3444518"/>
          </a:xfrm>
          <a:prstGeom prst="roundRect">
            <a:avLst/>
          </a:prstGeom>
          <a:noFill/>
          <a:ln w="22225">
            <a:solidFill>
              <a:srgbClr val="7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8" name="文本框 7"/>
          <p:cNvSpPr txBox="1"/>
          <p:nvPr/>
        </p:nvSpPr>
        <p:spPr>
          <a:xfrm>
            <a:off x="1875410" y="2627644"/>
            <a:ext cx="1657889" cy="369332"/>
          </a:xfrm>
          <a:prstGeom prst="rect">
            <a:avLst/>
          </a:prstGeom>
          <a:solidFill>
            <a:srgbClr val="76BE00">
              <a:alpha val="50196"/>
            </a:srgbClr>
          </a:solidFill>
          <a:ln>
            <a:noFill/>
          </a:ln>
        </p:spPr>
        <p:txBody>
          <a:bodyPr wrap="square" rtlCol="0">
            <a:spAutoFit/>
          </a:bodyPr>
          <a:lstStyle/>
          <a:p>
            <a:pPr>
              <a:buClr>
                <a:srgbClr val="76BE00"/>
              </a:buClr>
              <a:buSzPct val="150000"/>
            </a:pPr>
            <a:r>
              <a:rPr lang="zh-CN" altLang="en-US" sz="900" dirty="0">
                <a:solidFill>
                  <a:schemeClr val="tx1">
                    <a:lumMod val="95000"/>
                    <a:lumOff val="5000"/>
                  </a:schemeClr>
                </a:solidFill>
              </a:rPr>
              <a:t>通过过滤字段的勾选，快速对检索结果进行二次过滤</a:t>
            </a:r>
            <a:endParaRPr lang="zh-CN" altLang="en-US" sz="900" dirty="0">
              <a:solidFill>
                <a:schemeClr val="tx1">
                  <a:lumMod val="95000"/>
                  <a:lumOff val="5000"/>
                </a:schemeClr>
              </a:solidFill>
            </a:endParaRPr>
          </a:p>
        </p:txBody>
      </p:sp>
      <p:sp>
        <p:nvSpPr>
          <p:cNvPr id="10" name="矩形: 圆角 9"/>
          <p:cNvSpPr/>
          <p:nvPr/>
        </p:nvSpPr>
        <p:spPr>
          <a:xfrm>
            <a:off x="297656" y="1057275"/>
            <a:ext cx="1513937" cy="309285"/>
          </a:xfrm>
          <a:prstGeom prst="roundRect">
            <a:avLst/>
          </a:prstGeom>
          <a:noFill/>
          <a:ln w="22225">
            <a:solidFill>
              <a:srgbClr val="7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 name="文本框 10"/>
          <p:cNvSpPr txBox="1"/>
          <p:nvPr/>
        </p:nvSpPr>
        <p:spPr>
          <a:xfrm>
            <a:off x="1906815" y="1020311"/>
            <a:ext cx="1657889" cy="369332"/>
          </a:xfrm>
          <a:prstGeom prst="rect">
            <a:avLst/>
          </a:prstGeom>
          <a:solidFill>
            <a:srgbClr val="76BE00">
              <a:alpha val="50196"/>
            </a:srgbClr>
          </a:solidFill>
          <a:ln>
            <a:noFill/>
          </a:ln>
        </p:spPr>
        <p:txBody>
          <a:bodyPr wrap="square" rtlCol="0">
            <a:spAutoFit/>
          </a:bodyPr>
          <a:lstStyle/>
          <a:p>
            <a:pPr>
              <a:buClr>
                <a:srgbClr val="76BE00"/>
              </a:buClr>
              <a:buSzPct val="150000"/>
            </a:pPr>
            <a:r>
              <a:rPr lang="zh-CN" altLang="en-US" sz="900" dirty="0">
                <a:solidFill>
                  <a:schemeClr val="tx1">
                    <a:lumMod val="95000"/>
                    <a:lumOff val="5000"/>
                  </a:schemeClr>
                </a:solidFill>
              </a:rPr>
              <a:t>还支持检索式过滤，二次过滤更加灵活</a:t>
            </a:r>
            <a:endParaRPr lang="zh-CN" altLang="en-US" sz="900" dirty="0">
              <a:solidFill>
                <a:schemeClr val="tx1">
                  <a:lumMod val="95000"/>
                  <a:lumOff val="5000"/>
                </a:schemeClr>
              </a:solidFill>
            </a:endParaRPr>
          </a:p>
        </p:txBody>
      </p:sp>
      <p:pic>
        <p:nvPicPr>
          <p:cNvPr id="6" name="图片 5"/>
          <p:cNvPicPr>
            <a:picLocks noChangeAspect="1"/>
          </p:cNvPicPr>
          <p:nvPr/>
        </p:nvPicPr>
        <p:blipFill>
          <a:blip r:embed="rId2"/>
          <a:stretch>
            <a:fillRect/>
          </a:stretch>
        </p:blipFill>
        <p:spPr>
          <a:xfrm>
            <a:off x="337520" y="1088617"/>
            <a:ext cx="1434209" cy="231747"/>
          </a:xfrm>
          <a:prstGeom prst="rect">
            <a:avLst/>
          </a:prstGeom>
        </p:spPr>
      </p:pic>
      <p:sp>
        <p:nvSpPr>
          <p:cNvPr id="12" name="矩形: 圆角 11"/>
          <p:cNvSpPr/>
          <p:nvPr/>
        </p:nvSpPr>
        <p:spPr>
          <a:xfrm>
            <a:off x="297657" y="1103471"/>
            <a:ext cx="259556" cy="216893"/>
          </a:xfrm>
          <a:prstGeom prst="roundRect">
            <a:avLst/>
          </a:prstGeom>
          <a:noFill/>
          <a:ln w="22225">
            <a:solidFill>
              <a:srgbClr val="7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13" name="图片 12"/>
          <p:cNvPicPr>
            <a:picLocks noChangeAspect="1"/>
          </p:cNvPicPr>
          <p:nvPr/>
        </p:nvPicPr>
        <p:blipFill>
          <a:blip r:embed="rId3"/>
          <a:stretch>
            <a:fillRect/>
          </a:stretch>
        </p:blipFill>
        <p:spPr>
          <a:xfrm>
            <a:off x="539683" y="1143311"/>
            <a:ext cx="853105" cy="137213"/>
          </a:xfrm>
          <a:prstGeom prst="rect">
            <a:avLst/>
          </a:prstGeom>
        </p:spPr>
      </p:pic>
      <p:sp>
        <p:nvSpPr>
          <p:cNvPr id="14" name="文本框 13"/>
          <p:cNvSpPr txBox="1"/>
          <p:nvPr/>
        </p:nvSpPr>
        <p:spPr>
          <a:xfrm>
            <a:off x="1906787" y="673702"/>
            <a:ext cx="1657889" cy="369332"/>
          </a:xfrm>
          <a:prstGeom prst="rect">
            <a:avLst/>
          </a:prstGeom>
          <a:solidFill>
            <a:srgbClr val="76BE00">
              <a:alpha val="50196"/>
            </a:srgbClr>
          </a:solidFill>
          <a:ln>
            <a:noFill/>
          </a:ln>
        </p:spPr>
        <p:txBody>
          <a:bodyPr wrap="square" rtlCol="0">
            <a:spAutoFit/>
          </a:bodyPr>
          <a:lstStyle/>
          <a:p>
            <a:pPr>
              <a:buClr>
                <a:srgbClr val="76BE00"/>
              </a:buClr>
              <a:buSzPct val="150000"/>
            </a:pPr>
            <a:r>
              <a:rPr lang="zh-CN" altLang="en-US" sz="900" dirty="0">
                <a:solidFill>
                  <a:schemeClr val="tx1">
                    <a:lumMod val="95000"/>
                    <a:lumOff val="5000"/>
                  </a:schemeClr>
                </a:solidFill>
              </a:rPr>
              <a:t>在检索结果中过滤掉标题种含有“手表”的专利</a:t>
            </a:r>
            <a:endParaRPr lang="zh-CN" altLang="en-US" sz="900" dirty="0">
              <a:solidFill>
                <a:schemeClr val="tx1">
                  <a:lumMod val="95000"/>
                  <a:lumOff val="5000"/>
                </a:schemeClr>
              </a:solidFill>
            </a:endParaRPr>
          </a:p>
        </p:txBody>
      </p:sp>
      <p:sp>
        <p:nvSpPr>
          <p:cNvPr id="15" name="矩形: 圆角 14"/>
          <p:cNvSpPr/>
          <p:nvPr/>
        </p:nvSpPr>
        <p:spPr>
          <a:xfrm>
            <a:off x="3356935" y="802668"/>
            <a:ext cx="4465472" cy="282965"/>
          </a:xfrm>
          <a:prstGeom prst="roundRect">
            <a:avLst/>
          </a:prstGeom>
          <a:noFill/>
          <a:ln w="22225">
            <a:solidFill>
              <a:srgbClr val="7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6" name="文本框 15"/>
          <p:cNvSpPr txBox="1"/>
          <p:nvPr/>
        </p:nvSpPr>
        <p:spPr>
          <a:xfrm>
            <a:off x="4387867" y="1143311"/>
            <a:ext cx="1577165" cy="369332"/>
          </a:xfrm>
          <a:prstGeom prst="rect">
            <a:avLst/>
          </a:prstGeom>
          <a:solidFill>
            <a:srgbClr val="76BE00">
              <a:alpha val="50196"/>
            </a:srgbClr>
          </a:solidFill>
          <a:ln>
            <a:noFill/>
          </a:ln>
        </p:spPr>
        <p:txBody>
          <a:bodyPr wrap="square" rtlCol="0">
            <a:spAutoFit/>
          </a:bodyPr>
          <a:lstStyle/>
          <a:p>
            <a:pPr>
              <a:buClr>
                <a:srgbClr val="76BE00"/>
              </a:buClr>
              <a:buSzPct val="150000"/>
            </a:pPr>
            <a:r>
              <a:rPr lang="zh-CN" altLang="en-US" sz="900" dirty="0">
                <a:solidFill>
                  <a:schemeClr val="tx1">
                    <a:lumMod val="95000"/>
                    <a:lumOff val="5000"/>
                  </a:schemeClr>
                </a:solidFill>
              </a:rPr>
              <a:t>可以直接在检索式编辑框里二次编辑检索式</a:t>
            </a:r>
            <a:endParaRPr lang="zh-CN" altLang="en-US" sz="900" dirty="0">
              <a:solidFill>
                <a:schemeClr val="tx1">
                  <a:lumMod val="95000"/>
                  <a:lumOff val="5000"/>
                </a:schemeClr>
              </a:solidFill>
            </a:endParaRPr>
          </a:p>
        </p:txBody>
      </p:sp>
      <p:sp>
        <p:nvSpPr>
          <p:cNvPr id="17" name="矩形 16"/>
          <p:cNvSpPr>
            <a:spLocks noChangeArrowheads="1"/>
          </p:cNvSpPr>
          <p:nvPr/>
        </p:nvSpPr>
        <p:spPr bwMode="auto">
          <a:xfrm>
            <a:off x="642173" y="171371"/>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专利检索</a:t>
            </a:r>
            <a:r>
              <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a:t>
            </a: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结果呈现</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2"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3"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P spid="10" grpId="2" animBg="1"/>
      <p:bldP spid="10" grpId="3" animBg="1"/>
      <p:bldP spid="11" grpId="0" animBg="1"/>
      <p:bldP spid="11" grpId="1" animBg="1"/>
      <p:bldP spid="12" grpId="0" animBg="1"/>
      <p:bldP spid="12" grpId="1" animBg="1"/>
      <p:bldP spid="14" grpId="0" bldLvl="0" animBg="1"/>
      <p:bldP spid="14" grpId="1" bldLvl="0" animBg="1"/>
      <p:bldP spid="15"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bwMode="auto">
          <a:xfrm>
            <a:off x="0" y="1526876"/>
            <a:ext cx="9144000" cy="1858723"/>
          </a:xfrm>
          <a:prstGeom prst="rect">
            <a:avLst/>
          </a:prstGeom>
          <a:solidFill>
            <a:srgbClr val="124B71"/>
          </a:solidFill>
          <a:ln w="9525" cap="flat" cmpd="sng" algn="ctr">
            <a:no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4530">
              <a:defRPr/>
            </a:pPr>
            <a:endParaRPr lang="zh-CN" altLang="en-US" sz="1350"/>
          </a:p>
        </p:txBody>
      </p:sp>
      <p:sp>
        <p:nvSpPr>
          <p:cNvPr id="5" name="矩形 4"/>
          <p:cNvSpPr/>
          <p:nvPr/>
        </p:nvSpPr>
        <p:spPr>
          <a:xfrm flipV="1">
            <a:off x="-11430" y="5089684"/>
            <a:ext cx="9143524" cy="5715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菱形 2"/>
          <p:cNvSpPr/>
          <p:nvPr/>
        </p:nvSpPr>
        <p:spPr>
          <a:xfrm>
            <a:off x="2152174" y="1627760"/>
            <a:ext cx="1618774" cy="1618774"/>
          </a:xfrm>
          <a:prstGeom prst="diamond">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4" name="菱形 3"/>
          <p:cNvSpPr/>
          <p:nvPr/>
        </p:nvSpPr>
        <p:spPr>
          <a:xfrm>
            <a:off x="1778794" y="1627760"/>
            <a:ext cx="1618774" cy="1618774"/>
          </a:xfrm>
          <a:prstGeom prst="diamond">
            <a:avLst/>
          </a:prstGeom>
          <a:solidFill>
            <a:srgbClr val="7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10" name="文本框 9"/>
          <p:cNvSpPr txBox="1"/>
          <p:nvPr/>
        </p:nvSpPr>
        <p:spPr>
          <a:xfrm>
            <a:off x="2221230" y="1946847"/>
            <a:ext cx="1354455" cy="783164"/>
          </a:xfrm>
          <a:prstGeom prst="rect">
            <a:avLst/>
          </a:prstGeom>
          <a:noFill/>
        </p:spPr>
        <p:txBody>
          <a:bodyPr wrap="square" lIns="51435" tIns="25718" rIns="51435" bIns="25718" rtlCol="0">
            <a:spAutoFit/>
          </a:bodyPr>
          <a:lstStyle/>
          <a:p>
            <a:pPr algn="l">
              <a:lnSpc>
                <a:spcPct val="130000"/>
              </a:lnSpc>
            </a:pPr>
            <a:r>
              <a:rPr lang="en-US" altLang="zh-CN" sz="4050" dirty="0">
                <a:solidFill>
                  <a:schemeClr val="bg1"/>
                </a:solidFill>
                <a:latin typeface="+mj-ea"/>
                <a:ea typeface="+mj-ea"/>
              </a:rPr>
              <a:t>04</a:t>
            </a:r>
            <a:endParaRPr lang="en-US" altLang="zh-CN" sz="4050" dirty="0">
              <a:solidFill>
                <a:schemeClr val="bg1"/>
              </a:solidFill>
              <a:latin typeface="+mj-ea"/>
              <a:ea typeface="+mj-ea"/>
            </a:endParaRPr>
          </a:p>
        </p:txBody>
      </p:sp>
      <p:sp>
        <p:nvSpPr>
          <p:cNvPr id="9" name="矩形 8"/>
          <p:cNvSpPr/>
          <p:nvPr/>
        </p:nvSpPr>
        <p:spPr>
          <a:xfrm>
            <a:off x="3840004" y="2066624"/>
            <a:ext cx="3723323" cy="741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000" dirty="0">
                <a:solidFill>
                  <a:schemeClr val="bg1"/>
                </a:solidFill>
                <a:latin typeface="+mj-ea"/>
                <a:ea typeface="+mj-ea"/>
              </a:rPr>
              <a:t>工作空间</a:t>
            </a:r>
            <a:endParaRPr lang="zh-CN" altLang="en-US" sz="3000" dirty="0">
              <a:solidFill>
                <a:schemeClr val="bg1"/>
              </a:solidFill>
              <a:latin typeface="+mj-ea"/>
              <a:ea typeface="+mj-e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t="3945" b="21270"/>
          <a:stretch>
            <a:fillRect/>
          </a:stretch>
        </p:blipFill>
        <p:spPr>
          <a:xfrm>
            <a:off x="773240" y="1670671"/>
            <a:ext cx="7597521" cy="3148627"/>
          </a:xfrm>
          <a:prstGeom prst="rect">
            <a:avLst/>
          </a:prstGeom>
        </p:spPr>
      </p:pic>
      <p:pic>
        <p:nvPicPr>
          <p:cNvPr id="6" name="图片 5"/>
          <p:cNvPicPr>
            <a:picLocks noChangeAspect="1"/>
          </p:cNvPicPr>
          <p:nvPr/>
        </p:nvPicPr>
        <p:blipFill>
          <a:blip r:embed="rId2"/>
          <a:stretch>
            <a:fillRect/>
          </a:stretch>
        </p:blipFill>
        <p:spPr>
          <a:xfrm>
            <a:off x="757442" y="1446199"/>
            <a:ext cx="1505629" cy="3365758"/>
          </a:xfrm>
          <a:prstGeom prst="rect">
            <a:avLst/>
          </a:prstGeom>
        </p:spPr>
      </p:pic>
      <p:sp>
        <p:nvSpPr>
          <p:cNvPr id="2" name="文本框 1"/>
          <p:cNvSpPr txBox="1"/>
          <p:nvPr/>
        </p:nvSpPr>
        <p:spPr>
          <a:xfrm>
            <a:off x="716486" y="708824"/>
            <a:ext cx="7522091" cy="379143"/>
          </a:xfrm>
          <a:prstGeom prst="rect">
            <a:avLst/>
          </a:prstGeom>
        </p:spPr>
        <p:txBody>
          <a:bodyPr vert="horz" wrap="square" lIns="0" tIns="0" rIns="0" bIns="0" rtlCol="0">
            <a:spAutoFit/>
          </a:bodyPr>
          <a:lstStyle>
            <a:defPPr>
              <a:defRPr lang="en-US"/>
            </a:defPPr>
            <a:lvl1pPr marL="12700" marR="5080">
              <a:defRPr sz="3600">
                <a:latin typeface="Arial" panose="020B0604020202020204" pitchFamily="34" charset="0"/>
                <a:cs typeface="Arial" panose="020B0604020202020204" pitchFamily="34" charset="0"/>
              </a:defRPr>
            </a:lvl1pPr>
          </a:lstStyle>
          <a:p>
            <a:pPr marL="0" marR="2540">
              <a:lnSpc>
                <a:spcPct val="130000"/>
              </a:lnSpc>
              <a:buSzPct val="100000"/>
            </a:pPr>
            <a:r>
              <a:rPr lang="zh-CN" altLang="en-US" sz="1500" b="1" kern="0" dirty="0">
                <a:solidFill>
                  <a:schemeClr val="tx1">
                    <a:lumMod val="75000"/>
                    <a:lumOff val="25000"/>
                  </a:schemeClr>
                </a:solidFill>
                <a:latin typeface="微软雅黑" panose="020B0503020204020204" pitchFamily="34" charset="-122"/>
                <a:ea typeface="微软雅黑" panose="020B0503020204020204" pitchFamily="34" charset="-122"/>
                <a:cs typeface="+mn-cs"/>
              </a:rPr>
              <a:t>对于</a:t>
            </a:r>
            <a:r>
              <a:rPr lang="zh-CN" altLang="en-US" sz="2100" b="1" dirty="0">
                <a:solidFill>
                  <a:srgbClr val="76BE00"/>
                </a:solidFill>
                <a:latin typeface="微软雅黑" panose="020B0503020204020204" pitchFamily="34" charset="-122"/>
                <a:ea typeface="微软雅黑" panose="020B0503020204020204" pitchFamily="34" charset="-122"/>
                <a:cs typeface="+mn-cs"/>
              </a:rPr>
              <a:t>研发人员 </a:t>
            </a:r>
            <a:r>
              <a:rPr lang="zh-CN" altLang="en-US" sz="1500" b="1" kern="0" dirty="0">
                <a:solidFill>
                  <a:schemeClr val="tx1">
                    <a:lumMod val="75000"/>
                    <a:lumOff val="25000"/>
                  </a:schemeClr>
                </a:solidFill>
                <a:latin typeface="微软雅黑" panose="020B0503020204020204" pitchFamily="34" charset="-122"/>
                <a:ea typeface="微软雅黑" panose="020B0503020204020204" pitchFamily="34" charset="-122"/>
                <a:cs typeface="+mn-cs"/>
              </a:rPr>
              <a:t>利用智慧芽的工作空间打造</a:t>
            </a:r>
            <a:r>
              <a:rPr lang="zh-CN" altLang="en-US" sz="2100" b="1" dirty="0">
                <a:solidFill>
                  <a:srgbClr val="76BE00"/>
                </a:solidFill>
                <a:latin typeface="微软雅黑" panose="020B0503020204020204" pitchFamily="34" charset="-122"/>
                <a:ea typeface="微软雅黑" panose="020B0503020204020204" pitchFamily="34" charset="-122"/>
                <a:cs typeface="+mn-cs"/>
              </a:rPr>
              <a:t>研发资料库</a:t>
            </a:r>
            <a:endParaRPr lang="en-US" altLang="zh-CN" sz="2100" b="1" dirty="0">
              <a:solidFill>
                <a:srgbClr val="76BE00"/>
              </a:solidFill>
              <a:latin typeface="微软雅黑" panose="020B0503020204020204" pitchFamily="34" charset="-122"/>
              <a:ea typeface="微软雅黑" panose="020B0503020204020204" pitchFamily="34" charset="-122"/>
              <a:cs typeface="+mn-cs"/>
            </a:endParaRPr>
          </a:p>
        </p:txBody>
      </p:sp>
      <p:sp>
        <p:nvSpPr>
          <p:cNvPr id="4" name="对话气泡: 圆角矩形 3"/>
          <p:cNvSpPr/>
          <p:nvPr/>
        </p:nvSpPr>
        <p:spPr>
          <a:xfrm>
            <a:off x="422858" y="3837865"/>
            <a:ext cx="798990" cy="290675"/>
          </a:xfrm>
          <a:prstGeom prst="wedgeRoundRectCallout">
            <a:avLst>
              <a:gd name="adj1" fmla="val 34504"/>
              <a:gd name="adj2" fmla="val -103015"/>
              <a:gd name="adj3" fmla="val 16667"/>
            </a:avLst>
          </a:prstGeom>
          <a:solidFill>
            <a:srgbClr val="7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925"/>
            <a:r>
              <a:rPr lang="zh-CN" altLang="en-US" sz="1050" dirty="0">
                <a:solidFill>
                  <a:schemeClr val="bg1"/>
                </a:solidFill>
                <a:latin typeface="微软雅黑" panose="020B0503020204020204" pitchFamily="34" charset="-122"/>
                <a:ea typeface="微软雅黑" panose="020B0503020204020204" pitchFamily="34" charset="-122"/>
              </a:rPr>
              <a:t>自动收录</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7" name="对话气泡: 圆角矩形 6"/>
          <p:cNvSpPr/>
          <p:nvPr/>
        </p:nvSpPr>
        <p:spPr>
          <a:xfrm>
            <a:off x="5915407" y="3059495"/>
            <a:ext cx="473969" cy="268640"/>
          </a:xfrm>
          <a:prstGeom prst="wedgeRoundRectCallout">
            <a:avLst>
              <a:gd name="adj1" fmla="val -43389"/>
              <a:gd name="adj2" fmla="val 82237"/>
              <a:gd name="adj3" fmla="val 16667"/>
            </a:avLst>
          </a:prstGeom>
          <a:solidFill>
            <a:srgbClr val="7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925"/>
            <a:r>
              <a:rPr lang="zh-CN" altLang="en-US" sz="1050" dirty="0">
                <a:solidFill>
                  <a:schemeClr val="bg1"/>
                </a:solidFill>
                <a:latin typeface="微软雅黑" panose="020B0503020204020204" pitchFamily="34" charset="-122"/>
                <a:ea typeface="微软雅黑" panose="020B0503020204020204" pitchFamily="34" charset="-122"/>
              </a:rPr>
              <a:t>讨论</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12" name="矩形 9"/>
          <p:cNvSpPr>
            <a:spLocks noChangeArrowheads="1"/>
          </p:cNvSpPr>
          <p:nvPr/>
        </p:nvSpPr>
        <p:spPr bwMode="auto">
          <a:xfrm>
            <a:off x="249743" y="151051"/>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工作空间</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
        <p:nvSpPr>
          <p:cNvPr id="15" name="矩形 14"/>
          <p:cNvSpPr/>
          <p:nvPr/>
        </p:nvSpPr>
        <p:spPr>
          <a:xfrm>
            <a:off x="2279282" y="2849170"/>
            <a:ext cx="2298299" cy="790922"/>
          </a:xfrm>
          <a:prstGeom prst="rect">
            <a:avLst/>
          </a:prstGeom>
          <a:solidFill>
            <a:srgbClr val="DBDBDB"/>
          </a:solidFill>
        </p:spPr>
        <p:txBody>
          <a:bodyPr wrap="square">
            <a:spAutoFit/>
          </a:bodyPr>
          <a:lstStyle/>
          <a:p>
            <a:pPr>
              <a:lnSpc>
                <a:spcPct val="150000"/>
              </a:lnSpc>
            </a:pPr>
            <a:r>
              <a:rPr lang="zh-CN" altLang="en-US" sz="1050" dirty="0">
                <a:solidFill>
                  <a:srgbClr val="595959"/>
                </a:solidFill>
                <a:latin typeface="微软雅黑" panose="020B0503020204020204" pitchFamily="34" charset="-122"/>
                <a:ea typeface="微软雅黑" panose="020B0503020204020204" pitchFamily="34" charset="-122"/>
              </a:rPr>
              <a:t>专利信息分门别类，易于企业人员快速检索、浏览，提高工作运行效率</a:t>
            </a:r>
            <a:endParaRPr lang="zh-CN" altLang="en-US" sz="1050" dirty="0">
              <a:solidFill>
                <a:srgbClr val="595959"/>
              </a:solidFill>
              <a:latin typeface="微软雅黑" panose="020B0503020204020204" pitchFamily="34" charset="-122"/>
              <a:ea typeface="微软雅黑" panose="020B0503020204020204" pitchFamily="34" charset="-122"/>
            </a:endParaRPr>
          </a:p>
        </p:txBody>
      </p:sp>
      <p:sp>
        <p:nvSpPr>
          <p:cNvPr id="16" name="矩形 15"/>
          <p:cNvSpPr/>
          <p:nvPr/>
        </p:nvSpPr>
        <p:spPr>
          <a:xfrm>
            <a:off x="5974269" y="2759804"/>
            <a:ext cx="1962368" cy="306174"/>
          </a:xfrm>
          <a:prstGeom prst="rect">
            <a:avLst/>
          </a:prstGeom>
          <a:solidFill>
            <a:srgbClr val="DBDBDB"/>
          </a:solidFill>
        </p:spPr>
        <p:txBody>
          <a:bodyPr wrap="square">
            <a:spAutoFit/>
          </a:bodyPr>
          <a:lstStyle/>
          <a:p>
            <a:pPr>
              <a:lnSpc>
                <a:spcPct val="150000"/>
              </a:lnSpc>
            </a:pPr>
            <a:r>
              <a:rPr lang="zh-CN" altLang="en-US" sz="1050" dirty="0">
                <a:solidFill>
                  <a:srgbClr val="595959"/>
                </a:solidFill>
                <a:latin typeface="微软雅黑" panose="020B0503020204020204" pitchFamily="34" charset="-122"/>
                <a:ea typeface="微软雅黑" panose="020B0503020204020204" pitchFamily="34" charset="-122"/>
              </a:rPr>
              <a:t>保留研发思想，提高创新效率</a:t>
            </a:r>
            <a:endParaRPr lang="zh-CN" altLang="en-US" sz="1050" dirty="0">
              <a:solidFill>
                <a:srgbClr val="595959"/>
              </a:solidFill>
              <a:latin typeface="微软雅黑" panose="020B0503020204020204" pitchFamily="34" charset="-122"/>
              <a:ea typeface="微软雅黑" panose="020B0503020204020204" pitchFamily="34" charset="-122"/>
            </a:endParaRPr>
          </a:p>
        </p:txBody>
      </p:sp>
      <p:sp>
        <p:nvSpPr>
          <p:cNvPr id="17" name="矩形 16"/>
          <p:cNvSpPr/>
          <p:nvPr/>
        </p:nvSpPr>
        <p:spPr>
          <a:xfrm>
            <a:off x="249743" y="4196050"/>
            <a:ext cx="1629455" cy="461665"/>
          </a:xfrm>
          <a:prstGeom prst="rect">
            <a:avLst/>
          </a:prstGeom>
          <a:solidFill>
            <a:srgbClr val="DBDBDB"/>
          </a:solidFill>
        </p:spPr>
        <p:txBody>
          <a:bodyPr wrap="square">
            <a:spAutoFit/>
          </a:bodyPr>
          <a:lstStyle/>
          <a:p>
            <a:pPr algn="ctr"/>
            <a:r>
              <a:rPr lang="zh-CN" altLang="en-US" sz="1200" dirty="0"/>
              <a:t>及时掌握技术创新的</a:t>
            </a:r>
            <a:r>
              <a:rPr lang="zh-CN" altLang="en-US" sz="1200" b="1" dirty="0"/>
              <a:t>发展动向</a:t>
            </a:r>
            <a:endParaRPr lang="zh-CN" altLang="en-US" sz="1200" b="1" dirty="0"/>
          </a:p>
        </p:txBody>
      </p:sp>
      <p:sp>
        <p:nvSpPr>
          <p:cNvPr id="18" name="对话气泡: 圆角矩形 17"/>
          <p:cNvSpPr/>
          <p:nvPr/>
        </p:nvSpPr>
        <p:spPr>
          <a:xfrm>
            <a:off x="1669391" y="2958177"/>
            <a:ext cx="609477" cy="298777"/>
          </a:xfrm>
          <a:prstGeom prst="wedgeRoundRectCallout">
            <a:avLst>
              <a:gd name="adj1" fmla="val -73438"/>
              <a:gd name="adj2" fmla="val 42443"/>
              <a:gd name="adj3" fmla="val 16667"/>
            </a:avLst>
          </a:prstGeom>
          <a:solidFill>
            <a:srgbClr val="7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925"/>
            <a:r>
              <a:rPr lang="zh-CN" altLang="en-US" sz="1050" dirty="0">
                <a:solidFill>
                  <a:schemeClr val="bg1"/>
                </a:solidFill>
                <a:latin typeface="微软雅黑" panose="020B0503020204020204" pitchFamily="34" charset="-122"/>
                <a:ea typeface="微软雅黑" panose="020B0503020204020204" pitchFamily="34" charset="-122"/>
              </a:rPr>
              <a:t>文件夹</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1310556" y="1024436"/>
            <a:ext cx="6626080" cy="298672"/>
          </a:xfrm>
          <a:prstGeom prst="rect">
            <a:avLst/>
          </a:prstGeom>
        </p:spPr>
        <p:txBody>
          <a:bodyPr wrap="square">
            <a:spAutoFit/>
          </a:bodyPr>
          <a:lstStyle/>
          <a:p>
            <a:pPr lvl="0">
              <a:lnSpc>
                <a:spcPct val="150000"/>
              </a:lnSpc>
            </a:pPr>
            <a:r>
              <a:rPr lang="zh-CN" altLang="en-US" sz="1015" kern="0" dirty="0">
                <a:solidFill>
                  <a:sysClr val="windowText" lastClr="000000"/>
                </a:solidFill>
                <a:latin typeface="微软雅黑" panose="020B0503020204020204" pitchFamily="34" charset="-122"/>
                <a:ea typeface="微软雅黑" panose="020B0503020204020204" pitchFamily="34" charset="-122"/>
              </a:rPr>
              <a:t>降低专利信息收集和检索难度，免去不会检索、担心检索不全不准的烦恼</a:t>
            </a:r>
            <a:endParaRPr lang="zh-CN" altLang="en-US" sz="1015" kern="0" dirty="0">
              <a:solidFill>
                <a:sysClr val="windowText" lastClr="00000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7337326" y="1706371"/>
            <a:ext cx="989272" cy="220820"/>
          </a:xfrm>
          <a:prstGeom prst="rect">
            <a:avLst/>
          </a:prstGeom>
        </p:spPr>
      </p:pic>
      <p:sp>
        <p:nvSpPr>
          <p:cNvPr id="5" name="对话气泡: 圆角矩形 4"/>
          <p:cNvSpPr/>
          <p:nvPr/>
        </p:nvSpPr>
        <p:spPr>
          <a:xfrm>
            <a:off x="7576318" y="1344520"/>
            <a:ext cx="511289" cy="298777"/>
          </a:xfrm>
          <a:prstGeom prst="wedgeRoundRectCallout">
            <a:avLst>
              <a:gd name="adj1" fmla="val -8325"/>
              <a:gd name="adj2" fmla="val 84785"/>
              <a:gd name="adj3" fmla="val 16667"/>
            </a:avLst>
          </a:prstGeom>
          <a:solidFill>
            <a:srgbClr val="7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925"/>
            <a:r>
              <a:rPr lang="zh-CN" altLang="en-US" sz="1050" dirty="0">
                <a:solidFill>
                  <a:schemeClr val="bg1"/>
                </a:solidFill>
                <a:latin typeface="微软雅黑" panose="020B0503020204020204" pitchFamily="34" charset="-122"/>
                <a:ea typeface="微软雅黑" panose="020B0503020204020204" pitchFamily="34" charset="-122"/>
              </a:rPr>
              <a:t>分享</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7671" y="283963"/>
            <a:ext cx="4298999" cy="369332"/>
          </a:xfrm>
          <a:prstGeom prst="rect">
            <a:avLst/>
          </a:prstGeom>
          <a:noFill/>
        </p:spPr>
        <p:txBody>
          <a:bodyPr wrap="square" rtlCol="0">
            <a:spAutoFit/>
          </a:bodyPr>
          <a:lstStyle/>
          <a:p>
            <a:r>
              <a:rPr lang="zh-CN" altLang="en-US" sz="1800" dirty="0">
                <a:solidFill>
                  <a:srgbClr val="00B0F0"/>
                </a:solidFill>
                <a:latin typeface="微软雅黑" panose="020B0503020204020204" pitchFamily="34" charset="-122"/>
                <a:ea typeface="微软雅黑" panose="020B0503020204020204" pitchFamily="34" charset="-122"/>
              </a:rPr>
              <a:t>技术引进中的痛</a:t>
            </a:r>
            <a:endParaRPr lang="zh-CN" altLang="en-US" sz="1800" dirty="0">
              <a:solidFill>
                <a:srgbClr val="00B0F0"/>
              </a:solidFill>
            </a:endParaRPr>
          </a:p>
        </p:txBody>
      </p:sp>
      <p:pic>
        <p:nvPicPr>
          <p:cNvPr id="3" name="图片 2"/>
          <p:cNvPicPr>
            <a:picLocks noChangeAspect="1"/>
          </p:cNvPicPr>
          <p:nvPr/>
        </p:nvPicPr>
        <p:blipFill>
          <a:blip r:embed="rId1"/>
          <a:stretch>
            <a:fillRect/>
          </a:stretch>
        </p:blipFill>
        <p:spPr>
          <a:xfrm>
            <a:off x="130127" y="1020483"/>
            <a:ext cx="8719959" cy="3648977"/>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17171" y="1106807"/>
            <a:ext cx="7065169" cy="3593306"/>
          </a:xfrm>
          <a:prstGeom prst="rect">
            <a:avLst/>
          </a:prstGeom>
        </p:spPr>
      </p:pic>
      <p:sp>
        <p:nvSpPr>
          <p:cNvPr id="21" name="文本框 20"/>
          <p:cNvSpPr txBox="1"/>
          <p:nvPr/>
        </p:nvSpPr>
        <p:spPr>
          <a:xfrm>
            <a:off x="4862016" y="1801505"/>
            <a:ext cx="34289" cy="248209"/>
          </a:xfrm>
          <a:prstGeom prst="rect">
            <a:avLst/>
          </a:prstGeom>
          <a:noFill/>
        </p:spPr>
        <p:txBody>
          <a:bodyPr wrap="square" rtlCol="0">
            <a:spAutoFit/>
          </a:bodyPr>
          <a:lstStyle/>
          <a:p>
            <a:endParaRPr lang="zh-CN" altLang="en-US" sz="1015" dirty="0"/>
          </a:p>
        </p:txBody>
      </p:sp>
      <p:sp>
        <p:nvSpPr>
          <p:cNvPr id="26" name="文本框 25"/>
          <p:cNvSpPr txBox="1"/>
          <p:nvPr/>
        </p:nvSpPr>
        <p:spPr>
          <a:xfrm>
            <a:off x="717171" y="714391"/>
            <a:ext cx="7440778" cy="415498"/>
          </a:xfrm>
          <a:prstGeom prst="rect">
            <a:avLst/>
          </a:prstGeom>
          <a:noFill/>
        </p:spPr>
        <p:txBody>
          <a:bodyPr wrap="square" rtlCol="0">
            <a:spAutoFit/>
          </a:bodyPr>
          <a:lstStyle/>
          <a:p>
            <a:r>
              <a:rPr lang="zh-CN" altLang="en-US" sz="2100" b="1" dirty="0">
                <a:solidFill>
                  <a:srgbClr val="76BE00"/>
                </a:solidFill>
                <a:latin typeface="微软雅黑" panose="020B0503020204020204" pitchFamily="34" charset="-122"/>
                <a:ea typeface="微软雅黑" panose="020B0503020204020204" pitchFamily="34" charset="-122"/>
              </a:rPr>
              <a:t>自动收录 </a:t>
            </a:r>
            <a:r>
              <a:rPr lang="zh-CN" altLang="zh-CN" sz="1500" dirty="0">
                <a:latin typeface="微软雅黑" panose="020B0503020204020204" pitchFamily="34" charset="-122"/>
                <a:ea typeface="微软雅黑" panose="020B0503020204020204" pitchFamily="34" charset="-122"/>
              </a:rPr>
              <a:t>让导航条的内容处于实时更新的状态</a:t>
            </a:r>
            <a:r>
              <a:rPr lang="zh-CN" altLang="en-US" sz="1500" dirty="0">
                <a:latin typeface="微软雅黑" panose="020B0503020204020204" pitchFamily="34" charset="-122"/>
                <a:ea typeface="微软雅黑" panose="020B0503020204020204" pitchFamily="34" charset="-122"/>
              </a:rPr>
              <a:t>，使用更便捷！</a:t>
            </a:r>
            <a:r>
              <a:rPr lang="en-US" altLang="zh-CN" sz="1500" b="1" dirty="0">
                <a:solidFill>
                  <a:schemeClr val="accent1">
                    <a:lumMod val="75000"/>
                  </a:schemeClr>
                </a:solidFill>
                <a:latin typeface="微软雅黑" panose="020B0503020204020204" pitchFamily="34" charset="-122"/>
                <a:ea typeface="微软雅黑" panose="020B0503020204020204" pitchFamily="34" charset="-122"/>
              </a:rPr>
              <a:t>    </a:t>
            </a:r>
            <a:endParaRPr lang="en-US" altLang="zh-CN" sz="15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3163026" y="2776502"/>
            <a:ext cx="2173459" cy="276999"/>
          </a:xfrm>
          <a:prstGeom prst="rect">
            <a:avLst/>
          </a:prstGeom>
          <a:solidFill>
            <a:srgbClr val="76BE00">
              <a:alpha val="50000"/>
            </a:srgbClr>
          </a:solidFill>
        </p:spPr>
        <p:txBody>
          <a:bodyPr wrap="square">
            <a:spAutoFit/>
          </a:bodyPr>
          <a:lstStyle/>
          <a:p>
            <a:pPr algn="ctr"/>
            <a:r>
              <a:rPr lang="zh-CN" altLang="en-US" sz="1015" b="1" dirty="0"/>
              <a:t>小蓝点</a:t>
            </a:r>
            <a:r>
              <a:rPr lang="zh-CN" altLang="en-US" sz="1200" dirty="0"/>
              <a:t>标识未阅读的文献</a:t>
            </a:r>
            <a:endParaRPr lang="zh-CN" altLang="en-US" sz="1200" dirty="0"/>
          </a:p>
        </p:txBody>
      </p:sp>
      <p:sp>
        <p:nvSpPr>
          <p:cNvPr id="28" name="矩形 27"/>
          <p:cNvSpPr/>
          <p:nvPr/>
        </p:nvSpPr>
        <p:spPr>
          <a:xfrm>
            <a:off x="7626283" y="1801505"/>
            <a:ext cx="995747" cy="461665"/>
          </a:xfrm>
          <a:prstGeom prst="rect">
            <a:avLst/>
          </a:prstGeom>
          <a:solidFill>
            <a:srgbClr val="76BE00">
              <a:alpha val="50000"/>
            </a:srgbClr>
          </a:solidFill>
        </p:spPr>
        <p:txBody>
          <a:bodyPr wrap="square">
            <a:spAutoFit/>
          </a:bodyPr>
          <a:lstStyle/>
          <a:p>
            <a:pPr algn="ctr"/>
            <a:r>
              <a:rPr lang="zh-CN" altLang="en-US" sz="1200" dirty="0"/>
              <a:t>新文献到达时间</a:t>
            </a:r>
            <a:endParaRPr lang="zh-CN" altLang="en-US" sz="1200" dirty="0"/>
          </a:p>
        </p:txBody>
      </p:sp>
      <p:sp>
        <p:nvSpPr>
          <p:cNvPr id="30" name="矩形: 圆角 29"/>
          <p:cNvSpPr/>
          <p:nvPr/>
        </p:nvSpPr>
        <p:spPr>
          <a:xfrm>
            <a:off x="6710289" y="1667021"/>
            <a:ext cx="833511" cy="313357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sp>
        <p:nvSpPr>
          <p:cNvPr id="31" name="矩形: 圆角 30"/>
          <p:cNvSpPr/>
          <p:nvPr/>
        </p:nvSpPr>
        <p:spPr>
          <a:xfrm>
            <a:off x="2637692" y="2521633"/>
            <a:ext cx="410339" cy="227896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sp>
        <p:nvSpPr>
          <p:cNvPr id="32" name="矩形 31"/>
          <p:cNvSpPr/>
          <p:nvPr/>
        </p:nvSpPr>
        <p:spPr>
          <a:xfrm>
            <a:off x="163004" y="2272059"/>
            <a:ext cx="902624" cy="986873"/>
          </a:xfrm>
          <a:prstGeom prst="rect">
            <a:avLst/>
          </a:prstGeom>
          <a:solidFill>
            <a:srgbClr val="76BE00">
              <a:alpha val="50000"/>
            </a:srgbClr>
          </a:solidFill>
        </p:spPr>
        <p:txBody>
          <a:bodyPr wrap="square">
            <a:spAutoFit/>
          </a:bodyPr>
          <a:lstStyle/>
          <a:p>
            <a:r>
              <a:rPr lang="zh-CN" altLang="en-US" sz="1015" b="1" dirty="0"/>
              <a:t>小红点</a:t>
            </a:r>
            <a:endParaRPr lang="en-US" altLang="zh-CN" sz="1015" b="1" dirty="0"/>
          </a:p>
          <a:p>
            <a:r>
              <a:rPr lang="zh-CN" altLang="en-US" sz="1200" dirty="0"/>
              <a:t>表示该文件夹有新的文献出现</a:t>
            </a:r>
            <a:endParaRPr lang="zh-CN" altLang="en-US" sz="1200" dirty="0"/>
          </a:p>
        </p:txBody>
      </p:sp>
      <p:sp>
        <p:nvSpPr>
          <p:cNvPr id="33" name="矩形: 圆角 32"/>
          <p:cNvSpPr/>
          <p:nvPr/>
        </p:nvSpPr>
        <p:spPr>
          <a:xfrm>
            <a:off x="791308" y="3180459"/>
            <a:ext cx="501254" cy="126141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sp>
        <p:nvSpPr>
          <p:cNvPr id="18" name="矩形 9"/>
          <p:cNvSpPr>
            <a:spLocks noChangeArrowheads="1"/>
          </p:cNvSpPr>
          <p:nvPr/>
        </p:nvSpPr>
        <p:spPr bwMode="auto">
          <a:xfrm>
            <a:off x="249743" y="151051"/>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工作空间</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a:xfrm>
            <a:off x="716486" y="759776"/>
            <a:ext cx="7522091" cy="379143"/>
          </a:xfrm>
          <a:prstGeom prst="rect">
            <a:avLst/>
          </a:prstGeom>
        </p:spPr>
        <p:txBody>
          <a:bodyPr vert="horz" wrap="square" lIns="0" tIns="0" rIns="0" bIns="0" rtlCol="0">
            <a:spAutoFit/>
          </a:bodyPr>
          <a:lstStyle>
            <a:defPPr>
              <a:defRPr lang="en-US"/>
            </a:defPPr>
            <a:lvl1pPr marL="12700" marR="5080">
              <a:defRPr sz="3600">
                <a:latin typeface="Arial" panose="020B0604020202020204" pitchFamily="34" charset="0"/>
                <a:cs typeface="Arial" panose="020B0604020202020204" pitchFamily="34" charset="0"/>
              </a:defRPr>
            </a:lvl1pPr>
          </a:lstStyle>
          <a:p>
            <a:pPr marL="0" marR="2540">
              <a:lnSpc>
                <a:spcPct val="130000"/>
              </a:lnSpc>
              <a:buSzPct val="100000"/>
            </a:pPr>
            <a:r>
              <a:rPr lang="zh-CN" altLang="en-US" sz="1500" b="1" kern="0" dirty="0">
                <a:solidFill>
                  <a:schemeClr val="tx1">
                    <a:lumMod val="75000"/>
                    <a:lumOff val="25000"/>
                  </a:schemeClr>
                </a:solidFill>
                <a:latin typeface="微软雅黑" panose="020B0503020204020204" pitchFamily="34" charset="-122"/>
                <a:ea typeface="微软雅黑" panose="020B0503020204020204" pitchFamily="34" charset="-122"/>
                <a:cs typeface="+mn-cs"/>
              </a:rPr>
              <a:t>对于</a:t>
            </a:r>
            <a:r>
              <a:rPr lang="en-US" altLang="zh-CN" sz="2100" b="1" dirty="0">
                <a:solidFill>
                  <a:srgbClr val="76BE00"/>
                </a:solidFill>
                <a:latin typeface="微软雅黑" panose="020B0503020204020204" pitchFamily="34" charset="-122"/>
                <a:ea typeface="微软雅黑" panose="020B0503020204020204" pitchFamily="34" charset="-122"/>
                <a:cs typeface="+mn-cs"/>
              </a:rPr>
              <a:t>IPR</a:t>
            </a:r>
            <a:r>
              <a:rPr lang="en-US" altLang="zh-CN" sz="2100" b="1" kern="0" dirty="0">
                <a:solidFill>
                  <a:srgbClr val="6EBC37"/>
                </a:solidFill>
                <a:latin typeface="微软雅黑" panose="020B0503020204020204" pitchFamily="34" charset="-122"/>
                <a:ea typeface="微软雅黑" panose="020B0503020204020204" pitchFamily="34" charset="-122"/>
                <a:cs typeface="+mn-cs"/>
              </a:rPr>
              <a:t> </a:t>
            </a:r>
            <a:r>
              <a:rPr lang="zh-CN" altLang="en-US" sz="1500" b="1" kern="0" dirty="0">
                <a:solidFill>
                  <a:schemeClr val="tx1">
                    <a:lumMod val="75000"/>
                    <a:lumOff val="25000"/>
                  </a:schemeClr>
                </a:solidFill>
                <a:latin typeface="微软雅黑" panose="020B0503020204020204" pitchFamily="34" charset="-122"/>
                <a:ea typeface="微软雅黑" panose="020B0503020204020204" pitchFamily="34" charset="-122"/>
                <a:cs typeface="+mn-cs"/>
              </a:rPr>
              <a:t>利用智慧芽的工作空间</a:t>
            </a:r>
            <a:r>
              <a:rPr lang="zh-CN" altLang="en-US" sz="2100" b="1" dirty="0">
                <a:solidFill>
                  <a:srgbClr val="76BE00"/>
                </a:solidFill>
                <a:latin typeface="微软雅黑" panose="020B0503020204020204" pitchFamily="34" charset="-122"/>
                <a:ea typeface="微软雅黑" panose="020B0503020204020204" pitchFamily="34" charset="-122"/>
                <a:cs typeface="+mn-cs"/>
              </a:rPr>
              <a:t>管理公司专利</a:t>
            </a:r>
            <a:endParaRPr lang="en-US" altLang="zh-CN" sz="2100" b="1" dirty="0">
              <a:solidFill>
                <a:srgbClr val="76BE00"/>
              </a:solidFill>
              <a:latin typeface="微软雅黑" panose="020B0503020204020204" pitchFamily="34" charset="-122"/>
              <a:ea typeface="微软雅黑" panose="020B0503020204020204" pitchFamily="34" charset="-122"/>
              <a:cs typeface="+mn-cs"/>
            </a:endParaRPr>
          </a:p>
        </p:txBody>
      </p:sp>
      <p:pic>
        <p:nvPicPr>
          <p:cNvPr id="3" name="图片 2"/>
          <p:cNvPicPr>
            <a:picLocks noChangeAspect="1"/>
          </p:cNvPicPr>
          <p:nvPr/>
        </p:nvPicPr>
        <p:blipFill rotWithShape="1">
          <a:blip r:embed="rId1"/>
          <a:srcRect t="4672" b="21270"/>
          <a:stretch>
            <a:fillRect/>
          </a:stretch>
        </p:blipFill>
        <p:spPr>
          <a:xfrm>
            <a:off x="716486" y="1715869"/>
            <a:ext cx="7597521" cy="3118029"/>
          </a:xfrm>
          <a:prstGeom prst="rect">
            <a:avLst/>
          </a:prstGeom>
        </p:spPr>
      </p:pic>
      <p:sp>
        <p:nvSpPr>
          <p:cNvPr id="5" name="对话气泡: 圆角矩形 4"/>
          <p:cNvSpPr/>
          <p:nvPr/>
        </p:nvSpPr>
        <p:spPr>
          <a:xfrm>
            <a:off x="2206790" y="1493074"/>
            <a:ext cx="511289" cy="298777"/>
          </a:xfrm>
          <a:prstGeom prst="wedgeRoundRectCallout">
            <a:avLst>
              <a:gd name="adj1" fmla="val -70833"/>
              <a:gd name="adj2" fmla="val 62500"/>
              <a:gd name="adj3" fmla="val 16667"/>
            </a:avLst>
          </a:prstGeom>
          <a:solidFill>
            <a:srgbClr val="7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925"/>
            <a:r>
              <a:rPr lang="zh-CN" altLang="en-US" sz="1050" dirty="0">
                <a:solidFill>
                  <a:schemeClr val="bg1"/>
                </a:solidFill>
                <a:latin typeface="微软雅黑" panose="020B0503020204020204" pitchFamily="34" charset="-122"/>
                <a:ea typeface="微软雅黑" panose="020B0503020204020204" pitchFamily="34" charset="-122"/>
              </a:rPr>
              <a:t>分享</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7" name="对话气泡: 圆角矩形 6"/>
          <p:cNvSpPr/>
          <p:nvPr/>
        </p:nvSpPr>
        <p:spPr>
          <a:xfrm>
            <a:off x="5845906" y="3072505"/>
            <a:ext cx="473969" cy="268640"/>
          </a:xfrm>
          <a:prstGeom prst="wedgeRoundRectCallout">
            <a:avLst>
              <a:gd name="adj1" fmla="val -43389"/>
              <a:gd name="adj2" fmla="val 82237"/>
              <a:gd name="adj3" fmla="val 16667"/>
            </a:avLst>
          </a:prstGeom>
          <a:solidFill>
            <a:srgbClr val="7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925"/>
            <a:r>
              <a:rPr lang="zh-CN" altLang="en-US" sz="1050" dirty="0">
                <a:solidFill>
                  <a:schemeClr val="bg1"/>
                </a:solidFill>
                <a:latin typeface="微软雅黑" panose="020B0503020204020204" pitchFamily="34" charset="-122"/>
                <a:ea typeface="微软雅黑" panose="020B0503020204020204" pitchFamily="34" charset="-122"/>
              </a:rPr>
              <a:t>讨论</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12" name="矩形 9"/>
          <p:cNvSpPr>
            <a:spLocks noChangeArrowheads="1"/>
          </p:cNvSpPr>
          <p:nvPr/>
        </p:nvSpPr>
        <p:spPr bwMode="auto">
          <a:xfrm>
            <a:off x="249743" y="151051"/>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工作空间</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
        <p:nvSpPr>
          <p:cNvPr id="8" name="矩形 7"/>
          <p:cNvSpPr/>
          <p:nvPr/>
        </p:nvSpPr>
        <p:spPr>
          <a:xfrm>
            <a:off x="1258732" y="1065893"/>
            <a:ext cx="4339650" cy="298672"/>
          </a:xfrm>
          <a:prstGeom prst="rect">
            <a:avLst/>
          </a:prstGeom>
        </p:spPr>
        <p:txBody>
          <a:bodyPr wrap="none">
            <a:spAutoFit/>
          </a:bodyPr>
          <a:lstStyle/>
          <a:p>
            <a:pPr>
              <a:lnSpc>
                <a:spcPct val="150000"/>
              </a:lnSpc>
            </a:pPr>
            <a:r>
              <a:rPr lang="zh-CN" altLang="en-US" sz="1015" kern="0" dirty="0">
                <a:solidFill>
                  <a:sysClr val="windowText" lastClr="000000"/>
                </a:solidFill>
                <a:latin typeface="微软雅黑" panose="020B0503020204020204" pitchFamily="34" charset="-122"/>
                <a:ea typeface="微软雅黑" panose="020B0503020204020204" pitchFamily="34" charset="-122"/>
              </a:rPr>
              <a:t>分享空间，协同工作，强化专利工作人员与技术研发人员之间的技术沟通</a:t>
            </a:r>
            <a:endParaRPr lang="zh-CN" altLang="en-US" sz="1015" kern="0" dirty="0">
              <a:solidFill>
                <a:sysClr val="windowText" lastClr="000000"/>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2"/>
          <a:stretch>
            <a:fillRect/>
          </a:stretch>
        </p:blipFill>
        <p:spPr>
          <a:xfrm>
            <a:off x="731825" y="2158960"/>
            <a:ext cx="1428357" cy="2369144"/>
          </a:xfrm>
          <a:prstGeom prst="rect">
            <a:avLst/>
          </a:prstGeom>
        </p:spPr>
      </p:pic>
      <p:sp>
        <p:nvSpPr>
          <p:cNvPr id="4" name="对话气泡: 圆角矩形 3"/>
          <p:cNvSpPr/>
          <p:nvPr/>
        </p:nvSpPr>
        <p:spPr>
          <a:xfrm>
            <a:off x="829994" y="4181569"/>
            <a:ext cx="741354" cy="346535"/>
          </a:xfrm>
          <a:prstGeom prst="wedgeRoundRectCallout">
            <a:avLst>
              <a:gd name="adj1" fmla="val 26171"/>
              <a:gd name="adj2" fmla="val -135084"/>
              <a:gd name="adj3" fmla="val 16667"/>
            </a:avLst>
          </a:prstGeom>
          <a:solidFill>
            <a:srgbClr val="7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925"/>
            <a:r>
              <a:rPr lang="zh-CN" altLang="en-US" sz="1050" dirty="0">
                <a:solidFill>
                  <a:schemeClr val="bg1"/>
                </a:solidFill>
                <a:latin typeface="微软雅黑" panose="020B0503020204020204" pitchFamily="34" charset="-122"/>
                <a:ea typeface="微软雅黑" panose="020B0503020204020204" pitchFamily="34" charset="-122"/>
              </a:rPr>
              <a:t>文件夹</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1649076" y="4118223"/>
            <a:ext cx="1747521" cy="790922"/>
          </a:xfrm>
          <a:prstGeom prst="rect">
            <a:avLst/>
          </a:prstGeom>
          <a:solidFill>
            <a:srgbClr val="DBDBDB"/>
          </a:solidFill>
        </p:spPr>
        <p:txBody>
          <a:bodyPr wrap="square">
            <a:spAutoFit/>
          </a:bodyPr>
          <a:lstStyle/>
          <a:p>
            <a:pPr>
              <a:lnSpc>
                <a:spcPct val="150000"/>
              </a:lnSpc>
            </a:pPr>
            <a:r>
              <a:rPr lang="zh-CN" altLang="en-US" sz="1050" dirty="0">
                <a:solidFill>
                  <a:srgbClr val="595959"/>
                </a:solidFill>
                <a:latin typeface="微软雅黑" panose="020B0503020204020204" pitchFamily="34" charset="-122"/>
                <a:ea typeface="微软雅黑" panose="020B0503020204020204" pitchFamily="34" charset="-122"/>
              </a:rPr>
              <a:t>按照公司架构分类保存公司专利，清晰管理专利资产</a:t>
            </a:r>
            <a:endParaRPr lang="zh-CN" altLang="en-US" sz="1050" dirty="0">
              <a:solidFill>
                <a:srgbClr val="595959"/>
              </a:solidFill>
              <a:latin typeface="微软雅黑" panose="020B0503020204020204" pitchFamily="34" charset="-122"/>
              <a:ea typeface="微软雅黑" panose="020B0503020204020204" pitchFamily="34" charset="-122"/>
            </a:endParaRPr>
          </a:p>
        </p:txBody>
      </p:sp>
      <p:sp>
        <p:nvSpPr>
          <p:cNvPr id="16" name="矩形 15"/>
          <p:cNvSpPr/>
          <p:nvPr/>
        </p:nvSpPr>
        <p:spPr>
          <a:xfrm>
            <a:off x="5506916" y="2503994"/>
            <a:ext cx="2614400" cy="548548"/>
          </a:xfrm>
          <a:prstGeom prst="rect">
            <a:avLst/>
          </a:prstGeom>
          <a:solidFill>
            <a:srgbClr val="DBDBDB"/>
          </a:solidFill>
        </p:spPr>
        <p:txBody>
          <a:bodyPr wrap="square">
            <a:spAutoFit/>
          </a:bodyPr>
          <a:lstStyle/>
          <a:p>
            <a:pPr>
              <a:lnSpc>
                <a:spcPct val="150000"/>
              </a:lnSpc>
            </a:pPr>
            <a:r>
              <a:rPr lang="zh-CN" altLang="en-US" sz="1050" dirty="0">
                <a:solidFill>
                  <a:srgbClr val="595959"/>
                </a:solidFill>
                <a:latin typeface="微软雅黑" panose="020B0503020204020204" pitchFamily="34" charset="-122"/>
                <a:ea typeface="微软雅黑" panose="020B0503020204020204" pitchFamily="34" charset="-122"/>
              </a:rPr>
              <a:t>跨部门协作，对专利进行不同维度的注释讨论，辅助专利运用或维持等决策的制定</a:t>
            </a:r>
            <a:endParaRPr lang="zh-CN" altLang="en-US" sz="1050" dirty="0">
              <a:solidFill>
                <a:srgbClr val="595959"/>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33229" y="1337948"/>
            <a:ext cx="3374729" cy="3374729"/>
          </a:xfrm>
          <a:prstGeom prst="rect">
            <a:avLst/>
          </a:prstGeom>
        </p:spPr>
      </p:pic>
      <p:sp>
        <p:nvSpPr>
          <p:cNvPr id="20" name="文本框 19"/>
          <p:cNvSpPr txBox="1"/>
          <p:nvPr/>
        </p:nvSpPr>
        <p:spPr>
          <a:xfrm>
            <a:off x="4862016" y="1801505"/>
            <a:ext cx="34289" cy="248209"/>
          </a:xfrm>
          <a:prstGeom prst="rect">
            <a:avLst/>
          </a:prstGeom>
          <a:noFill/>
        </p:spPr>
        <p:txBody>
          <a:bodyPr wrap="square" rtlCol="0">
            <a:spAutoFit/>
          </a:bodyPr>
          <a:lstStyle/>
          <a:p>
            <a:endParaRPr lang="zh-CN" altLang="en-US" sz="1015" dirty="0"/>
          </a:p>
        </p:txBody>
      </p:sp>
      <p:sp>
        <p:nvSpPr>
          <p:cNvPr id="21" name="文本框 20"/>
          <p:cNvSpPr txBox="1"/>
          <p:nvPr/>
        </p:nvSpPr>
        <p:spPr>
          <a:xfrm>
            <a:off x="725557" y="714391"/>
            <a:ext cx="7265505" cy="415498"/>
          </a:xfrm>
          <a:prstGeom prst="rect">
            <a:avLst/>
          </a:prstGeom>
          <a:noFill/>
        </p:spPr>
        <p:txBody>
          <a:bodyPr wrap="square" rtlCol="0">
            <a:spAutoFit/>
          </a:bodyPr>
          <a:lstStyle/>
          <a:p>
            <a:r>
              <a:rPr lang="zh-CN" altLang="en-US" sz="2100" b="1" dirty="0">
                <a:solidFill>
                  <a:srgbClr val="76BE00"/>
                </a:solidFill>
                <a:latin typeface="微软雅黑" panose="020B0503020204020204" pitchFamily="34" charset="-122"/>
                <a:ea typeface="微软雅黑" panose="020B0503020204020204" pitchFamily="34" charset="-122"/>
              </a:rPr>
              <a:t>邮件提醒 </a:t>
            </a:r>
            <a:r>
              <a:rPr lang="zh-CN" altLang="en-US" sz="1500" dirty="0">
                <a:latin typeface="微软雅黑" panose="020B0503020204020204" pitchFamily="34" charset="-122"/>
                <a:ea typeface="微软雅黑" panose="020B0503020204020204" pitchFamily="34" charset="-122"/>
              </a:rPr>
              <a:t>第一时间掌握被引用情况，积极主张自己的专利权！</a:t>
            </a:r>
            <a:endParaRPr lang="en-US" altLang="zh-CN" sz="15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0" name="矩形 9"/>
          <p:cNvSpPr>
            <a:spLocks noChangeArrowheads="1"/>
          </p:cNvSpPr>
          <p:nvPr/>
        </p:nvSpPr>
        <p:spPr bwMode="auto">
          <a:xfrm>
            <a:off x="249743" y="151051"/>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工作空间</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
        <p:nvSpPr>
          <p:cNvPr id="7" name="矩形: 圆角 6"/>
          <p:cNvSpPr/>
          <p:nvPr/>
        </p:nvSpPr>
        <p:spPr>
          <a:xfrm>
            <a:off x="920262" y="2828087"/>
            <a:ext cx="814753" cy="197226"/>
          </a:xfrm>
          <a:prstGeom prst="roundRect">
            <a:avLst/>
          </a:prstGeom>
          <a:noFill/>
          <a:ln w="28575">
            <a:solidFill>
              <a:srgbClr val="5D9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pic>
        <p:nvPicPr>
          <p:cNvPr id="3" name="图片 2"/>
          <p:cNvPicPr>
            <a:picLocks noChangeAspect="1"/>
          </p:cNvPicPr>
          <p:nvPr/>
        </p:nvPicPr>
        <p:blipFill>
          <a:blip r:embed="rId2"/>
          <a:stretch>
            <a:fillRect/>
          </a:stretch>
        </p:blipFill>
        <p:spPr>
          <a:xfrm>
            <a:off x="587216" y="1107282"/>
            <a:ext cx="3695700" cy="3713321"/>
          </a:xfrm>
          <a:prstGeom prst="rect">
            <a:avLst/>
          </a:prstGeom>
        </p:spPr>
      </p:pic>
      <p:pic>
        <p:nvPicPr>
          <p:cNvPr id="4" name="图片 3"/>
          <p:cNvPicPr>
            <a:picLocks noChangeAspect="1"/>
          </p:cNvPicPr>
          <p:nvPr/>
        </p:nvPicPr>
        <p:blipFill>
          <a:blip r:embed="rId3"/>
          <a:stretch>
            <a:fillRect/>
          </a:stretch>
        </p:blipFill>
        <p:spPr>
          <a:xfrm>
            <a:off x="4282916" y="1046798"/>
            <a:ext cx="4378643" cy="3957161"/>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0" y="1526876"/>
            <a:ext cx="9144000" cy="1858723"/>
          </a:xfrm>
          <a:prstGeom prst="rect">
            <a:avLst/>
          </a:prstGeom>
          <a:solidFill>
            <a:srgbClr val="124B71"/>
          </a:solidFill>
          <a:ln w="9525" cap="flat" cmpd="sng" algn="ctr">
            <a:no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4530">
              <a:defRPr/>
            </a:pPr>
            <a:endParaRPr lang="zh-CN" altLang="en-US" sz="1350"/>
          </a:p>
        </p:txBody>
      </p:sp>
      <p:sp>
        <p:nvSpPr>
          <p:cNvPr id="5" name="矩形 4"/>
          <p:cNvSpPr/>
          <p:nvPr/>
        </p:nvSpPr>
        <p:spPr>
          <a:xfrm flipV="1">
            <a:off x="-11430" y="5089684"/>
            <a:ext cx="9143524" cy="5715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菱形 2"/>
          <p:cNvSpPr/>
          <p:nvPr/>
        </p:nvSpPr>
        <p:spPr>
          <a:xfrm>
            <a:off x="2152174" y="1627760"/>
            <a:ext cx="1618774" cy="1618774"/>
          </a:xfrm>
          <a:prstGeom prst="diamond">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4" name="菱形 3"/>
          <p:cNvSpPr/>
          <p:nvPr/>
        </p:nvSpPr>
        <p:spPr>
          <a:xfrm>
            <a:off x="1778794" y="1627760"/>
            <a:ext cx="1618774" cy="1618774"/>
          </a:xfrm>
          <a:prstGeom prst="diamond">
            <a:avLst/>
          </a:prstGeom>
          <a:solidFill>
            <a:srgbClr val="7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10" name="文本框 9"/>
          <p:cNvSpPr txBox="1"/>
          <p:nvPr/>
        </p:nvSpPr>
        <p:spPr>
          <a:xfrm>
            <a:off x="2221230" y="1946847"/>
            <a:ext cx="1354455" cy="783164"/>
          </a:xfrm>
          <a:prstGeom prst="rect">
            <a:avLst/>
          </a:prstGeom>
          <a:noFill/>
        </p:spPr>
        <p:txBody>
          <a:bodyPr wrap="square" lIns="51435" tIns="25718" rIns="51435" bIns="25718" rtlCol="0">
            <a:spAutoFit/>
          </a:bodyPr>
          <a:lstStyle/>
          <a:p>
            <a:pPr algn="l">
              <a:lnSpc>
                <a:spcPct val="130000"/>
              </a:lnSpc>
            </a:pPr>
            <a:r>
              <a:rPr lang="en-US" altLang="zh-CN" sz="4050" dirty="0">
                <a:solidFill>
                  <a:schemeClr val="bg1"/>
                </a:solidFill>
                <a:latin typeface="+mj-ea"/>
                <a:ea typeface="+mj-ea"/>
              </a:rPr>
              <a:t>05</a:t>
            </a:r>
            <a:endParaRPr lang="en-US" altLang="zh-CN" sz="4050" dirty="0">
              <a:solidFill>
                <a:schemeClr val="bg1"/>
              </a:solidFill>
              <a:latin typeface="+mj-ea"/>
              <a:ea typeface="+mj-ea"/>
            </a:endParaRPr>
          </a:p>
        </p:txBody>
      </p:sp>
      <p:sp>
        <p:nvSpPr>
          <p:cNvPr id="9" name="矩形 8"/>
          <p:cNvSpPr/>
          <p:nvPr/>
        </p:nvSpPr>
        <p:spPr>
          <a:xfrm>
            <a:off x="3840004" y="2066624"/>
            <a:ext cx="3723323" cy="741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000" dirty="0">
                <a:solidFill>
                  <a:schemeClr val="bg1"/>
                </a:solidFill>
                <a:latin typeface="+mj-ea"/>
                <a:ea typeface="+mj-ea"/>
              </a:rPr>
              <a:t>专利分析</a:t>
            </a:r>
            <a:endParaRPr lang="zh-CN" altLang="en-US" sz="3000" dirty="0">
              <a:solidFill>
                <a:schemeClr val="bg1"/>
              </a:solidFill>
              <a:latin typeface="+mj-ea"/>
              <a:ea typeface="+mj-e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509439" y="1425544"/>
            <a:ext cx="7633888" cy="3096247"/>
          </a:xfrm>
          <a:prstGeom prst="rect">
            <a:avLst/>
          </a:prstGeom>
        </p:spPr>
      </p:pic>
      <p:sp>
        <p:nvSpPr>
          <p:cNvPr id="13" name="矩形 9"/>
          <p:cNvSpPr>
            <a:spLocks noChangeArrowheads="1"/>
          </p:cNvSpPr>
          <p:nvPr/>
        </p:nvSpPr>
        <p:spPr bwMode="auto">
          <a:xfrm>
            <a:off x="821243" y="203756"/>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专利分析</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
        <p:nvSpPr>
          <p:cNvPr id="2" name="矩形 1"/>
          <p:cNvSpPr/>
          <p:nvPr/>
        </p:nvSpPr>
        <p:spPr>
          <a:xfrm>
            <a:off x="261226" y="808059"/>
            <a:ext cx="4729180" cy="929357"/>
          </a:xfrm>
          <a:prstGeom prst="rect">
            <a:avLst/>
          </a:prstGeom>
        </p:spPr>
        <p:txBody>
          <a:bodyPr wrap="none">
            <a:spAutoFit/>
          </a:bodyPr>
          <a:lstStyle/>
          <a:p>
            <a:pPr>
              <a:lnSpc>
                <a:spcPct val="150000"/>
              </a:lnSpc>
            </a:pPr>
            <a:r>
              <a:rPr lang="zh-CN" altLang="en-US" sz="1015" b="1" dirty="0">
                <a:solidFill>
                  <a:srgbClr val="5D9700"/>
                </a:solidFill>
                <a:latin typeface="+mj-ea"/>
                <a:ea typeface="+mj-ea"/>
              </a:rPr>
              <a:t>自动生成分析仪表盘，一键生成图表，提高分析效率，自动生成多维度分析图表</a:t>
            </a:r>
            <a:endParaRPr lang="en-US" altLang="zh-CN" sz="1015" b="1" dirty="0">
              <a:solidFill>
                <a:srgbClr val="5D9700"/>
              </a:solidFill>
              <a:latin typeface="+mj-ea"/>
              <a:ea typeface="+mj-ea"/>
            </a:endParaRPr>
          </a:p>
          <a:p>
            <a:pPr>
              <a:lnSpc>
                <a:spcPct val="150000"/>
              </a:lnSpc>
            </a:pPr>
            <a:r>
              <a:rPr lang="zh-CN" altLang="en-US" sz="1015" b="1" dirty="0">
                <a:solidFill>
                  <a:srgbClr val="5D9700"/>
                </a:solidFill>
                <a:latin typeface="+mj-ea"/>
                <a:ea typeface="+mj-ea"/>
              </a:rPr>
              <a:t>无需导出数据 简单快捷。丰富美观的可视化效果。</a:t>
            </a:r>
            <a:endParaRPr lang="en-US" altLang="zh-CN" sz="1015" b="1" dirty="0">
              <a:solidFill>
                <a:srgbClr val="5D9700"/>
              </a:solidFill>
              <a:latin typeface="+mj-ea"/>
              <a:ea typeface="+mj-ea"/>
            </a:endParaRPr>
          </a:p>
          <a:p>
            <a:pPr algn="ctr">
              <a:buClr>
                <a:srgbClr val="76BE00"/>
              </a:buClr>
              <a:buSzPct val="150000"/>
            </a:pPr>
            <a:endParaRPr lang="zh-CN" altLang="en-US" sz="2400" b="1" dirty="0">
              <a:solidFill>
                <a:srgbClr val="5D9700"/>
              </a:solidFill>
              <a:latin typeface="+mj-ea"/>
              <a:ea typeface="+mj-ea"/>
            </a:endParaRPr>
          </a:p>
        </p:txBody>
      </p:sp>
      <p:pic>
        <p:nvPicPr>
          <p:cNvPr id="3" name="图片 2"/>
          <p:cNvPicPr>
            <a:picLocks noChangeAspect="1"/>
          </p:cNvPicPr>
          <p:nvPr/>
        </p:nvPicPr>
        <p:blipFill rotWithShape="1">
          <a:blip r:embed="rId2"/>
          <a:srcRect r="4341"/>
          <a:stretch>
            <a:fillRect/>
          </a:stretch>
        </p:blipFill>
        <p:spPr>
          <a:xfrm>
            <a:off x="466870" y="1643080"/>
            <a:ext cx="1124786" cy="269291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9"/>
          <p:cNvSpPr>
            <a:spLocks noChangeArrowheads="1"/>
          </p:cNvSpPr>
          <p:nvPr/>
        </p:nvSpPr>
        <p:spPr bwMode="auto">
          <a:xfrm>
            <a:off x="694243" y="193596"/>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专利分析</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
        <p:nvSpPr>
          <p:cNvPr id="2" name="矩形 1"/>
          <p:cNvSpPr/>
          <p:nvPr/>
        </p:nvSpPr>
        <p:spPr>
          <a:xfrm>
            <a:off x="500235" y="808059"/>
            <a:ext cx="7047122" cy="461665"/>
          </a:xfrm>
          <a:prstGeom prst="rect">
            <a:avLst/>
          </a:prstGeom>
        </p:spPr>
        <p:txBody>
          <a:bodyPr wrap="none">
            <a:spAutoFit/>
          </a:bodyPr>
          <a:lstStyle/>
          <a:p>
            <a:pPr algn="ctr">
              <a:buClr>
                <a:srgbClr val="76BE00"/>
              </a:buClr>
              <a:buSzPct val="150000"/>
            </a:pPr>
            <a:r>
              <a:rPr lang="zh-CN" altLang="en-US" sz="2400" b="1" dirty="0">
                <a:solidFill>
                  <a:srgbClr val="5D9700"/>
                </a:solidFill>
                <a:latin typeface="+mj-ea"/>
                <a:ea typeface="+mj-ea"/>
              </a:rPr>
              <a:t>内置多种分析维度 ，同时支持用户自定义分析维度</a:t>
            </a:r>
            <a:endParaRPr lang="zh-CN" altLang="en-US" sz="2400" b="1" dirty="0">
              <a:solidFill>
                <a:srgbClr val="5D9700"/>
              </a:solidFill>
              <a:latin typeface="+mj-ea"/>
              <a:ea typeface="+mj-ea"/>
            </a:endParaRPr>
          </a:p>
        </p:txBody>
      </p:sp>
      <p:pic>
        <p:nvPicPr>
          <p:cNvPr id="4" name="图片 3"/>
          <p:cNvPicPr>
            <a:picLocks noChangeAspect="1"/>
          </p:cNvPicPr>
          <p:nvPr/>
        </p:nvPicPr>
        <p:blipFill rotWithShape="1">
          <a:blip r:embed="rId1"/>
          <a:srcRect r="2179"/>
          <a:stretch>
            <a:fillRect/>
          </a:stretch>
        </p:blipFill>
        <p:spPr>
          <a:xfrm>
            <a:off x="583812" y="1246641"/>
            <a:ext cx="1791742" cy="2887421"/>
          </a:xfrm>
          <a:prstGeom prst="rect">
            <a:avLst/>
          </a:prstGeom>
        </p:spPr>
      </p:pic>
      <p:pic>
        <p:nvPicPr>
          <p:cNvPr id="6" name="图片 5"/>
          <p:cNvPicPr>
            <a:picLocks noChangeAspect="1"/>
          </p:cNvPicPr>
          <p:nvPr/>
        </p:nvPicPr>
        <p:blipFill>
          <a:blip r:embed="rId2"/>
          <a:stretch>
            <a:fillRect/>
          </a:stretch>
        </p:blipFill>
        <p:spPr>
          <a:xfrm>
            <a:off x="2340835" y="1277673"/>
            <a:ext cx="2040770" cy="1773230"/>
          </a:xfrm>
          <a:prstGeom prst="rect">
            <a:avLst/>
          </a:prstGeom>
        </p:spPr>
      </p:pic>
      <p:pic>
        <p:nvPicPr>
          <p:cNvPr id="7" name="图片 6"/>
          <p:cNvPicPr>
            <a:picLocks noChangeAspect="1"/>
          </p:cNvPicPr>
          <p:nvPr/>
        </p:nvPicPr>
        <p:blipFill rotWithShape="1">
          <a:blip r:embed="rId3"/>
          <a:srcRect l="985"/>
          <a:stretch>
            <a:fillRect/>
          </a:stretch>
        </p:blipFill>
        <p:spPr>
          <a:xfrm>
            <a:off x="4371433" y="1280413"/>
            <a:ext cx="1925492" cy="810760"/>
          </a:xfrm>
          <a:prstGeom prst="rect">
            <a:avLst/>
          </a:prstGeom>
        </p:spPr>
      </p:pic>
      <p:pic>
        <p:nvPicPr>
          <p:cNvPr id="8" name="图片 7"/>
          <p:cNvPicPr>
            <a:picLocks noChangeAspect="1"/>
          </p:cNvPicPr>
          <p:nvPr/>
        </p:nvPicPr>
        <p:blipFill>
          <a:blip r:embed="rId4"/>
          <a:stretch>
            <a:fillRect/>
          </a:stretch>
        </p:blipFill>
        <p:spPr>
          <a:xfrm>
            <a:off x="6296924" y="1279220"/>
            <a:ext cx="1844163" cy="3171720"/>
          </a:xfrm>
          <a:prstGeom prst="rect">
            <a:avLst/>
          </a:prstGeom>
        </p:spPr>
      </p:pic>
      <p:pic>
        <p:nvPicPr>
          <p:cNvPr id="10" name="图片 9"/>
          <p:cNvPicPr>
            <a:picLocks noChangeAspect="1"/>
          </p:cNvPicPr>
          <p:nvPr/>
        </p:nvPicPr>
        <p:blipFill>
          <a:blip r:embed="rId5"/>
          <a:stretch>
            <a:fillRect/>
          </a:stretch>
        </p:blipFill>
        <p:spPr>
          <a:xfrm>
            <a:off x="2429337" y="2997145"/>
            <a:ext cx="1925492" cy="1919693"/>
          </a:xfrm>
          <a:prstGeom prst="rect">
            <a:avLst/>
          </a:prstGeom>
        </p:spPr>
      </p:pic>
      <p:pic>
        <p:nvPicPr>
          <p:cNvPr id="11" name="图片 10"/>
          <p:cNvPicPr>
            <a:picLocks noChangeAspect="1"/>
          </p:cNvPicPr>
          <p:nvPr/>
        </p:nvPicPr>
        <p:blipFill>
          <a:blip r:embed="rId6"/>
          <a:stretch>
            <a:fillRect/>
          </a:stretch>
        </p:blipFill>
        <p:spPr>
          <a:xfrm>
            <a:off x="4408613" y="2082438"/>
            <a:ext cx="1909482" cy="2130030"/>
          </a:xfrm>
          <a:prstGeom prst="rect">
            <a:avLst/>
          </a:prstGeom>
        </p:spPr>
      </p:pic>
      <p:pic>
        <p:nvPicPr>
          <p:cNvPr id="12" name="图片 11"/>
          <p:cNvPicPr>
            <a:picLocks noChangeAspect="1"/>
          </p:cNvPicPr>
          <p:nvPr/>
        </p:nvPicPr>
        <p:blipFill rotWithShape="1">
          <a:blip r:embed="rId7"/>
          <a:srcRect r="1907"/>
          <a:stretch>
            <a:fillRect/>
          </a:stretch>
        </p:blipFill>
        <p:spPr>
          <a:xfrm>
            <a:off x="583811" y="4092601"/>
            <a:ext cx="1909482" cy="824237"/>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矩形 42"/>
          <p:cNvSpPr>
            <a:spLocks noChangeArrowheads="1"/>
          </p:cNvSpPr>
          <p:nvPr/>
        </p:nvSpPr>
        <p:spPr bwMode="auto">
          <a:xfrm>
            <a:off x="583406" y="1521619"/>
            <a:ext cx="31099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charset="-122"/>
              </a:defRPr>
            </a:lvl1pPr>
            <a:lvl2pPr>
              <a:defRPr>
                <a:solidFill>
                  <a:schemeClr val="tx1"/>
                </a:solidFill>
                <a:latin typeface="Arial" panose="020B0604020202020204" pitchFamily="34" charset="0"/>
                <a:ea typeface="黑体" panose="02010609060101010101" charset="-122"/>
              </a:defRPr>
            </a:lvl2pPr>
            <a:lvl3pPr>
              <a:defRPr>
                <a:solidFill>
                  <a:schemeClr val="tx1"/>
                </a:solidFill>
                <a:latin typeface="Arial" panose="020B0604020202020204" pitchFamily="34" charset="0"/>
                <a:ea typeface="黑体" panose="02010609060101010101" charset="-122"/>
              </a:defRPr>
            </a:lvl3pPr>
            <a:lvl4pPr>
              <a:defRPr>
                <a:solidFill>
                  <a:schemeClr val="tx1"/>
                </a:solidFill>
                <a:latin typeface="Arial" panose="020B0604020202020204" pitchFamily="34" charset="0"/>
                <a:ea typeface="黑体" panose="02010609060101010101" charset="-122"/>
              </a:defRPr>
            </a:lvl4pPr>
            <a:lvl5pPr>
              <a:defRPr>
                <a:solidFill>
                  <a:schemeClr val="tx1"/>
                </a:solidFill>
                <a:latin typeface="Arial" panose="020B0604020202020204" pitchFamily="34" charset="0"/>
                <a:ea typeface="黑体" panose="02010609060101010101"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r>
              <a:rPr lang="zh-CN" altLang="en-US" sz="1050">
                <a:latin typeface="微软雅黑" panose="020B0503020204020204" pitchFamily="34" charset="-122"/>
                <a:ea typeface="微软雅黑" panose="020B0503020204020204" pitchFamily="34" charset="-122"/>
              </a:rPr>
              <a:t>用于寻找解决具体技术问题的专利技术，也可以用于寻找技术空白点、技术研发热点和突破点。技术研发人员可结合资深的技术优势使用技术功效矩阵指导技术研发。</a:t>
            </a:r>
            <a:endParaRPr lang="zh-CN" altLang="en-US" sz="1050">
              <a:latin typeface="微软雅黑" panose="020B0503020204020204" pitchFamily="34" charset="-122"/>
              <a:ea typeface="微软雅黑" panose="020B0503020204020204" pitchFamily="34" charset="-122"/>
            </a:endParaRPr>
          </a:p>
        </p:txBody>
      </p:sp>
      <p:sp>
        <p:nvSpPr>
          <p:cNvPr id="36866" name="矩形 9"/>
          <p:cNvSpPr>
            <a:spLocks noChangeArrowheads="1"/>
          </p:cNvSpPr>
          <p:nvPr/>
        </p:nvSpPr>
        <p:spPr bwMode="auto">
          <a:xfrm>
            <a:off x="821531" y="257255"/>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42" tIns="25721" rIns="51442" bIns="25721">
            <a:spAutoFit/>
          </a:bodyPr>
          <a:lstStyle>
            <a:lvl1pPr>
              <a:defRPr>
                <a:solidFill>
                  <a:schemeClr val="tx1"/>
                </a:solidFill>
                <a:latin typeface="Arial" panose="020B0604020202020204" pitchFamily="34" charset="0"/>
                <a:ea typeface="黑体" panose="02010609060101010101" charset="-122"/>
              </a:defRPr>
            </a:lvl1pPr>
            <a:lvl2pPr>
              <a:defRPr>
                <a:solidFill>
                  <a:schemeClr val="tx1"/>
                </a:solidFill>
                <a:latin typeface="Arial" panose="020B0604020202020204" pitchFamily="34" charset="0"/>
                <a:ea typeface="黑体" panose="02010609060101010101" charset="-122"/>
              </a:defRPr>
            </a:lvl2pPr>
            <a:lvl3pPr>
              <a:defRPr>
                <a:solidFill>
                  <a:schemeClr val="tx1"/>
                </a:solidFill>
                <a:latin typeface="Arial" panose="020B0604020202020204" pitchFamily="34" charset="0"/>
                <a:ea typeface="黑体" panose="02010609060101010101" charset="-122"/>
              </a:defRPr>
            </a:lvl3pPr>
            <a:lvl4pPr>
              <a:defRPr>
                <a:solidFill>
                  <a:schemeClr val="tx1"/>
                </a:solidFill>
                <a:latin typeface="Arial" panose="020B0604020202020204" pitchFamily="34" charset="0"/>
                <a:ea typeface="黑体" panose="02010609060101010101" charset="-122"/>
              </a:defRPr>
            </a:lvl4pPr>
            <a:lvl5pPr>
              <a:defRPr>
                <a:solidFill>
                  <a:schemeClr val="tx1"/>
                </a:solidFill>
                <a:latin typeface="Arial" panose="020B0604020202020204" pitchFamily="34" charset="0"/>
                <a:ea typeface="黑体" panose="02010609060101010101"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nSpc>
                <a:spcPct val="130000"/>
              </a:lnSpc>
              <a:buSzPct val="100000"/>
            </a:pPr>
            <a:r>
              <a:rPr lang="zh-CN" altLang="en-US" sz="2100">
                <a:solidFill>
                  <a:srgbClr val="595959"/>
                </a:solidFill>
                <a:latin typeface="微软雅黑" panose="020B0503020204020204" pitchFamily="34" charset="-122"/>
                <a:ea typeface="微软雅黑" panose="020B0503020204020204" pitchFamily="34" charset="-122"/>
                <a:sym typeface="Heiti SC Light" charset="-122"/>
              </a:rPr>
              <a:t>技术功效矩阵分析</a:t>
            </a:r>
            <a:endParaRPr lang="zh-CN" altLang="en-US" sz="2100">
              <a:solidFill>
                <a:srgbClr val="595959"/>
              </a:solidFill>
              <a:latin typeface="微软雅黑" panose="020B0503020204020204" pitchFamily="34" charset="-122"/>
              <a:ea typeface="微软雅黑" panose="020B0503020204020204" pitchFamily="34" charset="-122"/>
              <a:sym typeface="Heiti SC Light" charset="-122"/>
            </a:endParaRPr>
          </a:p>
        </p:txBody>
      </p:sp>
      <p:sp>
        <p:nvSpPr>
          <p:cNvPr id="36867" name="文本框 39"/>
          <p:cNvSpPr txBox="1">
            <a:spLocks noChangeArrowheads="1"/>
          </p:cNvSpPr>
          <p:nvPr/>
        </p:nvSpPr>
        <p:spPr bwMode="auto">
          <a:xfrm>
            <a:off x="594123" y="2869406"/>
            <a:ext cx="302537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黑体" panose="02010609060101010101" charset="-122"/>
              </a:defRPr>
            </a:lvl1pPr>
            <a:lvl2pPr>
              <a:defRPr>
                <a:solidFill>
                  <a:schemeClr val="tx1"/>
                </a:solidFill>
                <a:latin typeface="Arial" panose="020B0604020202020204" pitchFamily="34" charset="0"/>
                <a:ea typeface="黑体" panose="02010609060101010101" charset="-122"/>
              </a:defRPr>
            </a:lvl2pPr>
            <a:lvl3pPr>
              <a:defRPr>
                <a:solidFill>
                  <a:schemeClr val="tx1"/>
                </a:solidFill>
                <a:latin typeface="Arial" panose="020B0604020202020204" pitchFamily="34" charset="0"/>
                <a:ea typeface="黑体" panose="02010609060101010101" charset="-122"/>
              </a:defRPr>
            </a:lvl3pPr>
            <a:lvl4pPr>
              <a:defRPr>
                <a:solidFill>
                  <a:schemeClr val="tx1"/>
                </a:solidFill>
                <a:latin typeface="Arial" panose="020B0604020202020204" pitchFamily="34" charset="0"/>
                <a:ea typeface="黑体" panose="02010609060101010101" charset="-122"/>
              </a:defRPr>
            </a:lvl4pPr>
            <a:lvl5pPr>
              <a:defRPr>
                <a:solidFill>
                  <a:schemeClr val="tx1"/>
                </a:solidFill>
                <a:latin typeface="Arial" panose="020B0604020202020204" pitchFamily="34" charset="0"/>
                <a:ea typeface="黑体" panose="02010609060101010101"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buClr>
                <a:srgbClr val="76BE00"/>
              </a:buClr>
              <a:buFont typeface="Arial" panose="020B0604020202020204" pitchFamily="34" charset="0"/>
              <a:buChar char="•"/>
            </a:pPr>
            <a:r>
              <a:rPr lang="zh-CN" altLang="en-US" sz="1050">
                <a:ea typeface="微软雅黑" panose="020B0503020204020204" pitchFamily="34" charset="-122"/>
              </a:rPr>
              <a:t>工作空间中支持矩阵分析</a:t>
            </a:r>
            <a:endParaRPr lang="en-US" altLang="zh-CN" sz="1050">
              <a:ea typeface="微软雅黑" panose="020B0503020204020204" pitchFamily="34" charset="-122"/>
            </a:endParaRPr>
          </a:p>
          <a:p>
            <a:pPr>
              <a:buClr>
                <a:srgbClr val="76BE00"/>
              </a:buClr>
              <a:buFont typeface="Arial" panose="020B0604020202020204" pitchFamily="34" charset="0"/>
              <a:buChar char="•"/>
            </a:pPr>
            <a:r>
              <a:rPr lang="zh-CN" altLang="en-US" sz="1050">
                <a:ea typeface="微软雅黑" panose="020B0503020204020204" pitchFamily="34" charset="-122"/>
              </a:rPr>
              <a:t>矩阵分析功能支持自定义字段分析，因此结合自定义字段的技术和功效的标引，形成技术功效矩阵</a:t>
            </a:r>
            <a:endParaRPr lang="en-US" altLang="zh-CN" sz="1050">
              <a:ea typeface="微软雅黑" panose="020B0503020204020204" pitchFamily="34" charset="-122"/>
            </a:endParaRPr>
          </a:p>
          <a:p>
            <a:pPr>
              <a:buClr>
                <a:srgbClr val="76BE00"/>
              </a:buClr>
              <a:buFont typeface="Arial" panose="020B0604020202020204" pitchFamily="34" charset="0"/>
              <a:buChar char="•"/>
            </a:pPr>
            <a:r>
              <a:rPr lang="zh-CN" altLang="en-US" sz="1050">
                <a:ea typeface="微软雅黑" panose="020B0503020204020204" pitchFamily="34" charset="-122"/>
              </a:rPr>
              <a:t>该矩阵分析功能支持四个维度分析，还可增加申请人、受理局等字段作为对比项</a:t>
            </a:r>
            <a:endParaRPr lang="en-US" altLang="zh-CN" sz="1050">
              <a:ea typeface="微软雅黑" panose="020B0503020204020204" pitchFamily="34" charset="-122"/>
            </a:endParaRPr>
          </a:p>
        </p:txBody>
      </p:sp>
      <p:sp>
        <p:nvSpPr>
          <p:cNvPr id="36868" name="矩形 40"/>
          <p:cNvSpPr>
            <a:spLocks noChangeArrowheads="1"/>
          </p:cNvSpPr>
          <p:nvPr/>
        </p:nvSpPr>
        <p:spPr bwMode="auto">
          <a:xfrm>
            <a:off x="583406" y="1189435"/>
            <a:ext cx="13388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ea typeface="黑体" panose="02010609060101010101" charset="-122"/>
              </a:defRPr>
            </a:lvl1pPr>
            <a:lvl2pPr defTabSz="685800">
              <a:defRPr>
                <a:solidFill>
                  <a:schemeClr val="tx1"/>
                </a:solidFill>
                <a:latin typeface="Arial" panose="020B0604020202020204" pitchFamily="34" charset="0"/>
                <a:ea typeface="黑体" panose="02010609060101010101" charset="-122"/>
              </a:defRPr>
            </a:lvl2pPr>
            <a:lvl3pPr defTabSz="685800">
              <a:defRPr>
                <a:solidFill>
                  <a:schemeClr val="tx1"/>
                </a:solidFill>
                <a:latin typeface="Arial" panose="020B0604020202020204" pitchFamily="34" charset="0"/>
                <a:ea typeface="黑体" panose="02010609060101010101" charset="-122"/>
              </a:defRPr>
            </a:lvl3pPr>
            <a:lvl4pPr defTabSz="685800">
              <a:defRPr>
                <a:solidFill>
                  <a:schemeClr val="tx1"/>
                </a:solidFill>
                <a:latin typeface="Arial" panose="020B0604020202020204" pitchFamily="34" charset="0"/>
                <a:ea typeface="黑体" panose="02010609060101010101" charset="-122"/>
              </a:defRPr>
            </a:lvl4pPr>
            <a:lvl5pPr defTabSz="685800">
              <a:defRPr>
                <a:solidFill>
                  <a:schemeClr val="tx1"/>
                </a:solidFill>
                <a:latin typeface="Arial" panose="020B0604020202020204" pitchFamily="34" charset="0"/>
                <a:ea typeface="黑体" panose="02010609060101010101" charset="-122"/>
              </a:defRPr>
            </a:lvl5pPr>
            <a:lvl6pPr defTabSz="685800"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defTabSz="685800"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defTabSz="685800"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defTabSz="685800"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r>
              <a:rPr lang="zh-CN" altLang="en-US" sz="1500">
                <a:solidFill>
                  <a:srgbClr val="0D0D0D"/>
                </a:solidFill>
                <a:latin typeface="微软雅黑" panose="020B0503020204020204" pitchFamily="34" charset="-122"/>
                <a:ea typeface="微软雅黑" panose="020B0503020204020204" pitchFamily="34" charset="-122"/>
              </a:rPr>
              <a:t>技术功效分析</a:t>
            </a:r>
            <a:endParaRPr lang="en-US" altLang="zh-CN" sz="1500">
              <a:solidFill>
                <a:srgbClr val="0D0D0D"/>
              </a:solidFill>
              <a:latin typeface="微软雅黑" panose="020B0503020204020204" pitchFamily="34" charset="-122"/>
              <a:ea typeface="微软雅黑" panose="020B0503020204020204" pitchFamily="34" charset="-122"/>
            </a:endParaRPr>
          </a:p>
        </p:txBody>
      </p:sp>
      <p:sp>
        <p:nvSpPr>
          <p:cNvPr id="36869" name="矩形 43"/>
          <p:cNvSpPr>
            <a:spLocks noChangeArrowheads="1"/>
          </p:cNvSpPr>
          <p:nvPr/>
        </p:nvSpPr>
        <p:spPr bwMode="auto">
          <a:xfrm>
            <a:off x="583406" y="2569369"/>
            <a:ext cx="15311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ea typeface="黑体" panose="02010609060101010101" charset="-122"/>
              </a:defRPr>
            </a:lvl1pPr>
            <a:lvl2pPr defTabSz="685800">
              <a:defRPr>
                <a:solidFill>
                  <a:schemeClr val="tx1"/>
                </a:solidFill>
                <a:latin typeface="Arial" panose="020B0604020202020204" pitchFamily="34" charset="0"/>
                <a:ea typeface="黑体" panose="02010609060101010101" charset="-122"/>
              </a:defRPr>
            </a:lvl2pPr>
            <a:lvl3pPr defTabSz="685800">
              <a:defRPr>
                <a:solidFill>
                  <a:schemeClr val="tx1"/>
                </a:solidFill>
                <a:latin typeface="Arial" panose="020B0604020202020204" pitchFamily="34" charset="0"/>
                <a:ea typeface="黑体" panose="02010609060101010101" charset="-122"/>
              </a:defRPr>
            </a:lvl3pPr>
            <a:lvl4pPr defTabSz="685800">
              <a:defRPr>
                <a:solidFill>
                  <a:schemeClr val="tx1"/>
                </a:solidFill>
                <a:latin typeface="Arial" panose="020B0604020202020204" pitchFamily="34" charset="0"/>
                <a:ea typeface="黑体" panose="02010609060101010101" charset="-122"/>
              </a:defRPr>
            </a:lvl4pPr>
            <a:lvl5pPr defTabSz="685800">
              <a:defRPr>
                <a:solidFill>
                  <a:schemeClr val="tx1"/>
                </a:solidFill>
                <a:latin typeface="Arial" panose="020B0604020202020204" pitchFamily="34" charset="0"/>
                <a:ea typeface="黑体" panose="02010609060101010101" charset="-122"/>
              </a:defRPr>
            </a:lvl5pPr>
            <a:lvl6pPr defTabSz="685800"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defTabSz="685800"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defTabSz="685800"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defTabSz="685800"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r>
              <a:rPr lang="zh-CN" altLang="en-US" sz="1500">
                <a:solidFill>
                  <a:srgbClr val="0D0D0D"/>
                </a:solidFill>
                <a:latin typeface="微软雅黑" panose="020B0503020204020204" pitchFamily="34" charset="-122"/>
                <a:ea typeface="微软雅黑" panose="020B0503020204020204" pitchFamily="34" charset="-122"/>
              </a:rPr>
              <a:t>矩阵分析图表：</a:t>
            </a:r>
            <a:endParaRPr lang="en-US" altLang="zh-CN" sz="1500">
              <a:solidFill>
                <a:srgbClr val="000000"/>
              </a:solidFill>
              <a:ea typeface="微软雅黑" panose="020B0503020204020204" pitchFamily="34" charset="-122"/>
            </a:endParaRPr>
          </a:p>
        </p:txBody>
      </p:sp>
      <p:grpSp>
        <p:nvGrpSpPr>
          <p:cNvPr id="11" name="组合 10"/>
          <p:cNvGrpSpPr/>
          <p:nvPr/>
        </p:nvGrpSpPr>
        <p:grpSpPr bwMode="auto">
          <a:xfrm>
            <a:off x="3619500" y="1088231"/>
            <a:ext cx="4293394" cy="3106342"/>
            <a:chOff x="3012486" y="1149349"/>
            <a:chExt cx="7019282" cy="4958488"/>
          </a:xfrm>
        </p:grpSpPr>
        <p:pic>
          <p:nvPicPr>
            <p:cNvPr id="36871" name="图片 11"/>
            <p:cNvPicPr>
              <a:picLocks noChangeAspect="1" noChangeArrowheads="1"/>
            </p:cNvPicPr>
            <p:nvPr/>
          </p:nvPicPr>
          <p:blipFill>
            <a:blip r:embed="rId1">
              <a:extLst>
                <a:ext uri="{28A0092B-C50C-407E-A947-70E740481C1C}">
                  <a14:useLocalDpi xmlns:a14="http://schemas.microsoft.com/office/drawing/2010/main" val="0"/>
                </a:ext>
              </a:extLst>
            </a:blip>
            <a:srcRect l="1094" b="4442"/>
            <a:stretch>
              <a:fillRect/>
            </a:stretch>
          </p:blipFill>
          <p:spPr bwMode="auto">
            <a:xfrm>
              <a:off x="3160450" y="1320823"/>
              <a:ext cx="6871318" cy="478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文本框 12"/>
            <p:cNvSpPr txBox="1">
              <a:spLocks noChangeArrowheads="1"/>
            </p:cNvSpPr>
            <p:nvPr/>
          </p:nvSpPr>
          <p:spPr bwMode="auto">
            <a:xfrm>
              <a:off x="3012488" y="5260177"/>
              <a:ext cx="816747" cy="3316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charset="-122"/>
                </a:defRPr>
              </a:lvl1pPr>
              <a:lvl2pPr>
                <a:defRPr>
                  <a:solidFill>
                    <a:schemeClr val="tx1"/>
                  </a:solidFill>
                  <a:latin typeface="Arial" panose="020B0604020202020204" pitchFamily="34" charset="0"/>
                  <a:ea typeface="黑体" panose="02010609060101010101" charset="-122"/>
                </a:defRPr>
              </a:lvl2pPr>
              <a:lvl3pPr>
                <a:defRPr>
                  <a:solidFill>
                    <a:schemeClr val="tx1"/>
                  </a:solidFill>
                  <a:latin typeface="Arial" panose="020B0604020202020204" pitchFamily="34" charset="0"/>
                  <a:ea typeface="黑体" panose="02010609060101010101" charset="-122"/>
                </a:defRPr>
              </a:lvl3pPr>
              <a:lvl4pPr>
                <a:defRPr>
                  <a:solidFill>
                    <a:schemeClr val="tx1"/>
                  </a:solidFill>
                  <a:latin typeface="Arial" panose="020B0604020202020204" pitchFamily="34" charset="0"/>
                  <a:ea typeface="黑体" panose="02010609060101010101" charset="-122"/>
                </a:defRPr>
              </a:lvl4pPr>
              <a:lvl5pPr>
                <a:defRPr>
                  <a:solidFill>
                    <a:schemeClr val="tx1"/>
                  </a:solidFill>
                  <a:latin typeface="Arial" panose="020B0604020202020204" pitchFamily="34" charset="0"/>
                  <a:ea typeface="黑体" panose="02010609060101010101"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r"/>
              <a:r>
                <a:rPr lang="zh-CN" altLang="en-US" sz="750" b="1">
                  <a:solidFill>
                    <a:srgbClr val="595959"/>
                  </a:solidFill>
                  <a:ea typeface="微软雅黑" panose="020B0503020204020204" pitchFamily="34" charset="-122"/>
                </a:rPr>
                <a:t>抗弯曲</a:t>
              </a:r>
              <a:endParaRPr lang="zh-CN" altLang="en-US" sz="750" b="1">
                <a:solidFill>
                  <a:srgbClr val="595959"/>
                </a:solidFill>
                <a:ea typeface="微软雅黑" panose="020B0503020204020204" pitchFamily="34" charset="-122"/>
              </a:endParaRPr>
            </a:p>
          </p:txBody>
        </p:sp>
        <p:sp>
          <p:nvSpPr>
            <p:cNvPr id="36873" name="文本框 13"/>
            <p:cNvSpPr txBox="1">
              <a:spLocks noChangeArrowheads="1"/>
            </p:cNvSpPr>
            <p:nvPr/>
          </p:nvSpPr>
          <p:spPr bwMode="auto">
            <a:xfrm>
              <a:off x="3012488" y="3939813"/>
              <a:ext cx="816747" cy="3316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charset="-122"/>
                </a:defRPr>
              </a:lvl1pPr>
              <a:lvl2pPr>
                <a:defRPr>
                  <a:solidFill>
                    <a:schemeClr val="tx1"/>
                  </a:solidFill>
                  <a:latin typeface="Arial" panose="020B0604020202020204" pitchFamily="34" charset="0"/>
                  <a:ea typeface="黑体" panose="02010609060101010101" charset="-122"/>
                </a:defRPr>
              </a:lvl2pPr>
              <a:lvl3pPr>
                <a:defRPr>
                  <a:solidFill>
                    <a:schemeClr val="tx1"/>
                  </a:solidFill>
                  <a:latin typeface="Arial" panose="020B0604020202020204" pitchFamily="34" charset="0"/>
                  <a:ea typeface="黑体" panose="02010609060101010101" charset="-122"/>
                </a:defRPr>
              </a:lvl3pPr>
              <a:lvl4pPr>
                <a:defRPr>
                  <a:solidFill>
                    <a:schemeClr val="tx1"/>
                  </a:solidFill>
                  <a:latin typeface="Arial" panose="020B0604020202020204" pitchFamily="34" charset="0"/>
                  <a:ea typeface="黑体" panose="02010609060101010101" charset="-122"/>
                </a:defRPr>
              </a:lvl4pPr>
              <a:lvl5pPr>
                <a:defRPr>
                  <a:solidFill>
                    <a:schemeClr val="tx1"/>
                  </a:solidFill>
                  <a:latin typeface="Arial" panose="020B0604020202020204" pitchFamily="34" charset="0"/>
                  <a:ea typeface="黑体" panose="02010609060101010101"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r"/>
              <a:r>
                <a:rPr lang="zh-CN" altLang="en-US" sz="750" b="1">
                  <a:solidFill>
                    <a:srgbClr val="595959"/>
                  </a:solidFill>
                  <a:ea typeface="微软雅黑" panose="020B0503020204020204" pitchFamily="34" charset="-122"/>
                </a:rPr>
                <a:t>低损耗</a:t>
              </a:r>
              <a:endParaRPr lang="zh-CN" altLang="en-US" sz="750" b="1">
                <a:solidFill>
                  <a:srgbClr val="595959"/>
                </a:solidFill>
                <a:ea typeface="微软雅黑" panose="020B0503020204020204" pitchFamily="34" charset="-122"/>
              </a:endParaRPr>
            </a:p>
          </p:txBody>
        </p:sp>
        <p:sp>
          <p:nvSpPr>
            <p:cNvPr id="36874" name="文本框 14"/>
            <p:cNvSpPr txBox="1">
              <a:spLocks noChangeArrowheads="1"/>
            </p:cNvSpPr>
            <p:nvPr/>
          </p:nvSpPr>
          <p:spPr bwMode="auto">
            <a:xfrm rot="18874507">
              <a:off x="7457786" y="1392338"/>
              <a:ext cx="825627" cy="3396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charset="-122"/>
                </a:defRPr>
              </a:lvl1pPr>
              <a:lvl2pPr>
                <a:defRPr>
                  <a:solidFill>
                    <a:schemeClr val="tx1"/>
                  </a:solidFill>
                  <a:latin typeface="Arial" panose="020B0604020202020204" pitchFamily="34" charset="0"/>
                  <a:ea typeface="黑体" panose="02010609060101010101" charset="-122"/>
                </a:defRPr>
              </a:lvl2pPr>
              <a:lvl3pPr>
                <a:defRPr>
                  <a:solidFill>
                    <a:schemeClr val="tx1"/>
                  </a:solidFill>
                  <a:latin typeface="Arial" panose="020B0604020202020204" pitchFamily="34" charset="0"/>
                  <a:ea typeface="黑体" panose="02010609060101010101" charset="-122"/>
                </a:defRPr>
              </a:lvl3pPr>
              <a:lvl4pPr>
                <a:defRPr>
                  <a:solidFill>
                    <a:schemeClr val="tx1"/>
                  </a:solidFill>
                  <a:latin typeface="Arial" panose="020B0604020202020204" pitchFamily="34" charset="0"/>
                  <a:ea typeface="黑体" panose="02010609060101010101" charset="-122"/>
                </a:defRPr>
              </a:lvl4pPr>
              <a:lvl5pPr>
                <a:defRPr>
                  <a:solidFill>
                    <a:schemeClr val="tx1"/>
                  </a:solidFill>
                  <a:latin typeface="Arial" panose="020B0604020202020204" pitchFamily="34" charset="0"/>
                  <a:ea typeface="黑体" panose="02010609060101010101"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r>
                <a:rPr lang="zh-CN" altLang="en-US" sz="750" b="1">
                  <a:solidFill>
                    <a:srgbClr val="595959"/>
                  </a:solidFill>
                  <a:ea typeface="微软雅黑" panose="020B0503020204020204" pitchFamily="34" charset="-122"/>
                </a:rPr>
                <a:t>外包层</a:t>
              </a:r>
              <a:endParaRPr lang="zh-CN" altLang="en-US" sz="750" b="1">
                <a:solidFill>
                  <a:srgbClr val="595959"/>
                </a:solidFill>
                <a:ea typeface="微软雅黑" panose="020B0503020204020204" pitchFamily="34" charset="-122"/>
              </a:endParaRPr>
            </a:p>
          </p:txBody>
        </p:sp>
        <p:sp>
          <p:nvSpPr>
            <p:cNvPr id="36875" name="文本框 15"/>
            <p:cNvSpPr txBox="1">
              <a:spLocks noChangeArrowheads="1"/>
            </p:cNvSpPr>
            <p:nvPr/>
          </p:nvSpPr>
          <p:spPr bwMode="auto">
            <a:xfrm>
              <a:off x="3012486" y="3092154"/>
              <a:ext cx="816747" cy="3316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charset="-122"/>
                </a:defRPr>
              </a:lvl1pPr>
              <a:lvl2pPr>
                <a:defRPr>
                  <a:solidFill>
                    <a:schemeClr val="tx1"/>
                  </a:solidFill>
                  <a:latin typeface="Arial" panose="020B0604020202020204" pitchFamily="34" charset="0"/>
                  <a:ea typeface="黑体" panose="02010609060101010101" charset="-122"/>
                </a:defRPr>
              </a:lvl2pPr>
              <a:lvl3pPr>
                <a:defRPr>
                  <a:solidFill>
                    <a:schemeClr val="tx1"/>
                  </a:solidFill>
                  <a:latin typeface="Arial" panose="020B0604020202020204" pitchFamily="34" charset="0"/>
                  <a:ea typeface="黑体" panose="02010609060101010101" charset="-122"/>
                </a:defRPr>
              </a:lvl3pPr>
              <a:lvl4pPr>
                <a:defRPr>
                  <a:solidFill>
                    <a:schemeClr val="tx1"/>
                  </a:solidFill>
                  <a:latin typeface="Arial" panose="020B0604020202020204" pitchFamily="34" charset="0"/>
                  <a:ea typeface="黑体" panose="02010609060101010101" charset="-122"/>
                </a:defRPr>
              </a:lvl4pPr>
              <a:lvl5pPr>
                <a:defRPr>
                  <a:solidFill>
                    <a:schemeClr val="tx1"/>
                  </a:solidFill>
                  <a:latin typeface="Arial" panose="020B0604020202020204" pitchFamily="34" charset="0"/>
                  <a:ea typeface="黑体" panose="02010609060101010101"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r"/>
              <a:r>
                <a:rPr lang="zh-CN" altLang="en-US" sz="750" b="1">
                  <a:solidFill>
                    <a:srgbClr val="595959"/>
                  </a:solidFill>
                  <a:ea typeface="微软雅黑" panose="020B0503020204020204" pitchFamily="34" charset="-122"/>
                </a:rPr>
                <a:t>抗腐蚀</a:t>
              </a:r>
              <a:endParaRPr lang="zh-CN" altLang="en-US" sz="750" b="1">
                <a:solidFill>
                  <a:srgbClr val="595959"/>
                </a:solidFill>
                <a:ea typeface="微软雅黑" panose="020B0503020204020204" pitchFamily="34" charset="-122"/>
              </a:endParaRPr>
            </a:p>
          </p:txBody>
        </p:sp>
      </p:grpSp>
      <p:sp>
        <p:nvSpPr>
          <p:cNvPr id="19" name="文本框 18"/>
          <p:cNvSpPr txBox="1">
            <a:spLocks noChangeArrowheads="1"/>
          </p:cNvSpPr>
          <p:nvPr/>
        </p:nvSpPr>
        <p:spPr bwMode="auto">
          <a:xfrm>
            <a:off x="7386638" y="3381375"/>
            <a:ext cx="1439466" cy="738664"/>
          </a:xfrm>
          <a:prstGeom prst="rect">
            <a:avLst/>
          </a:prstGeom>
          <a:solidFill>
            <a:srgbClr val="76BE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黑体" panose="02010609060101010101" charset="-122"/>
              </a:defRPr>
            </a:lvl1pPr>
            <a:lvl2pPr>
              <a:defRPr>
                <a:solidFill>
                  <a:schemeClr val="tx1"/>
                </a:solidFill>
                <a:latin typeface="Arial" panose="020B0604020202020204" pitchFamily="34" charset="0"/>
                <a:ea typeface="黑体" panose="02010609060101010101" charset="-122"/>
              </a:defRPr>
            </a:lvl2pPr>
            <a:lvl3pPr>
              <a:defRPr>
                <a:solidFill>
                  <a:schemeClr val="tx1"/>
                </a:solidFill>
                <a:latin typeface="Arial" panose="020B0604020202020204" pitchFamily="34" charset="0"/>
                <a:ea typeface="黑体" panose="02010609060101010101" charset="-122"/>
              </a:defRPr>
            </a:lvl3pPr>
            <a:lvl4pPr>
              <a:defRPr>
                <a:solidFill>
                  <a:schemeClr val="tx1"/>
                </a:solidFill>
                <a:latin typeface="Arial" panose="020B0604020202020204" pitchFamily="34" charset="0"/>
                <a:ea typeface="黑体" panose="02010609060101010101" charset="-122"/>
              </a:defRPr>
            </a:lvl4pPr>
            <a:lvl5pPr>
              <a:defRPr>
                <a:solidFill>
                  <a:schemeClr val="tx1"/>
                </a:solidFill>
                <a:latin typeface="Arial" panose="020B0604020202020204" pitchFamily="34" charset="0"/>
                <a:ea typeface="黑体" panose="02010609060101010101"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buClr>
                <a:srgbClr val="76BE00"/>
              </a:buClr>
              <a:buSzPct val="150000"/>
              <a:buFont typeface="Arial" panose="020B0604020202020204" pitchFamily="34" charset="0"/>
              <a:buChar char="•"/>
            </a:pPr>
            <a:r>
              <a:rPr lang="zh-CN" altLang="en-US" sz="1050">
                <a:solidFill>
                  <a:srgbClr val="0D0D0D"/>
                </a:solidFill>
                <a:ea typeface="微软雅黑" panose="020B0503020204020204" pitchFamily="34" charset="-122"/>
              </a:rPr>
              <a:t>研发空白点</a:t>
            </a:r>
            <a:endParaRPr lang="en-US" altLang="zh-CN" sz="1050">
              <a:solidFill>
                <a:srgbClr val="0D0D0D"/>
              </a:solidFill>
              <a:ea typeface="微软雅黑" panose="020B0503020204020204" pitchFamily="34" charset="-122"/>
            </a:endParaRPr>
          </a:p>
          <a:p>
            <a:pPr>
              <a:buClr>
                <a:srgbClr val="76BE00"/>
              </a:buClr>
              <a:buSzPct val="150000"/>
              <a:buFont typeface="Arial" panose="020B0604020202020204" pitchFamily="34" charset="0"/>
              <a:buChar char="•"/>
            </a:pPr>
            <a:r>
              <a:rPr lang="en-US" altLang="zh-CN" sz="1050">
                <a:solidFill>
                  <a:srgbClr val="0D0D0D"/>
                </a:solidFill>
                <a:ea typeface="微软雅黑" panose="020B0503020204020204" pitchFamily="34" charset="-122"/>
              </a:rPr>
              <a:t>Research</a:t>
            </a:r>
            <a:r>
              <a:rPr lang="zh-CN" altLang="en-US" sz="1050">
                <a:solidFill>
                  <a:srgbClr val="0D0D0D"/>
                </a:solidFill>
                <a:ea typeface="微软雅黑" panose="020B0503020204020204" pitchFamily="34" charset="-122"/>
              </a:rPr>
              <a:t>团队</a:t>
            </a:r>
            <a:endParaRPr lang="en-US" altLang="zh-CN" sz="1050">
              <a:solidFill>
                <a:srgbClr val="0D0D0D"/>
              </a:solidFill>
              <a:ea typeface="微软雅黑" panose="020B0503020204020204" pitchFamily="34" charset="-122"/>
            </a:endParaRPr>
          </a:p>
          <a:p>
            <a:pPr>
              <a:buClr>
                <a:srgbClr val="76BE00"/>
              </a:buClr>
              <a:buSzPct val="150000"/>
              <a:buFont typeface="Arial" panose="020B0604020202020204" pitchFamily="34" charset="0"/>
              <a:buChar char="•"/>
            </a:pPr>
            <a:r>
              <a:rPr lang="zh-CN" altLang="en-US" sz="1050">
                <a:solidFill>
                  <a:srgbClr val="0D0D0D"/>
                </a:solidFill>
                <a:ea typeface="微软雅黑" panose="020B0503020204020204" pitchFamily="34" charset="-122"/>
              </a:rPr>
              <a:t>前瞻性研究</a:t>
            </a:r>
            <a:endParaRPr lang="en-US" altLang="zh-CN" sz="1050">
              <a:solidFill>
                <a:srgbClr val="0D0D0D"/>
              </a:solidFill>
              <a:ea typeface="微软雅黑" panose="020B0503020204020204" pitchFamily="34" charset="-122"/>
            </a:endParaRPr>
          </a:p>
          <a:p>
            <a:pPr>
              <a:buClr>
                <a:srgbClr val="76BE00"/>
              </a:buClr>
              <a:buSzPct val="150000"/>
              <a:buFont typeface="Arial" panose="020B0604020202020204" pitchFamily="34" charset="0"/>
              <a:buChar char="•"/>
            </a:pPr>
            <a:r>
              <a:rPr lang="zh-CN" altLang="en-US" sz="1050">
                <a:solidFill>
                  <a:srgbClr val="0D0D0D"/>
                </a:solidFill>
                <a:ea typeface="微软雅黑" panose="020B0503020204020204" pitchFamily="34" charset="-122"/>
              </a:rPr>
              <a:t>产品差异化</a:t>
            </a:r>
            <a:endParaRPr lang="zh-CN" altLang="en-US" sz="1050">
              <a:solidFill>
                <a:srgbClr val="0D0D0D"/>
              </a:solidFill>
              <a:ea typeface="微软雅黑" panose="020B0503020204020204" pitchFamily="34" charset="-122"/>
            </a:endParaRPr>
          </a:p>
        </p:txBody>
      </p:sp>
      <p:sp>
        <p:nvSpPr>
          <p:cNvPr id="20" name="文本框 19"/>
          <p:cNvSpPr txBox="1">
            <a:spLocks noChangeArrowheads="1"/>
          </p:cNvSpPr>
          <p:nvPr/>
        </p:nvSpPr>
        <p:spPr bwMode="auto">
          <a:xfrm>
            <a:off x="7386638" y="2569369"/>
            <a:ext cx="1439466" cy="1061829"/>
          </a:xfrm>
          <a:prstGeom prst="rect">
            <a:avLst/>
          </a:prstGeom>
          <a:solidFill>
            <a:srgbClr val="76BE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黑体" panose="02010609060101010101" charset="-122"/>
              </a:defRPr>
            </a:lvl1pPr>
            <a:lvl2pPr>
              <a:defRPr>
                <a:solidFill>
                  <a:schemeClr val="tx1"/>
                </a:solidFill>
                <a:latin typeface="Arial" panose="020B0604020202020204" pitchFamily="34" charset="0"/>
                <a:ea typeface="黑体" panose="02010609060101010101" charset="-122"/>
              </a:defRPr>
            </a:lvl2pPr>
            <a:lvl3pPr>
              <a:defRPr>
                <a:solidFill>
                  <a:schemeClr val="tx1"/>
                </a:solidFill>
                <a:latin typeface="Arial" panose="020B0604020202020204" pitchFamily="34" charset="0"/>
                <a:ea typeface="黑体" panose="02010609060101010101" charset="-122"/>
              </a:defRPr>
            </a:lvl3pPr>
            <a:lvl4pPr>
              <a:defRPr>
                <a:solidFill>
                  <a:schemeClr val="tx1"/>
                </a:solidFill>
                <a:latin typeface="Arial" panose="020B0604020202020204" pitchFamily="34" charset="0"/>
                <a:ea typeface="黑体" panose="02010609060101010101" charset="-122"/>
              </a:defRPr>
            </a:lvl4pPr>
            <a:lvl5pPr>
              <a:defRPr>
                <a:solidFill>
                  <a:schemeClr val="tx1"/>
                </a:solidFill>
                <a:latin typeface="Arial" panose="020B0604020202020204" pitchFamily="34" charset="0"/>
                <a:ea typeface="黑体" panose="02010609060101010101"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buClr>
                <a:srgbClr val="76BE00"/>
              </a:buClr>
              <a:buSzPct val="150000"/>
              <a:buFont typeface="Arial" panose="020B0604020202020204" pitchFamily="34" charset="0"/>
              <a:buChar char="•"/>
            </a:pPr>
            <a:r>
              <a:rPr lang="zh-CN" altLang="en-US" sz="1050">
                <a:solidFill>
                  <a:srgbClr val="0D0D0D"/>
                </a:solidFill>
                <a:ea typeface="微软雅黑" panose="020B0503020204020204" pitchFamily="34" charset="-122"/>
              </a:rPr>
              <a:t>研发热点</a:t>
            </a:r>
            <a:endParaRPr lang="en-US" altLang="zh-CN" sz="1050">
              <a:solidFill>
                <a:srgbClr val="0D0D0D"/>
              </a:solidFill>
              <a:ea typeface="微软雅黑" panose="020B0503020204020204" pitchFamily="34" charset="-122"/>
            </a:endParaRPr>
          </a:p>
          <a:p>
            <a:pPr>
              <a:buClr>
                <a:srgbClr val="76BE00"/>
              </a:buClr>
              <a:buSzPct val="150000"/>
              <a:buFont typeface="Arial" panose="020B0604020202020204" pitchFamily="34" charset="0"/>
              <a:buChar char="•"/>
            </a:pPr>
            <a:r>
              <a:rPr lang="en-US" altLang="zh-CN" sz="1050">
                <a:solidFill>
                  <a:srgbClr val="0D0D0D"/>
                </a:solidFill>
                <a:ea typeface="微软雅黑" panose="020B0503020204020204" pitchFamily="34" charset="-122"/>
              </a:rPr>
              <a:t>Development</a:t>
            </a:r>
            <a:r>
              <a:rPr lang="zh-CN" altLang="en-US" sz="1050">
                <a:solidFill>
                  <a:srgbClr val="0D0D0D"/>
                </a:solidFill>
                <a:ea typeface="微软雅黑" panose="020B0503020204020204" pitchFamily="34" charset="-122"/>
              </a:rPr>
              <a:t>团队</a:t>
            </a:r>
            <a:endParaRPr lang="en-US" altLang="zh-CN" sz="1050">
              <a:solidFill>
                <a:srgbClr val="0D0D0D"/>
              </a:solidFill>
              <a:ea typeface="微软雅黑" panose="020B0503020204020204" pitchFamily="34" charset="-122"/>
            </a:endParaRPr>
          </a:p>
          <a:p>
            <a:pPr>
              <a:buClr>
                <a:srgbClr val="76BE00"/>
              </a:buClr>
              <a:buSzPct val="150000"/>
              <a:buFont typeface="Arial" panose="020B0604020202020204" pitchFamily="34" charset="0"/>
              <a:buChar char="•"/>
            </a:pPr>
            <a:r>
              <a:rPr lang="zh-CN" altLang="en-US" sz="1050">
                <a:solidFill>
                  <a:srgbClr val="0D0D0D"/>
                </a:solidFill>
                <a:ea typeface="微软雅黑" panose="020B0503020204020204" pitchFamily="34" charset="-122"/>
              </a:rPr>
              <a:t>关注竞争对手布局</a:t>
            </a:r>
            <a:endParaRPr lang="en-US" altLang="zh-CN" sz="1050">
              <a:solidFill>
                <a:srgbClr val="0D0D0D"/>
              </a:solidFill>
              <a:ea typeface="微软雅黑" panose="020B0503020204020204" pitchFamily="34" charset="-122"/>
            </a:endParaRPr>
          </a:p>
          <a:p>
            <a:pPr>
              <a:buClr>
                <a:srgbClr val="76BE00"/>
              </a:buClr>
              <a:buSzPct val="150000"/>
              <a:buFont typeface="Arial" panose="020B0604020202020204" pitchFamily="34" charset="0"/>
              <a:buChar char="•"/>
            </a:pPr>
            <a:r>
              <a:rPr lang="zh-CN" altLang="en-US" sz="1050">
                <a:solidFill>
                  <a:srgbClr val="0D0D0D"/>
                </a:solidFill>
                <a:ea typeface="微软雅黑" panose="020B0503020204020204" pitchFamily="34" charset="-122"/>
              </a:rPr>
              <a:t>规避设计</a:t>
            </a:r>
            <a:endParaRPr lang="en-US" altLang="zh-CN" sz="1050">
              <a:solidFill>
                <a:srgbClr val="0D0D0D"/>
              </a:solidFill>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37291" t="33535" r="16032" b="40061"/>
          <a:stretch>
            <a:fillRect/>
          </a:stretch>
        </p:blipFill>
        <p:spPr>
          <a:xfrm>
            <a:off x="3708483" y="921537"/>
            <a:ext cx="4913547" cy="3668050"/>
          </a:xfrm>
          <a:prstGeom prst="rect">
            <a:avLst/>
          </a:prstGeom>
        </p:spPr>
      </p:pic>
      <p:sp>
        <p:nvSpPr>
          <p:cNvPr id="19" name="矩形: 圆角 18"/>
          <p:cNvSpPr/>
          <p:nvPr/>
        </p:nvSpPr>
        <p:spPr>
          <a:xfrm>
            <a:off x="4135901" y="2542736"/>
            <a:ext cx="506438" cy="598316"/>
          </a:xfrm>
          <a:prstGeom prst="roundRect">
            <a:avLst/>
          </a:prstGeom>
          <a:noFill/>
          <a:ln w="22225">
            <a:solidFill>
              <a:srgbClr val="7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文本框 14"/>
          <p:cNvSpPr txBox="1"/>
          <p:nvPr/>
        </p:nvSpPr>
        <p:spPr>
          <a:xfrm>
            <a:off x="599107" y="1409809"/>
            <a:ext cx="2338705" cy="461665"/>
          </a:xfrm>
          <a:prstGeom prst="rect">
            <a:avLst/>
          </a:prstGeom>
          <a:noFill/>
        </p:spPr>
        <p:txBody>
          <a:bodyPr wrap="square" rtlCol="0">
            <a:spAutoFit/>
          </a:bodyPr>
          <a:lstStyle/>
          <a:p>
            <a:pPr marL="214630" indent="-214630">
              <a:buClr>
                <a:srgbClr val="76BE00"/>
              </a:buClr>
              <a:buFont typeface="Arial" panose="020B0604020202020204" pitchFamily="34" charset="0"/>
              <a:buChar char="•"/>
            </a:pPr>
            <a:r>
              <a:rPr lang="zh-CN" altLang="en-US" sz="1200" dirty="0"/>
              <a:t>自动生成引用分析图谱，并支持合并同族引用分析</a:t>
            </a:r>
            <a:endParaRPr lang="en-US" altLang="zh-CN" sz="1200" dirty="0"/>
          </a:p>
        </p:txBody>
      </p:sp>
      <p:sp>
        <p:nvSpPr>
          <p:cNvPr id="16" name="矩形 15"/>
          <p:cNvSpPr/>
          <p:nvPr/>
        </p:nvSpPr>
        <p:spPr>
          <a:xfrm>
            <a:off x="588696" y="1109727"/>
            <a:ext cx="1915909" cy="323165"/>
          </a:xfrm>
          <a:prstGeom prst="rect">
            <a:avLst/>
          </a:prstGeom>
        </p:spPr>
        <p:txBody>
          <a:bodyPr wrap="none">
            <a:spAutoFit/>
          </a:bodyPr>
          <a:lstStyle/>
          <a:p>
            <a:pPr defTabSz="513715">
              <a:defRPr/>
            </a:pPr>
            <a:r>
              <a:rPr lang="zh-CN" altLang="en-US" sz="1500" dirty="0">
                <a:solidFill>
                  <a:prstClr val="black">
                    <a:lumMod val="95000"/>
                    <a:lumOff val="5000"/>
                  </a:prstClr>
                </a:solidFill>
                <a:latin typeface="微软雅黑" panose="020B0503020204020204" pitchFamily="34" charset="-122"/>
                <a:ea typeface="微软雅黑" panose="020B0503020204020204" pitchFamily="34" charset="-122"/>
              </a:rPr>
              <a:t>智慧芽引用分析图：</a:t>
            </a:r>
            <a:endParaRPr lang="en-US" altLang="zh-CN" sz="1500" dirty="0">
              <a:solidFill>
                <a:prstClr val="black"/>
              </a:solidFill>
            </a:endParaRPr>
          </a:p>
        </p:txBody>
      </p:sp>
      <p:pic>
        <p:nvPicPr>
          <p:cNvPr id="8" name="图片 7"/>
          <p:cNvPicPr>
            <a:picLocks noChangeAspect="1"/>
          </p:cNvPicPr>
          <p:nvPr/>
        </p:nvPicPr>
        <p:blipFill>
          <a:blip r:embed="rId2"/>
          <a:stretch>
            <a:fillRect/>
          </a:stretch>
        </p:blipFill>
        <p:spPr>
          <a:xfrm>
            <a:off x="2937812" y="921536"/>
            <a:ext cx="5607844" cy="3929063"/>
          </a:xfrm>
          <a:prstGeom prst="rect">
            <a:avLst/>
          </a:prstGeom>
        </p:spPr>
      </p:pic>
      <p:pic>
        <p:nvPicPr>
          <p:cNvPr id="7" name="图片 6"/>
          <p:cNvPicPr>
            <a:picLocks noChangeAspect="1"/>
          </p:cNvPicPr>
          <p:nvPr/>
        </p:nvPicPr>
        <p:blipFill rotWithShape="1">
          <a:blip r:embed="rId3"/>
          <a:srcRect t="15079" b="13492"/>
          <a:stretch>
            <a:fillRect/>
          </a:stretch>
        </p:blipFill>
        <p:spPr>
          <a:xfrm>
            <a:off x="3652930" y="964406"/>
            <a:ext cx="1964531" cy="214313"/>
          </a:xfrm>
          <a:prstGeom prst="rect">
            <a:avLst/>
          </a:prstGeom>
        </p:spPr>
      </p:pic>
      <p:pic>
        <p:nvPicPr>
          <p:cNvPr id="2" name="图片 1"/>
          <p:cNvPicPr>
            <a:picLocks noChangeAspect="1"/>
          </p:cNvPicPr>
          <p:nvPr/>
        </p:nvPicPr>
        <p:blipFill rotWithShape="1">
          <a:blip r:embed="rId4"/>
          <a:srcRect t="15153" b="16664"/>
          <a:stretch>
            <a:fillRect/>
          </a:stretch>
        </p:blipFill>
        <p:spPr>
          <a:xfrm>
            <a:off x="3652929" y="969169"/>
            <a:ext cx="1978819" cy="214313"/>
          </a:xfrm>
          <a:prstGeom prst="rect">
            <a:avLst/>
          </a:prstGeom>
        </p:spPr>
      </p:pic>
      <p:sp>
        <p:nvSpPr>
          <p:cNvPr id="24" name="矩形 23"/>
          <p:cNvSpPr/>
          <p:nvPr/>
        </p:nvSpPr>
        <p:spPr>
          <a:xfrm>
            <a:off x="549724" y="2392695"/>
            <a:ext cx="3504290" cy="323165"/>
          </a:xfrm>
          <a:prstGeom prst="rect">
            <a:avLst/>
          </a:prstGeom>
        </p:spPr>
        <p:txBody>
          <a:bodyPr wrap="square">
            <a:spAutoFit/>
          </a:bodyPr>
          <a:lstStyle/>
          <a:p>
            <a:pPr defTabSz="513715">
              <a:defRPr/>
            </a:pPr>
            <a:r>
              <a:rPr lang="zh-CN" altLang="en-US" sz="1500" b="1" dirty="0">
                <a:solidFill>
                  <a:srgbClr val="124B71"/>
                </a:solidFill>
                <a:latin typeface="微软雅黑" panose="020B0503020204020204" pitchFamily="34" charset="-122"/>
                <a:ea typeface="微软雅黑" panose="020B0503020204020204" pitchFamily="34" charset="-122"/>
              </a:rPr>
              <a:t>找到该技术的源头和最新发展动向</a:t>
            </a:r>
            <a:endParaRPr lang="en-US" altLang="zh-CN" sz="1500" b="1" dirty="0">
              <a:solidFill>
                <a:srgbClr val="124B71"/>
              </a:solidFill>
            </a:endParaRPr>
          </a:p>
        </p:txBody>
      </p:sp>
      <p:sp>
        <p:nvSpPr>
          <p:cNvPr id="27" name="矩形 26"/>
          <p:cNvSpPr/>
          <p:nvPr/>
        </p:nvSpPr>
        <p:spPr>
          <a:xfrm>
            <a:off x="549723" y="2880967"/>
            <a:ext cx="6297726" cy="323165"/>
          </a:xfrm>
          <a:prstGeom prst="rect">
            <a:avLst/>
          </a:prstGeom>
        </p:spPr>
        <p:txBody>
          <a:bodyPr wrap="square">
            <a:spAutoFit/>
          </a:bodyPr>
          <a:lstStyle/>
          <a:p>
            <a:pPr defTabSz="513715">
              <a:defRPr/>
            </a:pPr>
            <a:r>
              <a:rPr lang="zh-CN" altLang="en-US" sz="1500" b="1" dirty="0">
                <a:solidFill>
                  <a:srgbClr val="124B71"/>
                </a:solidFill>
                <a:latin typeface="微软雅黑" panose="020B0503020204020204" pitchFamily="34" charset="-122"/>
                <a:ea typeface="微软雅黑" panose="020B0503020204020204" pitchFamily="34" charset="-122"/>
              </a:rPr>
              <a:t>再分别查找各引用专利的引用文献，以及各被引用专利的被引用文献</a:t>
            </a:r>
            <a:endParaRPr lang="en-US" altLang="zh-CN" sz="1500" b="1" dirty="0">
              <a:solidFill>
                <a:srgbClr val="124B71"/>
              </a:solidFill>
            </a:endParaRPr>
          </a:p>
        </p:txBody>
      </p:sp>
      <p:sp>
        <p:nvSpPr>
          <p:cNvPr id="17" name="矩形 9"/>
          <p:cNvSpPr>
            <a:spLocks noChangeArrowheads="1"/>
          </p:cNvSpPr>
          <p:nvPr/>
        </p:nvSpPr>
        <p:spPr bwMode="auto">
          <a:xfrm>
            <a:off x="836483" y="204391"/>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专利分析</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
        <p:nvSpPr>
          <p:cNvPr id="3" name="文本框 2"/>
          <p:cNvSpPr txBox="1"/>
          <p:nvPr/>
        </p:nvSpPr>
        <p:spPr>
          <a:xfrm>
            <a:off x="390379" y="759656"/>
            <a:ext cx="3262550" cy="404085"/>
          </a:xfrm>
          <a:prstGeom prst="rect">
            <a:avLst/>
          </a:prstGeom>
          <a:noFill/>
        </p:spPr>
        <p:txBody>
          <a:bodyPr wrap="square" rtlCol="0">
            <a:spAutoFit/>
          </a:bodyPr>
          <a:lstStyle/>
          <a:p>
            <a:r>
              <a:rPr lang="zh-CN" altLang="en-US" sz="1015" b="1" dirty="0">
                <a:solidFill>
                  <a:srgbClr val="5D9700"/>
                </a:solidFill>
                <a:latin typeface="+mj-ea"/>
              </a:rPr>
              <a:t>引用分析</a:t>
            </a:r>
            <a:r>
              <a:rPr lang="en-US" altLang="zh-CN" sz="1015" b="1" dirty="0">
                <a:solidFill>
                  <a:srgbClr val="5D9700"/>
                </a:solidFill>
                <a:latin typeface="+mj-ea"/>
              </a:rPr>
              <a:t>——</a:t>
            </a:r>
            <a:r>
              <a:rPr lang="zh-CN" altLang="en-US" sz="1015" b="1" dirty="0">
                <a:solidFill>
                  <a:srgbClr val="5D9700"/>
                </a:solidFill>
                <a:latin typeface="+mj-ea"/>
              </a:rPr>
              <a:t>轻松梳理技术脉络</a:t>
            </a:r>
            <a:endParaRPr lang="zh-CN" altLang="en-US" sz="1015" b="1" dirty="0">
              <a:solidFill>
                <a:srgbClr val="5D9700"/>
              </a:solidFill>
              <a:latin typeface="+mj-ea"/>
            </a:endParaRPr>
          </a:p>
          <a:p>
            <a:endParaRPr lang="zh-CN" altLang="en-US" sz="1015"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84273" y="1034320"/>
            <a:ext cx="6759062" cy="646331"/>
          </a:xfrm>
          <a:prstGeom prst="rect">
            <a:avLst/>
          </a:prstGeom>
          <a:noFill/>
        </p:spPr>
        <p:txBody>
          <a:bodyPr wrap="square" rtlCol="0">
            <a:spAutoFit/>
          </a:bodyPr>
          <a:lstStyle/>
          <a:p>
            <a:pPr marL="214630" indent="-214630">
              <a:buClr>
                <a:srgbClr val="76BE00"/>
              </a:buClr>
              <a:buFont typeface="Arial" panose="020B0604020202020204" pitchFamily="34" charset="0"/>
              <a:buChar char="•"/>
            </a:pPr>
            <a:r>
              <a:rPr lang="zh-CN" altLang="en-US" sz="1200" dirty="0"/>
              <a:t>支持无限层级引用代系追踪，前向引用找到技术的源头，后向引用查看技术传承情况。节点标注高价值专利、诉讼、许可等法律信息，快速寻找技术路径中的关键节点。</a:t>
            </a:r>
            <a:endParaRPr lang="zh-CN" altLang="en-US" sz="1200" dirty="0"/>
          </a:p>
          <a:p>
            <a:pPr marL="214630" indent="-214630">
              <a:buClr>
                <a:srgbClr val="76BE00"/>
              </a:buClr>
              <a:buFont typeface="Arial" panose="020B0604020202020204" pitchFamily="34" charset="0"/>
              <a:buChar char="•"/>
            </a:pPr>
            <a:endParaRPr lang="en-US" altLang="zh-CN" sz="1200" dirty="0"/>
          </a:p>
        </p:txBody>
      </p:sp>
      <p:sp>
        <p:nvSpPr>
          <p:cNvPr id="16" name="矩形 15"/>
          <p:cNvSpPr/>
          <p:nvPr/>
        </p:nvSpPr>
        <p:spPr>
          <a:xfrm>
            <a:off x="573862" y="824865"/>
            <a:ext cx="5061224" cy="323165"/>
          </a:xfrm>
          <a:prstGeom prst="rect">
            <a:avLst/>
          </a:prstGeom>
        </p:spPr>
        <p:txBody>
          <a:bodyPr wrap="square">
            <a:spAutoFit/>
          </a:bodyPr>
          <a:lstStyle/>
          <a:p>
            <a:pPr defTabSz="513715">
              <a:defRPr/>
            </a:pPr>
            <a:r>
              <a:rPr lang="zh-CN" altLang="en-US" sz="1500" dirty="0">
                <a:solidFill>
                  <a:prstClr val="black">
                    <a:lumMod val="95000"/>
                    <a:lumOff val="5000"/>
                  </a:prstClr>
                </a:solidFill>
                <a:latin typeface="微软雅黑" panose="020B0503020204020204" pitchFamily="34" charset="-122"/>
                <a:ea typeface="微软雅黑" panose="020B0503020204020204" pitchFamily="34" charset="-122"/>
              </a:rPr>
              <a:t>智慧芽引用分析图：</a:t>
            </a:r>
            <a:endParaRPr lang="en-US" altLang="zh-CN" sz="1500" dirty="0">
              <a:solidFill>
                <a:prstClr val="black"/>
              </a:solidFill>
            </a:endParaRPr>
          </a:p>
        </p:txBody>
      </p:sp>
      <p:pic>
        <p:nvPicPr>
          <p:cNvPr id="13" name="图片 12"/>
          <p:cNvPicPr>
            <a:picLocks noChangeAspect="1"/>
          </p:cNvPicPr>
          <p:nvPr/>
        </p:nvPicPr>
        <p:blipFill rotWithShape="1">
          <a:blip r:embed="rId1"/>
          <a:srcRect t="3115"/>
          <a:stretch>
            <a:fillRect/>
          </a:stretch>
        </p:blipFill>
        <p:spPr>
          <a:xfrm>
            <a:off x="361474" y="1524234"/>
            <a:ext cx="8265795" cy="3199294"/>
          </a:xfrm>
          <a:prstGeom prst="rect">
            <a:avLst/>
          </a:prstGeom>
        </p:spPr>
      </p:pic>
      <p:sp>
        <p:nvSpPr>
          <p:cNvPr id="12" name="矩形 9"/>
          <p:cNvSpPr>
            <a:spLocks noChangeArrowheads="1"/>
          </p:cNvSpPr>
          <p:nvPr/>
        </p:nvSpPr>
        <p:spPr bwMode="auto">
          <a:xfrm>
            <a:off x="249743" y="151051"/>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专利分析</a:t>
            </a:r>
            <a:endPar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0" y="1526876"/>
            <a:ext cx="9144000" cy="1858723"/>
          </a:xfrm>
          <a:prstGeom prst="rect">
            <a:avLst/>
          </a:prstGeom>
          <a:solidFill>
            <a:srgbClr val="124B71"/>
          </a:solidFill>
          <a:ln w="9525" cap="flat" cmpd="sng" algn="ctr">
            <a:no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4530">
              <a:defRPr/>
            </a:pPr>
            <a:endParaRPr lang="zh-CN" altLang="en-US" sz="1350"/>
          </a:p>
        </p:txBody>
      </p:sp>
      <p:sp>
        <p:nvSpPr>
          <p:cNvPr id="5" name="矩形 4"/>
          <p:cNvSpPr/>
          <p:nvPr/>
        </p:nvSpPr>
        <p:spPr>
          <a:xfrm flipV="1">
            <a:off x="-11430" y="5089684"/>
            <a:ext cx="9143524" cy="5715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菱形 2"/>
          <p:cNvSpPr/>
          <p:nvPr/>
        </p:nvSpPr>
        <p:spPr>
          <a:xfrm>
            <a:off x="2152174" y="1627760"/>
            <a:ext cx="1618774" cy="1618774"/>
          </a:xfrm>
          <a:prstGeom prst="diamond">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4" name="菱形 3"/>
          <p:cNvSpPr/>
          <p:nvPr/>
        </p:nvSpPr>
        <p:spPr>
          <a:xfrm>
            <a:off x="1778794" y="1627760"/>
            <a:ext cx="1618774" cy="1618774"/>
          </a:xfrm>
          <a:prstGeom prst="diamond">
            <a:avLst/>
          </a:prstGeom>
          <a:solidFill>
            <a:srgbClr val="7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10" name="文本框 9"/>
          <p:cNvSpPr txBox="1"/>
          <p:nvPr/>
        </p:nvSpPr>
        <p:spPr>
          <a:xfrm>
            <a:off x="2221230" y="1946847"/>
            <a:ext cx="1354455" cy="783164"/>
          </a:xfrm>
          <a:prstGeom prst="rect">
            <a:avLst/>
          </a:prstGeom>
          <a:noFill/>
        </p:spPr>
        <p:txBody>
          <a:bodyPr wrap="square" lIns="51435" tIns="25718" rIns="51435" bIns="25718" rtlCol="0">
            <a:spAutoFit/>
          </a:bodyPr>
          <a:lstStyle/>
          <a:p>
            <a:pPr algn="l">
              <a:lnSpc>
                <a:spcPct val="130000"/>
              </a:lnSpc>
            </a:pPr>
            <a:r>
              <a:rPr lang="en-US" altLang="zh-CN" sz="4050" dirty="0">
                <a:solidFill>
                  <a:schemeClr val="bg1"/>
                </a:solidFill>
                <a:latin typeface="+mj-ea"/>
                <a:ea typeface="+mj-ea"/>
              </a:rPr>
              <a:t>06</a:t>
            </a:r>
            <a:endParaRPr lang="en-US" altLang="zh-CN" sz="4050" dirty="0">
              <a:solidFill>
                <a:schemeClr val="bg1"/>
              </a:solidFill>
              <a:latin typeface="+mj-ea"/>
              <a:ea typeface="+mj-ea"/>
            </a:endParaRPr>
          </a:p>
        </p:txBody>
      </p:sp>
      <p:sp>
        <p:nvSpPr>
          <p:cNvPr id="9" name="矩形 8"/>
          <p:cNvSpPr/>
          <p:nvPr/>
        </p:nvSpPr>
        <p:spPr>
          <a:xfrm>
            <a:off x="3840004" y="2066624"/>
            <a:ext cx="3723323" cy="741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000" dirty="0">
                <a:solidFill>
                  <a:schemeClr val="bg1"/>
                </a:solidFill>
                <a:latin typeface="+mj-ea"/>
                <a:ea typeface="+mj-ea"/>
              </a:rPr>
              <a:t>3D</a:t>
            </a:r>
            <a:r>
              <a:rPr lang="zh-CN" altLang="en-US" sz="3000" dirty="0">
                <a:solidFill>
                  <a:schemeClr val="bg1"/>
                </a:solidFill>
                <a:latin typeface="+mj-ea"/>
                <a:ea typeface="+mj-ea"/>
              </a:rPr>
              <a:t>专利地图</a:t>
            </a:r>
            <a:endParaRPr lang="zh-CN" altLang="en-US" sz="3000" dirty="0">
              <a:solidFill>
                <a:schemeClr val="bg1"/>
              </a:solidFill>
              <a:latin typeface="+mj-ea"/>
              <a:ea typeface="+mj-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 cstate="email">
            <a:extLst>
              <a:ext uri="{28A0092B-C50C-407E-A947-70E740481C1C}">
                <a14:useLocalDpi xmlns:a14="http://schemas.microsoft.com/office/drawing/2010/main" val="0"/>
              </a:ext>
            </a:extLst>
          </a:blip>
          <a:srcRect/>
          <a:stretch>
            <a:fillRect/>
          </a:stretch>
        </p:blipFill>
        <p:spPr bwMode="auto">
          <a:xfrm>
            <a:off x="549731" y="466895"/>
            <a:ext cx="3573231" cy="4313294"/>
          </a:xfrm>
          <a:prstGeom prst="rect">
            <a:avLst/>
          </a:prstGeom>
          <a:noFill/>
          <a:ln>
            <a:noFill/>
          </a:ln>
        </p:spPr>
      </p:pic>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315" y="984818"/>
            <a:ext cx="3558778" cy="1458516"/>
          </a:xfrm>
          <a:prstGeom prst="rect">
            <a:avLst/>
          </a:prstGeom>
          <a:noFill/>
          <a:ln>
            <a:noFill/>
          </a:ln>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772" y="2857842"/>
            <a:ext cx="3471863" cy="160734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8348" y="1117751"/>
            <a:ext cx="4951520" cy="1911164"/>
          </a:xfrm>
          <a:prstGeom prst="rect">
            <a:avLst/>
          </a:prstGeom>
        </p:spPr>
        <p:txBody>
          <a:bodyPr wrap="square">
            <a:spAutoFit/>
          </a:bodyPr>
          <a:lstStyle/>
          <a:p>
            <a:pPr algn="just">
              <a:spcBef>
                <a:spcPts val="1275"/>
              </a:spcBef>
              <a:spcAft>
                <a:spcPts val="450"/>
              </a:spcAft>
            </a:pPr>
            <a:r>
              <a:rPr lang="zh-CN" altLang="en-US" sz="3300" b="1" kern="2200" dirty="0">
                <a:solidFill>
                  <a:schemeClr val="tx1">
                    <a:lumMod val="65000"/>
                    <a:lumOff val="35000"/>
                  </a:schemeClr>
                </a:solidFill>
                <a:latin typeface="+mj-ea"/>
                <a:ea typeface="+mj-ea"/>
              </a:rPr>
              <a:t>全球首个</a:t>
            </a:r>
            <a:r>
              <a:rPr lang="en-US" altLang="zh-CN" sz="3300" b="1" kern="2200" dirty="0">
                <a:solidFill>
                  <a:schemeClr val="tx1">
                    <a:lumMod val="65000"/>
                    <a:lumOff val="35000"/>
                  </a:schemeClr>
                </a:solidFill>
                <a:latin typeface="+mj-ea"/>
                <a:ea typeface="+mj-ea"/>
              </a:rPr>
              <a:t>3D</a:t>
            </a:r>
            <a:r>
              <a:rPr lang="zh-CN" altLang="en-US" sz="3300" b="1" kern="2200" dirty="0">
                <a:solidFill>
                  <a:schemeClr val="tx1">
                    <a:lumMod val="65000"/>
                    <a:lumOff val="35000"/>
                  </a:schemeClr>
                </a:solidFill>
                <a:latin typeface="+mj-ea"/>
                <a:ea typeface="+mj-ea"/>
              </a:rPr>
              <a:t>全景分析地图</a:t>
            </a:r>
            <a:endParaRPr lang="en-US" altLang="zh-CN" sz="3300" b="1" kern="2200" dirty="0">
              <a:solidFill>
                <a:schemeClr val="tx1">
                  <a:lumMod val="65000"/>
                  <a:lumOff val="35000"/>
                </a:schemeClr>
              </a:solidFill>
              <a:latin typeface="+mj-ea"/>
              <a:ea typeface="+mj-ea"/>
            </a:endParaRPr>
          </a:p>
          <a:p>
            <a:pPr algn="just">
              <a:lnSpc>
                <a:spcPct val="125000"/>
              </a:lnSpc>
              <a:spcBef>
                <a:spcPts val="450"/>
              </a:spcBef>
              <a:spcAft>
                <a:spcPts val="1240"/>
              </a:spcAft>
            </a:pPr>
            <a:r>
              <a:rPr lang="zh-CN" altLang="en-US" sz="1200" dirty="0">
                <a:solidFill>
                  <a:srgbClr val="595959"/>
                </a:solidFill>
                <a:latin typeface="微软雅黑" panose="020B0503020204020204" pitchFamily="34" charset="-122"/>
                <a:ea typeface="微软雅黑" panose="020B0503020204020204" pitchFamily="34" charset="-122"/>
              </a:rPr>
              <a:t>智慧芽</a:t>
            </a:r>
            <a:r>
              <a:rPr lang="en-US" altLang="zh-CN" sz="1200" dirty="0">
                <a:solidFill>
                  <a:srgbClr val="595959"/>
                </a:solidFill>
                <a:latin typeface="微软雅黑" panose="020B0503020204020204" pitchFamily="34" charset="-122"/>
                <a:ea typeface="微软雅黑" panose="020B0503020204020204" pitchFamily="34" charset="-122"/>
              </a:rPr>
              <a:t>3D</a:t>
            </a:r>
            <a:r>
              <a:rPr lang="zh-CN" altLang="en-US" sz="1200" dirty="0">
                <a:solidFill>
                  <a:srgbClr val="595959"/>
                </a:solidFill>
                <a:latin typeface="微软雅黑" panose="020B0503020204020204" pitchFamily="34" charset="-122"/>
                <a:ea typeface="微软雅黑" panose="020B0503020204020204" pitchFamily="34" charset="-122"/>
              </a:rPr>
              <a:t>全景分析地图基于智能化机器学习，利用文本聚类方法，根据专利的</a:t>
            </a:r>
            <a:r>
              <a:rPr lang="en-US" altLang="zh-CN" sz="1200" dirty="0">
                <a:solidFill>
                  <a:srgbClr val="595959"/>
                </a:solidFill>
                <a:latin typeface="微软雅黑" panose="020B0503020204020204" pitchFamily="34" charset="-122"/>
                <a:ea typeface="微软雅黑" panose="020B0503020204020204" pitchFamily="34" charset="-122"/>
              </a:rPr>
              <a:t>IPC</a:t>
            </a:r>
            <a:r>
              <a:rPr lang="zh-CN" altLang="en-US" sz="1200" dirty="0">
                <a:solidFill>
                  <a:srgbClr val="595959"/>
                </a:solidFill>
                <a:latin typeface="微软雅黑" panose="020B0503020204020204" pitchFamily="34" charset="-122"/>
                <a:ea typeface="微软雅黑" panose="020B0503020204020204" pitchFamily="34" charset="-122"/>
              </a:rPr>
              <a:t>分类号、标题、摘要等信息生成，可以帮助快速寻找大量看似无关的专利中的背后关系，将复杂的专利数据转换成有价值的信息。</a:t>
            </a:r>
            <a:endParaRPr lang="zh-CN" altLang="zh-CN" sz="1200" kern="100" dirty="0">
              <a:latin typeface="等线" panose="02010600030101010101" charset="-122"/>
              <a:ea typeface="等线" panose="02010600030101010101" charset="-122"/>
              <a:cs typeface="Times New Roman" panose="02020603050405020304" pitchFamily="18" charset="0"/>
            </a:endParaRPr>
          </a:p>
        </p:txBody>
      </p:sp>
      <p:sp>
        <p:nvSpPr>
          <p:cNvPr id="4" name="矩形 9"/>
          <p:cNvSpPr>
            <a:spLocks noChangeArrowheads="1"/>
          </p:cNvSpPr>
          <p:nvPr/>
        </p:nvSpPr>
        <p:spPr bwMode="auto">
          <a:xfrm>
            <a:off x="705038" y="225346"/>
            <a:ext cx="572452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3D</a:t>
            </a: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专利地图</a:t>
            </a:r>
            <a:endPar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
        <p:nvSpPr>
          <p:cNvPr id="6" name="矩形 5"/>
          <p:cNvSpPr/>
          <p:nvPr/>
        </p:nvSpPr>
        <p:spPr>
          <a:xfrm>
            <a:off x="428347" y="2743138"/>
            <a:ext cx="8103005" cy="1248483"/>
          </a:xfrm>
          <a:prstGeom prst="rect">
            <a:avLst/>
          </a:prstGeom>
        </p:spPr>
        <p:txBody>
          <a:bodyPr wrap="square">
            <a:spAutoFit/>
          </a:bodyPr>
          <a:lstStyle/>
          <a:p>
            <a:pPr algn="just">
              <a:spcAft>
                <a:spcPts val="900"/>
              </a:spcAft>
            </a:pPr>
            <a:r>
              <a:rPr lang="en-US" altLang="zh-CN" sz="2400" b="1" kern="100" dirty="0">
                <a:solidFill>
                  <a:srgbClr val="78AF2B"/>
                </a:solidFill>
                <a:latin typeface="微软雅黑" panose="020B0503020204020204" pitchFamily="34" charset="-122"/>
                <a:ea typeface="等线" panose="02010600030101010101" charset="-122"/>
                <a:cs typeface="Times New Roman" panose="02020603050405020304" pitchFamily="18" charset="0"/>
              </a:rPr>
              <a:t>3D</a:t>
            </a:r>
            <a:r>
              <a:rPr lang="zh-CN" altLang="zh-CN" sz="2400" b="1" kern="100" dirty="0">
                <a:solidFill>
                  <a:srgbClr val="78AF2B"/>
                </a:solidFill>
                <a:latin typeface="等线" panose="02010600030101010101" charset="-122"/>
                <a:ea typeface="微软雅黑" panose="020B0503020204020204" pitchFamily="34" charset="-122"/>
                <a:cs typeface="Times New Roman" panose="02020603050405020304" pitchFamily="18" charset="0"/>
              </a:rPr>
              <a:t>全景分析地图，快速洞悉行业先机</a:t>
            </a:r>
            <a:endParaRPr lang="zh-CN" altLang="zh-CN" sz="1015" kern="100" dirty="0">
              <a:solidFill>
                <a:srgbClr val="78AF2B"/>
              </a:solidFill>
              <a:latin typeface="等线" panose="02010600030101010101" charset="-122"/>
              <a:ea typeface="等线" panose="02010600030101010101" charset="-122"/>
              <a:cs typeface="Times New Roman" panose="02020603050405020304" pitchFamily="18" charset="0"/>
            </a:endParaRPr>
          </a:p>
          <a:p>
            <a:pPr lvl="0" algn="just">
              <a:lnSpc>
                <a:spcPct val="125000"/>
              </a:lnSpc>
            </a:pPr>
            <a:r>
              <a:rPr lang="zh-CN" altLang="zh-CN" sz="1200" b="1" kern="100" dirty="0">
                <a:solidFill>
                  <a:schemeClr val="tx1">
                    <a:lumMod val="65000"/>
                    <a:lumOff val="35000"/>
                  </a:schemeClr>
                </a:solidFill>
                <a:latin typeface="等线" panose="02010600030101010101" charset="-122"/>
                <a:ea typeface="微软雅黑" panose="020B0503020204020204" pitchFamily="34" charset="-122"/>
                <a:cs typeface="Times New Roman" panose="02020603050405020304" pitchFamily="18" charset="0"/>
              </a:rPr>
              <a:t>展示技术全貌：</a:t>
            </a:r>
            <a:r>
              <a:rPr lang="zh-CN" altLang="zh-CN" sz="1200" dirty="0">
                <a:solidFill>
                  <a:srgbClr val="595959"/>
                </a:solidFill>
                <a:latin typeface="微软雅黑" panose="020B0503020204020204" pitchFamily="34" charset="-122"/>
                <a:ea typeface="微软雅黑" panose="020B0503020204020204" pitchFamily="34" charset="-122"/>
              </a:rPr>
              <a:t>以</a:t>
            </a:r>
            <a:r>
              <a:rPr lang="en-US" altLang="zh-CN" sz="1200" dirty="0">
                <a:solidFill>
                  <a:srgbClr val="595959"/>
                </a:solidFill>
                <a:latin typeface="微软雅黑" panose="020B0503020204020204" pitchFamily="34" charset="-122"/>
                <a:ea typeface="微软雅黑" panose="020B0503020204020204" pitchFamily="34" charset="-122"/>
              </a:rPr>
              <a:t>3D</a:t>
            </a:r>
            <a:r>
              <a:rPr lang="zh-CN" altLang="zh-CN" sz="1200" dirty="0">
                <a:solidFill>
                  <a:srgbClr val="595959"/>
                </a:solidFill>
                <a:latin typeface="微软雅黑" panose="020B0503020204020204" pitchFamily="34" charset="-122"/>
                <a:ea typeface="微软雅黑" panose="020B0503020204020204" pitchFamily="34" charset="-122"/>
              </a:rPr>
              <a:t>形式呈现行业的现有技术分布；</a:t>
            </a:r>
            <a:endParaRPr lang="zh-CN" altLang="zh-CN" sz="1200" dirty="0">
              <a:solidFill>
                <a:srgbClr val="595959"/>
              </a:solidFill>
              <a:latin typeface="微软雅黑" panose="020B0503020204020204" pitchFamily="34" charset="-122"/>
              <a:ea typeface="微软雅黑" panose="020B0503020204020204" pitchFamily="34" charset="-122"/>
            </a:endParaRPr>
          </a:p>
          <a:p>
            <a:pPr lvl="0" algn="just">
              <a:lnSpc>
                <a:spcPct val="125000"/>
              </a:lnSpc>
            </a:pPr>
            <a:r>
              <a:rPr lang="zh-CN" altLang="zh-CN" sz="1200" b="1" kern="100" dirty="0">
                <a:solidFill>
                  <a:schemeClr val="tx1">
                    <a:lumMod val="65000"/>
                    <a:lumOff val="35000"/>
                  </a:schemeClr>
                </a:solidFill>
                <a:latin typeface="等线" panose="02010600030101010101" charset="-122"/>
                <a:ea typeface="微软雅黑" panose="020B0503020204020204" pitchFamily="34" charset="-122"/>
                <a:cs typeface="Times New Roman" panose="02020603050405020304" pitchFamily="18" charset="0"/>
              </a:rPr>
              <a:t>竞争对手对比</a:t>
            </a:r>
            <a:r>
              <a:rPr lang="zh-CN" altLang="zh-CN" sz="1200" b="1" kern="100" dirty="0">
                <a:solidFill>
                  <a:srgbClr val="78AF2B"/>
                </a:solidFill>
                <a:latin typeface="等线" panose="02010600030101010101" charset="-122"/>
                <a:ea typeface="微软雅黑" panose="020B0503020204020204" pitchFamily="34" charset="-122"/>
                <a:cs typeface="Times New Roman" panose="02020603050405020304" pitchFamily="18" charset="0"/>
              </a:rPr>
              <a:t>：</a:t>
            </a:r>
            <a:r>
              <a:rPr lang="zh-CN" altLang="zh-CN" sz="1200" dirty="0">
                <a:solidFill>
                  <a:srgbClr val="595959"/>
                </a:solidFill>
                <a:latin typeface="微软雅黑" panose="020B0503020204020204" pitchFamily="34" charset="-122"/>
                <a:ea typeface="微软雅黑" panose="020B0503020204020204" pitchFamily="34" charset="-122"/>
              </a:rPr>
              <a:t>标记不同竞争对手的专利，展示竞争对手在不同技术领域的优劣对比，技术侧重一目了然；</a:t>
            </a:r>
            <a:endParaRPr lang="zh-CN" altLang="zh-CN" sz="1200" dirty="0">
              <a:solidFill>
                <a:srgbClr val="595959"/>
              </a:solidFill>
              <a:latin typeface="微软雅黑" panose="020B0503020204020204" pitchFamily="34" charset="-122"/>
              <a:ea typeface="微软雅黑" panose="020B0503020204020204" pitchFamily="34" charset="-122"/>
            </a:endParaRPr>
          </a:p>
          <a:p>
            <a:pPr lvl="0" algn="just">
              <a:lnSpc>
                <a:spcPct val="125000"/>
              </a:lnSpc>
            </a:pPr>
            <a:r>
              <a:rPr lang="zh-CN" altLang="zh-CN" sz="1200" b="1" kern="100" dirty="0">
                <a:solidFill>
                  <a:schemeClr val="tx1">
                    <a:lumMod val="65000"/>
                    <a:lumOff val="35000"/>
                  </a:schemeClr>
                </a:solidFill>
                <a:latin typeface="等线" panose="02010600030101010101" charset="-122"/>
                <a:ea typeface="微软雅黑" panose="020B0503020204020204" pitchFamily="34" charset="-122"/>
                <a:cs typeface="Times New Roman" panose="02020603050405020304" pitchFamily="18" charset="0"/>
              </a:rPr>
              <a:t>验证研发想法：</a:t>
            </a:r>
            <a:r>
              <a:rPr lang="zh-CN" altLang="zh-CN" sz="1200" dirty="0">
                <a:solidFill>
                  <a:srgbClr val="595959"/>
                </a:solidFill>
                <a:latin typeface="微软雅黑" panose="020B0503020204020204" pitchFamily="34" charset="-122"/>
                <a:ea typeface="微软雅黑" panose="020B0503020204020204" pitchFamily="34" charset="-122"/>
              </a:rPr>
              <a:t>输入你所想，显示行业中相近的存在，避开潜在的侵权风险与技术热点</a:t>
            </a:r>
            <a:endParaRPr lang="zh-CN" altLang="en-US" sz="1200" dirty="0">
              <a:solidFill>
                <a:srgbClr val="595959"/>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3822" r="740" b="12628"/>
          <a:stretch>
            <a:fillRect/>
          </a:stretch>
        </p:blipFill>
        <p:spPr>
          <a:xfrm>
            <a:off x="1371379" y="1557050"/>
            <a:ext cx="6182582" cy="3325704"/>
          </a:xfrm>
          <a:prstGeom prst="rect">
            <a:avLst/>
          </a:prstGeom>
        </p:spPr>
      </p:pic>
      <p:sp>
        <p:nvSpPr>
          <p:cNvPr id="9" name="矩形 8"/>
          <p:cNvSpPr/>
          <p:nvPr/>
        </p:nvSpPr>
        <p:spPr>
          <a:xfrm>
            <a:off x="597195" y="3842022"/>
            <a:ext cx="2126127" cy="1033296"/>
          </a:xfrm>
          <a:prstGeom prst="rect">
            <a:avLst/>
          </a:prstGeom>
          <a:solidFill>
            <a:srgbClr val="DBDBDB"/>
          </a:solidFill>
          <a:ln>
            <a:noFill/>
          </a:ln>
        </p:spPr>
        <p:txBody>
          <a:bodyPr wrap="square">
            <a:spAutoFit/>
          </a:bodyPr>
          <a:lstStyle/>
          <a:p>
            <a:pPr>
              <a:lnSpc>
                <a:spcPct val="150000"/>
              </a:lnSpc>
            </a:pPr>
            <a:r>
              <a:rPr lang="zh-CN" altLang="en-US" sz="1050" dirty="0">
                <a:solidFill>
                  <a:srgbClr val="595959"/>
                </a:solidFill>
                <a:latin typeface="微软雅黑" panose="020B0503020204020204" pitchFamily="34" charset="-122"/>
                <a:ea typeface="微软雅黑" panose="020B0503020204020204" pitchFamily="34" charset="-122"/>
              </a:rPr>
              <a:t>圆圈处代表技术空白区域有零星的专利布局，点击原点，可详细查看申请人及文献全文，实现从宏观到微观分析的随心转换。</a:t>
            </a:r>
            <a:endParaRPr lang="zh-CN" altLang="en-US" sz="1050" dirty="0">
              <a:solidFill>
                <a:srgbClr val="595959"/>
              </a:solidFill>
              <a:latin typeface="微软雅黑" panose="020B0503020204020204" pitchFamily="34" charset="-122"/>
              <a:ea typeface="微软雅黑" panose="020B0503020204020204" pitchFamily="34" charset="-122"/>
            </a:endParaRPr>
          </a:p>
        </p:txBody>
      </p:sp>
      <p:sp>
        <p:nvSpPr>
          <p:cNvPr id="26" name="矩形 25"/>
          <p:cNvSpPr/>
          <p:nvPr/>
        </p:nvSpPr>
        <p:spPr>
          <a:xfrm>
            <a:off x="7722261" y="1557050"/>
            <a:ext cx="1242835" cy="1518044"/>
          </a:xfrm>
          <a:prstGeom prst="rect">
            <a:avLst/>
          </a:prstGeom>
          <a:solidFill>
            <a:srgbClr val="DBDBDB"/>
          </a:solidFill>
          <a:ln>
            <a:noFill/>
          </a:ln>
        </p:spPr>
        <p:txBody>
          <a:bodyPr wrap="square">
            <a:spAutoFit/>
          </a:bodyPr>
          <a:lstStyle/>
          <a:p>
            <a:pPr>
              <a:lnSpc>
                <a:spcPct val="150000"/>
              </a:lnSpc>
            </a:pPr>
            <a:r>
              <a:rPr lang="zh-CN" altLang="en-US" sz="1050" dirty="0">
                <a:solidFill>
                  <a:srgbClr val="595959"/>
                </a:solidFill>
                <a:latin typeface="微软雅黑" panose="020B0503020204020204" pitchFamily="34" charset="-122"/>
                <a:ea typeface="微软雅黑" panose="020B0503020204020204" pitchFamily="34" charset="-122"/>
              </a:rPr>
              <a:t>竖立的标签，显示的是该聚类中专利普遍具备的特性，从中可以判断该专利簇所聚类的专利类别</a:t>
            </a:r>
            <a:endParaRPr lang="en-US" altLang="zh-CN" sz="1050" dirty="0">
              <a:solidFill>
                <a:srgbClr val="595959"/>
              </a:solidFill>
              <a:latin typeface="微软雅黑" panose="020B0503020204020204" pitchFamily="34" charset="-122"/>
              <a:ea typeface="微软雅黑" panose="020B0503020204020204" pitchFamily="34" charset="-122"/>
            </a:endParaRPr>
          </a:p>
        </p:txBody>
      </p:sp>
      <p:sp>
        <p:nvSpPr>
          <p:cNvPr id="5" name="矩形 4"/>
          <p:cNvSpPr/>
          <p:nvPr/>
        </p:nvSpPr>
        <p:spPr>
          <a:xfrm>
            <a:off x="1371379" y="859315"/>
            <a:ext cx="6182582" cy="548548"/>
          </a:xfrm>
          <a:prstGeom prst="rect">
            <a:avLst/>
          </a:prstGeom>
          <a:solidFill>
            <a:srgbClr val="DBDBDB"/>
          </a:solidFill>
          <a:ln>
            <a:noFill/>
          </a:ln>
        </p:spPr>
        <p:txBody>
          <a:bodyPr wrap="square">
            <a:spAutoFit/>
          </a:bodyPr>
          <a:lstStyle/>
          <a:p>
            <a:pPr>
              <a:lnSpc>
                <a:spcPct val="150000"/>
              </a:lnSpc>
            </a:pPr>
            <a:r>
              <a:rPr lang="zh-CN" altLang="en-US" sz="1050" dirty="0">
                <a:solidFill>
                  <a:srgbClr val="595959"/>
                </a:solidFill>
                <a:latin typeface="微软雅黑" panose="020B0503020204020204" pitchFamily="34" charset="-122"/>
                <a:ea typeface="微软雅黑" panose="020B0503020204020204" pitchFamily="34" charset="-122"/>
              </a:rPr>
              <a:t>地图根据</a:t>
            </a:r>
            <a:r>
              <a:rPr lang="en-US" altLang="zh-CN" sz="1050" dirty="0" err="1">
                <a:solidFill>
                  <a:srgbClr val="595959"/>
                </a:solidFill>
                <a:latin typeface="微软雅黑" panose="020B0503020204020204" pitchFamily="34" charset="-122"/>
                <a:ea typeface="微软雅黑" panose="020B0503020204020204" pitchFamily="34" charset="-122"/>
              </a:rPr>
              <a:t>ipc</a:t>
            </a:r>
            <a:r>
              <a:rPr lang="zh-CN" altLang="en-US" sz="1050" dirty="0">
                <a:solidFill>
                  <a:srgbClr val="595959"/>
                </a:solidFill>
                <a:latin typeface="微软雅黑" panose="020B0503020204020204" pitchFamily="34" charset="-122"/>
                <a:ea typeface="微软雅黑" panose="020B0503020204020204" pitchFamily="34" charset="-122"/>
              </a:rPr>
              <a:t>原理进行聚类。通过地图用户可直观的看出哪些区域是专利热点或密集区，哪些区域是有待开发的潜在机会或空白点。图中波峰代表技术密集区，波谷代表技术空白点。 </a:t>
            </a:r>
            <a:endParaRPr lang="en-US" altLang="zh-CN" sz="825" dirty="0">
              <a:solidFill>
                <a:srgbClr val="595959"/>
              </a:solidFill>
              <a:latin typeface="微软雅黑" panose="020B0503020204020204" pitchFamily="34" charset="-122"/>
              <a:ea typeface="微软雅黑" panose="020B0503020204020204" pitchFamily="34" charset="-122"/>
            </a:endParaRPr>
          </a:p>
        </p:txBody>
      </p:sp>
      <p:sp>
        <p:nvSpPr>
          <p:cNvPr id="12" name="椭圆 11"/>
          <p:cNvSpPr/>
          <p:nvPr/>
        </p:nvSpPr>
        <p:spPr>
          <a:xfrm>
            <a:off x="3108728" y="3254618"/>
            <a:ext cx="670619" cy="438107"/>
          </a:xfrm>
          <a:prstGeom prst="ellipse">
            <a:avLst/>
          </a:prstGeom>
          <a:noFill/>
          <a:ln>
            <a:solidFill>
              <a:srgbClr val="78A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cxnSp>
        <p:nvCxnSpPr>
          <p:cNvPr id="30" name="直接箭头连接符 29"/>
          <p:cNvCxnSpPr/>
          <p:nvPr/>
        </p:nvCxnSpPr>
        <p:spPr>
          <a:xfrm flipV="1">
            <a:off x="2723323" y="3631181"/>
            <a:ext cx="385406" cy="210842"/>
          </a:xfrm>
          <a:prstGeom prst="straightConnector1">
            <a:avLst/>
          </a:prstGeom>
          <a:ln>
            <a:solidFill>
              <a:srgbClr val="78AF2B"/>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stCxn id="5" idx="2"/>
          </p:cNvCxnSpPr>
          <p:nvPr/>
        </p:nvCxnSpPr>
        <p:spPr>
          <a:xfrm>
            <a:off x="4462670" y="1407863"/>
            <a:ext cx="0" cy="550146"/>
          </a:xfrm>
          <a:prstGeom prst="straightConnector1">
            <a:avLst/>
          </a:prstGeom>
          <a:ln>
            <a:solidFill>
              <a:srgbClr val="78AF2B"/>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a:stCxn id="26" idx="1"/>
          </p:cNvCxnSpPr>
          <p:nvPr/>
        </p:nvCxnSpPr>
        <p:spPr>
          <a:xfrm flipH="1">
            <a:off x="7247671" y="2316072"/>
            <a:ext cx="474590" cy="2726"/>
          </a:xfrm>
          <a:prstGeom prst="straightConnector1">
            <a:avLst/>
          </a:prstGeom>
          <a:ln>
            <a:solidFill>
              <a:srgbClr val="78AF2B"/>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9"/>
          <p:cNvSpPr>
            <a:spLocks noChangeArrowheads="1"/>
          </p:cNvSpPr>
          <p:nvPr/>
        </p:nvSpPr>
        <p:spPr bwMode="auto">
          <a:xfrm>
            <a:off x="558988" y="215186"/>
            <a:ext cx="740378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3D</a:t>
            </a: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专利地图：展示技术分布全貌，找到研发空白点</a:t>
            </a:r>
            <a:endPar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91900" y="1122415"/>
            <a:ext cx="4820809" cy="2697626"/>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579" y="950844"/>
            <a:ext cx="2694152" cy="3040768"/>
          </a:xfrm>
          <a:prstGeom prst="rect">
            <a:avLst/>
          </a:prstGeom>
        </p:spPr>
      </p:pic>
      <p:sp>
        <p:nvSpPr>
          <p:cNvPr id="9" name="箭头: 燕尾形 8"/>
          <p:cNvSpPr/>
          <p:nvPr/>
        </p:nvSpPr>
        <p:spPr>
          <a:xfrm>
            <a:off x="3597966" y="2381362"/>
            <a:ext cx="268357" cy="413828"/>
          </a:xfrm>
          <a:prstGeom prst="notched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cxnSp>
        <p:nvCxnSpPr>
          <p:cNvPr id="49" name="直接箭头连接符 48"/>
          <p:cNvCxnSpPr/>
          <p:nvPr/>
        </p:nvCxnSpPr>
        <p:spPr>
          <a:xfrm flipV="1">
            <a:off x="6490252" y="3820040"/>
            <a:ext cx="0" cy="445323"/>
          </a:xfrm>
          <a:prstGeom prst="straightConnector1">
            <a:avLst/>
          </a:prstGeom>
          <a:ln>
            <a:solidFill>
              <a:srgbClr val="78AF2B"/>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V="1">
            <a:off x="1873526" y="4005391"/>
            <a:ext cx="0" cy="258497"/>
          </a:xfrm>
          <a:prstGeom prst="straightConnector1">
            <a:avLst/>
          </a:prstGeom>
          <a:ln>
            <a:solidFill>
              <a:srgbClr val="78AF2B"/>
            </a:solidFill>
            <a:tailEnd type="triangle"/>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615579" y="4263887"/>
            <a:ext cx="8197130" cy="68580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sz="1050" dirty="0">
              <a:solidFill>
                <a:srgbClr val="595959"/>
              </a:solidFill>
              <a:latin typeface="微软雅黑" panose="020B0503020204020204" pitchFamily="34" charset="-122"/>
              <a:ea typeface="微软雅黑" panose="020B0503020204020204" pitchFamily="34" charset="-122"/>
            </a:endParaRPr>
          </a:p>
          <a:p>
            <a:pPr>
              <a:lnSpc>
                <a:spcPct val="150000"/>
              </a:lnSpc>
            </a:pPr>
            <a:r>
              <a:rPr lang="zh-CN" altLang="en-US" sz="1050" dirty="0">
                <a:solidFill>
                  <a:srgbClr val="595959"/>
                </a:solidFill>
                <a:latin typeface="微软雅黑" panose="020B0503020204020204" pitchFamily="34" charset="-122"/>
                <a:ea typeface="微软雅黑" panose="020B0503020204020204" pitchFamily="34" charset="-122"/>
              </a:rPr>
              <a:t>检索的所有专利可按申请（专利权）人分类显示，选择想要了解的企业名称，地图中将呈现以不同颜色标记的各企业专利布局，各竞争对手的技术侧重点一目了然。此外，地图分析所基于的专利数据每周更新一次，用户可及时跟踪竞争情报。</a:t>
            </a:r>
            <a:endParaRPr lang="zh-CN" altLang="en-US" sz="1050" dirty="0">
              <a:solidFill>
                <a:srgbClr val="595959"/>
              </a:solidFill>
              <a:latin typeface="微软雅黑" panose="020B0503020204020204" pitchFamily="34" charset="-122"/>
              <a:ea typeface="微软雅黑" panose="020B0503020204020204" pitchFamily="34" charset="-122"/>
            </a:endParaRPr>
          </a:p>
          <a:p>
            <a:pPr>
              <a:lnSpc>
                <a:spcPct val="150000"/>
              </a:lnSpc>
            </a:pPr>
            <a:endParaRPr lang="en-US" altLang="zh-CN" sz="1050" dirty="0">
              <a:solidFill>
                <a:srgbClr val="595959"/>
              </a:solidFill>
              <a:latin typeface="微软雅黑" panose="020B0503020204020204" pitchFamily="34" charset="-122"/>
              <a:ea typeface="微软雅黑" panose="020B0503020204020204" pitchFamily="34" charset="-122"/>
            </a:endParaRPr>
          </a:p>
        </p:txBody>
      </p:sp>
      <p:sp>
        <p:nvSpPr>
          <p:cNvPr id="10" name="矩形 9"/>
          <p:cNvSpPr>
            <a:spLocks noChangeArrowheads="1"/>
          </p:cNvSpPr>
          <p:nvPr/>
        </p:nvSpPr>
        <p:spPr bwMode="auto">
          <a:xfrm>
            <a:off x="513903" y="203756"/>
            <a:ext cx="740378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3D</a:t>
            </a: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专利地图：掌握竞争对手的专利布局，实时监控情报</a:t>
            </a:r>
            <a:endPar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7606" t="2868" r="-203" b="-2868"/>
          <a:stretch>
            <a:fillRect/>
          </a:stretch>
        </p:blipFill>
        <p:spPr>
          <a:xfrm>
            <a:off x="5118651" y="3052111"/>
            <a:ext cx="3693329" cy="1835411"/>
          </a:xfrm>
          <a:prstGeom prst="rect">
            <a:avLst/>
          </a:prstGeom>
        </p:spPr>
      </p:pic>
      <p:pic>
        <p:nvPicPr>
          <p:cNvPr id="4" name="图片 3"/>
          <p:cNvPicPr>
            <a:picLocks noChangeAspect="1"/>
          </p:cNvPicPr>
          <p:nvPr/>
        </p:nvPicPr>
        <p:blipFill>
          <a:blip r:embed="rId2"/>
          <a:stretch>
            <a:fillRect/>
          </a:stretch>
        </p:blipFill>
        <p:spPr>
          <a:xfrm>
            <a:off x="5118651" y="4543696"/>
            <a:ext cx="2409733" cy="260141"/>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89" y="923328"/>
            <a:ext cx="4211334" cy="2833664"/>
          </a:xfrm>
          <a:prstGeom prst="rect">
            <a:avLst/>
          </a:prstGeom>
        </p:spPr>
      </p:pic>
      <p:sp>
        <p:nvSpPr>
          <p:cNvPr id="5" name="矩形 4"/>
          <p:cNvSpPr/>
          <p:nvPr/>
        </p:nvSpPr>
        <p:spPr>
          <a:xfrm>
            <a:off x="5118653" y="923328"/>
            <a:ext cx="3597966" cy="1504802"/>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zh-CN" altLang="en-US" sz="1050" dirty="0">
                <a:solidFill>
                  <a:srgbClr val="595959"/>
                </a:solidFill>
                <a:latin typeface="微软雅黑" panose="020B0503020204020204" pitchFamily="34" charset="-122"/>
                <a:ea typeface="微软雅黑" panose="020B0503020204020204" pitchFamily="34" charset="-122"/>
              </a:rPr>
              <a:t>“</a:t>
            </a:r>
            <a:r>
              <a:rPr lang="en-US" altLang="zh-CN" sz="1050" dirty="0">
                <a:solidFill>
                  <a:srgbClr val="595959"/>
                </a:solidFill>
                <a:latin typeface="微软雅黑" panose="020B0503020204020204" pitchFamily="34" charset="-122"/>
                <a:ea typeface="微软雅黑" panose="020B0503020204020204" pitchFamily="34" charset="-122"/>
              </a:rPr>
              <a:t>T</a:t>
            </a:r>
            <a:r>
              <a:rPr lang="zh-CN" altLang="en-US" sz="1050" dirty="0">
                <a:solidFill>
                  <a:srgbClr val="595959"/>
                </a:solidFill>
                <a:latin typeface="微软雅黑" panose="020B0503020204020204" pitchFamily="34" charset="-122"/>
                <a:ea typeface="微软雅黑" panose="020B0503020204020204" pitchFamily="34" charset="-122"/>
              </a:rPr>
              <a:t>”字功能：研发人员可以将初步的技术想法输入在空白处，系统会以关键词的方式进行匹配。以“倒三角”的形式扎在对应区域上，为使用者找到相似的技术区域。</a:t>
            </a:r>
            <a:endParaRPr lang="en-US" altLang="zh-CN" sz="1050" dirty="0">
              <a:solidFill>
                <a:srgbClr val="595959"/>
              </a:solidFill>
              <a:latin typeface="微软雅黑" panose="020B0503020204020204" pitchFamily="34" charset="-122"/>
              <a:ea typeface="微软雅黑" panose="020B0503020204020204" pitchFamily="34" charset="-122"/>
            </a:endParaRPr>
          </a:p>
          <a:p>
            <a:pPr marL="214630" indent="-214630" algn="just">
              <a:lnSpc>
                <a:spcPct val="150000"/>
              </a:lnSpc>
              <a:buFont typeface="Arial" panose="020B0604020202020204" pitchFamily="34" charset="0"/>
              <a:buChar char="•"/>
            </a:pPr>
            <a:endParaRPr lang="en-US" altLang="zh-CN" sz="1050" dirty="0">
              <a:solidFill>
                <a:srgbClr val="595959"/>
              </a:solidFill>
              <a:latin typeface="微软雅黑" panose="020B0503020204020204" pitchFamily="34" charset="-122"/>
              <a:ea typeface="微软雅黑" panose="020B0503020204020204" pitchFamily="34" charset="-122"/>
            </a:endParaRPr>
          </a:p>
          <a:p>
            <a:pPr algn="just">
              <a:lnSpc>
                <a:spcPct val="150000"/>
              </a:lnSpc>
            </a:pPr>
            <a:r>
              <a:rPr lang="zh-CN" altLang="en-US" sz="1050" dirty="0">
                <a:solidFill>
                  <a:srgbClr val="595959"/>
                </a:solidFill>
                <a:latin typeface="微软雅黑" panose="020B0503020204020204" pitchFamily="34" charset="-122"/>
                <a:ea typeface="微软雅黑" panose="020B0503020204020204" pitchFamily="34" charset="-122"/>
              </a:rPr>
              <a:t>了解所在区域其他专利布局情况，可以</a:t>
            </a:r>
            <a:r>
              <a:rPr lang="zh-CN" altLang="zh-CN" sz="1050" dirty="0">
                <a:solidFill>
                  <a:srgbClr val="595959"/>
                </a:solidFill>
                <a:latin typeface="微软雅黑" panose="020B0503020204020204" pitchFamily="34" charset="-122"/>
                <a:ea typeface="微软雅黑" panose="020B0503020204020204" pitchFamily="34" charset="-122"/>
              </a:rPr>
              <a:t>评估一个想法是否新颖</a:t>
            </a:r>
            <a:r>
              <a:rPr lang="zh-CN" altLang="en-US" sz="1050" dirty="0">
                <a:solidFill>
                  <a:srgbClr val="595959"/>
                </a:solidFill>
                <a:latin typeface="微软雅黑" panose="020B0503020204020204" pitchFamily="34" charset="-122"/>
                <a:ea typeface="微软雅黑" panose="020B0503020204020204" pitchFamily="34" charset="-122"/>
              </a:rPr>
              <a:t>，</a:t>
            </a:r>
            <a:r>
              <a:rPr lang="zh-CN" altLang="zh-CN" sz="1050" dirty="0">
                <a:solidFill>
                  <a:srgbClr val="595959"/>
                </a:solidFill>
                <a:latin typeface="微软雅黑" panose="020B0503020204020204" pitchFamily="34" charset="-122"/>
                <a:ea typeface="微软雅黑" panose="020B0503020204020204" pitchFamily="34" charset="-122"/>
              </a:rPr>
              <a:t>更好的管理研发预算</a:t>
            </a:r>
            <a:r>
              <a:rPr lang="zh-CN" altLang="en-US" sz="1050" dirty="0">
                <a:solidFill>
                  <a:srgbClr val="595959"/>
                </a:solidFill>
                <a:latin typeface="微软雅黑" panose="020B0503020204020204" pitchFamily="34" charset="-122"/>
                <a:ea typeface="微软雅黑" panose="020B0503020204020204" pitchFamily="34" charset="-122"/>
              </a:rPr>
              <a:t>；同时也发现潜在的侵权风险。</a:t>
            </a:r>
            <a:endParaRPr lang="en-US" altLang="zh-CN" sz="1050" dirty="0">
              <a:solidFill>
                <a:srgbClr val="595959"/>
              </a:solidFill>
              <a:latin typeface="微软雅黑" panose="020B0503020204020204" pitchFamily="34" charset="-122"/>
              <a:ea typeface="微软雅黑" panose="020B0503020204020204" pitchFamily="34" charset="-122"/>
            </a:endParaRPr>
          </a:p>
        </p:txBody>
      </p:sp>
      <p:cxnSp>
        <p:nvCxnSpPr>
          <p:cNvPr id="9" name="直接箭头连接符 8"/>
          <p:cNvCxnSpPr/>
          <p:nvPr/>
        </p:nvCxnSpPr>
        <p:spPr>
          <a:xfrm flipH="1">
            <a:off x="4824485" y="2091390"/>
            <a:ext cx="294168" cy="0"/>
          </a:xfrm>
          <a:prstGeom prst="straightConnector1">
            <a:avLst/>
          </a:prstGeom>
          <a:ln>
            <a:solidFill>
              <a:srgbClr val="78AF2B"/>
            </a:solidFill>
            <a:tailEnd type="triangle"/>
          </a:ln>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a:off x="608310" y="4183044"/>
            <a:ext cx="4172413" cy="579616"/>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050" dirty="0">
                <a:solidFill>
                  <a:srgbClr val="595959"/>
                </a:solidFill>
                <a:latin typeface="微软雅黑" panose="020B0503020204020204" pitchFamily="34" charset="-122"/>
                <a:ea typeface="微软雅黑" panose="020B0503020204020204" pitchFamily="34" charset="-122"/>
              </a:rPr>
              <a:t>地图中可直接标示出诉讼专利和许可专利，且点击可查看详细的法律状态、诉讼细节、许可授权历史详情等。</a:t>
            </a:r>
            <a:endParaRPr lang="en-US" altLang="zh-CN" sz="1050" dirty="0">
              <a:solidFill>
                <a:srgbClr val="595959"/>
              </a:solidFill>
              <a:latin typeface="微软雅黑" panose="020B0503020204020204" pitchFamily="34" charset="-122"/>
              <a:ea typeface="微软雅黑" panose="020B0503020204020204" pitchFamily="34" charset="-122"/>
            </a:endParaRPr>
          </a:p>
        </p:txBody>
      </p:sp>
      <p:sp>
        <p:nvSpPr>
          <p:cNvPr id="57" name="矩形 56"/>
          <p:cNvSpPr/>
          <p:nvPr/>
        </p:nvSpPr>
        <p:spPr>
          <a:xfrm>
            <a:off x="5118652" y="4532243"/>
            <a:ext cx="2584946" cy="283049"/>
          </a:xfrm>
          <a:prstGeom prst="rect">
            <a:avLst/>
          </a:prstGeom>
          <a:noFill/>
          <a:ln w="19050">
            <a:solidFill>
              <a:srgbClr val="78A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cxnSp>
        <p:nvCxnSpPr>
          <p:cNvPr id="71" name="直接箭头连接符 70"/>
          <p:cNvCxnSpPr/>
          <p:nvPr/>
        </p:nvCxnSpPr>
        <p:spPr>
          <a:xfrm>
            <a:off x="4780723" y="4651511"/>
            <a:ext cx="337928" cy="0"/>
          </a:xfrm>
          <a:prstGeom prst="straightConnector1">
            <a:avLst/>
          </a:prstGeom>
          <a:ln>
            <a:solidFill>
              <a:srgbClr val="78AF2B"/>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p:cNvSpPr>
            <a:spLocks noChangeArrowheads="1"/>
          </p:cNvSpPr>
          <p:nvPr/>
        </p:nvSpPr>
        <p:spPr bwMode="auto">
          <a:xfrm>
            <a:off x="569783" y="228521"/>
            <a:ext cx="740378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3D</a:t>
            </a: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专利地图：验证研发想法，规避潜在侵权风险</a:t>
            </a:r>
            <a:endPar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034001" y="2188523"/>
            <a:ext cx="3756554" cy="2312291"/>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554" y="2188524"/>
            <a:ext cx="3982279" cy="2312291"/>
          </a:xfrm>
          <a:prstGeom prst="rect">
            <a:avLst/>
          </a:prstGeom>
        </p:spPr>
      </p:pic>
      <p:sp>
        <p:nvSpPr>
          <p:cNvPr id="44" name="箭头: 燕尾形 43"/>
          <p:cNvSpPr/>
          <p:nvPr/>
        </p:nvSpPr>
        <p:spPr>
          <a:xfrm>
            <a:off x="4645739" y="3184943"/>
            <a:ext cx="268357" cy="413828"/>
          </a:xfrm>
          <a:prstGeom prst="notched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5" name="矩形 44"/>
          <p:cNvSpPr/>
          <p:nvPr/>
        </p:nvSpPr>
        <p:spPr>
          <a:xfrm>
            <a:off x="543553" y="1053549"/>
            <a:ext cx="8247002" cy="844825"/>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050" dirty="0">
                <a:solidFill>
                  <a:srgbClr val="595959"/>
                </a:solidFill>
                <a:latin typeface="微软雅黑" panose="020B0503020204020204" pitchFamily="34" charset="-122"/>
                <a:ea typeface="微软雅黑" panose="020B0503020204020204" pitchFamily="34" charset="-122"/>
              </a:rPr>
              <a:t>一般的专利地图呈现给用户的是一个静态的结果，用户无法直观判断技术发展过程，智慧芽</a:t>
            </a:r>
            <a:r>
              <a:rPr lang="en-US" altLang="zh-CN" sz="1050" dirty="0">
                <a:solidFill>
                  <a:srgbClr val="595959"/>
                </a:solidFill>
                <a:latin typeface="微软雅黑" panose="020B0503020204020204" pitchFamily="34" charset="-122"/>
                <a:ea typeface="微软雅黑" panose="020B0503020204020204" pitchFamily="34" charset="-122"/>
              </a:rPr>
              <a:t>3D</a:t>
            </a:r>
            <a:r>
              <a:rPr lang="zh-CN" altLang="en-US" sz="1050" dirty="0">
                <a:solidFill>
                  <a:srgbClr val="595959"/>
                </a:solidFill>
                <a:latin typeface="微软雅黑" panose="020B0503020204020204" pitchFamily="34" charset="-122"/>
                <a:ea typeface="微软雅黑" panose="020B0503020204020204" pitchFamily="34" charset="-122"/>
              </a:rPr>
              <a:t>地图支持动画效果呈现，</a:t>
            </a:r>
            <a:r>
              <a:rPr lang="zh-CN" altLang="zh-CN" sz="1050" dirty="0">
                <a:solidFill>
                  <a:srgbClr val="595959"/>
                </a:solidFill>
                <a:latin typeface="微软雅黑" panose="020B0503020204020204" pitchFamily="34" charset="-122"/>
                <a:ea typeface="微软雅黑" panose="020B0503020204020204" pitchFamily="34" charset="-122"/>
              </a:rPr>
              <a:t>展示不同年份的技术发展对比情况</a:t>
            </a:r>
            <a:r>
              <a:rPr lang="zh-CN" altLang="en-US" sz="1050" dirty="0">
                <a:solidFill>
                  <a:srgbClr val="595959"/>
                </a:solidFill>
                <a:latin typeface="微软雅黑" panose="020B0503020204020204" pitchFamily="34" charset="-122"/>
                <a:ea typeface="微软雅黑" panose="020B0503020204020204" pitchFamily="34" charset="-122"/>
              </a:rPr>
              <a:t>。如下图中，用户可以自定义选择年份进行对比分析，不同年月里，山峰的聚集程度也会发生变化。</a:t>
            </a:r>
            <a:endParaRPr lang="en-US" altLang="zh-CN" sz="1050" dirty="0">
              <a:solidFill>
                <a:srgbClr val="595959"/>
              </a:solidFill>
              <a:latin typeface="微软雅黑" panose="020B0503020204020204" pitchFamily="34" charset="-122"/>
              <a:ea typeface="微软雅黑" panose="020B0503020204020204" pitchFamily="34" charset="-122"/>
            </a:endParaRPr>
          </a:p>
        </p:txBody>
      </p:sp>
      <p:cxnSp>
        <p:nvCxnSpPr>
          <p:cNvPr id="9" name="直接箭头连接符 8"/>
          <p:cNvCxnSpPr/>
          <p:nvPr/>
        </p:nvCxnSpPr>
        <p:spPr>
          <a:xfrm>
            <a:off x="2534693" y="1898374"/>
            <a:ext cx="1" cy="290150"/>
          </a:xfrm>
          <a:prstGeom prst="straightConnector1">
            <a:avLst/>
          </a:prstGeom>
          <a:ln>
            <a:solidFill>
              <a:srgbClr val="78AF2B"/>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a:off x="6912279" y="1898374"/>
            <a:ext cx="1" cy="290150"/>
          </a:xfrm>
          <a:prstGeom prst="straightConnector1">
            <a:avLst/>
          </a:prstGeom>
          <a:ln>
            <a:solidFill>
              <a:srgbClr val="78AF2B"/>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a:spLocks noChangeArrowheads="1"/>
          </p:cNvSpPr>
          <p:nvPr/>
        </p:nvSpPr>
        <p:spPr bwMode="auto">
          <a:xfrm>
            <a:off x="628203" y="225346"/>
            <a:ext cx="7403785" cy="43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42" tIns="25721" rIns="51442" bIns="2572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SzPct val="100000"/>
            </a:pPr>
            <a:r>
              <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3D</a:t>
            </a:r>
            <a:r>
              <a:rPr lang="zh-CN" altLang="en-US"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rPr>
              <a:t>专利地图：支持动态演示，呈现技术演进过程</a:t>
            </a:r>
            <a:endParaRPr lang="en-US" altLang="zh-CN" sz="2100" kern="0" dirty="0">
              <a:solidFill>
                <a:schemeClr val="tx1">
                  <a:lumMod val="65000"/>
                  <a:lumOff val="35000"/>
                </a:schemeClr>
              </a:solidFill>
              <a:latin typeface="微软雅黑" panose="020B0503020204020204" pitchFamily="34" charset="-122"/>
              <a:ea typeface="微软雅黑" panose="020B0503020204020204" pitchFamily="34" charset="-122"/>
              <a:sym typeface="Heiti SC Light"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0" y="1526876"/>
            <a:ext cx="9144000" cy="1858723"/>
          </a:xfrm>
          <a:prstGeom prst="rect">
            <a:avLst/>
          </a:prstGeom>
          <a:solidFill>
            <a:srgbClr val="124B71"/>
          </a:solidFill>
          <a:ln w="9525" cap="flat" cmpd="sng" algn="ctr">
            <a:no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4530">
              <a:defRPr/>
            </a:pPr>
            <a:endParaRPr lang="zh-CN" altLang="en-US" sz="1350"/>
          </a:p>
        </p:txBody>
      </p:sp>
      <p:sp>
        <p:nvSpPr>
          <p:cNvPr id="5" name="矩形 4"/>
          <p:cNvSpPr/>
          <p:nvPr/>
        </p:nvSpPr>
        <p:spPr>
          <a:xfrm flipV="1">
            <a:off x="-11430" y="5089684"/>
            <a:ext cx="9143524" cy="5715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菱形 2"/>
          <p:cNvSpPr/>
          <p:nvPr/>
        </p:nvSpPr>
        <p:spPr>
          <a:xfrm>
            <a:off x="2152174" y="1627760"/>
            <a:ext cx="1618774" cy="1618774"/>
          </a:xfrm>
          <a:prstGeom prst="diamond">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4" name="菱形 3"/>
          <p:cNvSpPr/>
          <p:nvPr/>
        </p:nvSpPr>
        <p:spPr>
          <a:xfrm>
            <a:off x="1778794" y="1627760"/>
            <a:ext cx="1618774" cy="1618774"/>
          </a:xfrm>
          <a:prstGeom prst="diamond">
            <a:avLst/>
          </a:prstGeom>
          <a:solidFill>
            <a:srgbClr val="79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10" name="文本框 9"/>
          <p:cNvSpPr txBox="1"/>
          <p:nvPr/>
        </p:nvSpPr>
        <p:spPr>
          <a:xfrm>
            <a:off x="2221230" y="1946847"/>
            <a:ext cx="1354455" cy="860425"/>
          </a:xfrm>
          <a:prstGeom prst="rect">
            <a:avLst/>
          </a:prstGeom>
          <a:noFill/>
        </p:spPr>
        <p:txBody>
          <a:bodyPr wrap="square" lIns="51435" tIns="25718" rIns="51435" bIns="25718" rtlCol="0">
            <a:spAutoFit/>
          </a:bodyPr>
          <a:lstStyle/>
          <a:p>
            <a:pPr algn="l">
              <a:lnSpc>
                <a:spcPct val="130000"/>
              </a:lnSpc>
            </a:pPr>
            <a:r>
              <a:rPr lang="en-US" altLang="zh-CN" sz="4050" dirty="0">
                <a:solidFill>
                  <a:schemeClr val="bg1"/>
                </a:solidFill>
                <a:latin typeface="+mj-ea"/>
                <a:ea typeface="+mj-ea"/>
              </a:rPr>
              <a:t>07</a:t>
            </a:r>
            <a:endParaRPr lang="en-US" altLang="zh-CN" sz="4050" dirty="0">
              <a:solidFill>
                <a:schemeClr val="bg1"/>
              </a:solidFill>
              <a:latin typeface="+mj-ea"/>
              <a:ea typeface="+mj-ea"/>
            </a:endParaRPr>
          </a:p>
        </p:txBody>
      </p:sp>
      <p:sp>
        <p:nvSpPr>
          <p:cNvPr id="9" name="矩形 8"/>
          <p:cNvSpPr/>
          <p:nvPr/>
        </p:nvSpPr>
        <p:spPr>
          <a:xfrm>
            <a:off x="3840004" y="2066624"/>
            <a:ext cx="3723323" cy="741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chemeClr val="bg1"/>
                </a:solidFill>
                <a:latin typeface="+mj-ea"/>
                <a:ea typeface="+mj-ea"/>
              </a:rPr>
              <a:t>2020</a:t>
            </a:r>
            <a:r>
              <a:rPr lang="zh-CN" altLang="en-US" sz="3000" dirty="0">
                <a:solidFill>
                  <a:schemeClr val="bg1"/>
                </a:solidFill>
                <a:latin typeface="+mj-ea"/>
                <a:ea typeface="+mj-ea"/>
              </a:rPr>
              <a:t>年新功能概览</a:t>
            </a:r>
            <a:endParaRPr lang="zh-CN" altLang="en-US" sz="3000" dirty="0">
              <a:solidFill>
                <a:schemeClr val="bg1"/>
              </a:solidFill>
              <a:latin typeface="+mj-ea"/>
              <a:ea typeface="+mj-e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7537" y="105706"/>
            <a:ext cx="2108200" cy="629920"/>
          </a:xfrm>
          <a:prstGeom prst="rect">
            <a:avLst/>
          </a:prstGeom>
        </p:spPr>
        <p:txBody>
          <a:bodyPr wrap="none">
            <a:spAutoFit/>
          </a:bodyPr>
          <a:lstStyle/>
          <a:p>
            <a:pPr>
              <a:lnSpc>
                <a:spcPct val="250000"/>
              </a:lnSpc>
            </a:pPr>
            <a:r>
              <a:rPr kumimoji="1" lang="en-US" altLang="zh-CN" sz="1400" b="1" dirty="0"/>
              <a:t>1.</a:t>
            </a:r>
            <a:r>
              <a:rPr kumimoji="1" lang="zh-CN" altLang="en-US" sz="1400" b="1" dirty="0"/>
              <a:t>增加中国审查意见数据</a:t>
            </a:r>
            <a:endParaRPr kumimoji="1" lang="en-US" altLang="zh-CN" sz="1400" b="1" dirty="0"/>
          </a:p>
        </p:txBody>
      </p:sp>
      <p:sp>
        <p:nvSpPr>
          <p:cNvPr id="3" name="文本框 2"/>
          <p:cNvSpPr txBox="1"/>
          <p:nvPr/>
        </p:nvSpPr>
        <p:spPr>
          <a:xfrm>
            <a:off x="300458" y="729721"/>
            <a:ext cx="4232905" cy="2677656"/>
          </a:xfrm>
          <a:prstGeom prst="rect">
            <a:avLst/>
          </a:prstGeom>
          <a:noFill/>
        </p:spPr>
        <p:txBody>
          <a:bodyPr wrap="square" rtlCol="0">
            <a:spAutoFit/>
          </a:bodyPr>
          <a:lstStyle/>
          <a:p>
            <a:r>
              <a:rPr lang="zh-CN" altLang="en-US" sz="1200" b="1" dirty="0"/>
              <a:t>一句话概览：</a:t>
            </a:r>
            <a:endParaRPr lang="en-US" altLang="zh-CN" sz="1200" b="1" dirty="0"/>
          </a:p>
          <a:p>
            <a:r>
              <a:rPr kumimoji="1" lang="zh-CN" altLang="en-US" sz="1200" dirty="0"/>
              <a:t>中国审查意见通知书，上线了！</a:t>
            </a:r>
            <a:endParaRPr kumimoji="1" lang="en-US" altLang="zh-CN" sz="1200" dirty="0"/>
          </a:p>
          <a:p>
            <a:endParaRPr kumimoji="1" lang="en-US" altLang="zh-CN" sz="1200" dirty="0"/>
          </a:p>
          <a:p>
            <a:r>
              <a:rPr kumimoji="1" lang="zh-CN" altLang="en-US" sz="1200" b="1" dirty="0"/>
              <a:t>目标用户：</a:t>
            </a:r>
            <a:r>
              <a:rPr kumimoji="1" lang="zh-CN" altLang="en-US" sz="1200" dirty="0"/>
              <a:t>专利工程师，专利分析师</a:t>
            </a:r>
            <a:endParaRPr kumimoji="1" lang="en-US" altLang="zh-CN" sz="1200" dirty="0"/>
          </a:p>
          <a:p>
            <a:endParaRPr kumimoji="1" lang="en-US" altLang="zh-CN" sz="1200" dirty="0"/>
          </a:p>
          <a:p>
            <a:r>
              <a:rPr kumimoji="1" lang="zh-CN" altLang="en-US" sz="1200" b="1" dirty="0"/>
              <a:t>用户痛点：</a:t>
            </a:r>
            <a:endParaRPr kumimoji="1" lang="en-US" altLang="zh-CN" sz="1200" b="1" dirty="0"/>
          </a:p>
          <a:p>
            <a:pPr marL="285750" indent="-285750">
              <a:buFont typeface="Arial" panose="020B0604020202020204" pitchFamily="34" charset="0"/>
              <a:buChar char="•"/>
            </a:pPr>
            <a:r>
              <a:rPr kumimoji="1" lang="zh-CN" altLang="en-US" sz="1200" dirty="0"/>
              <a:t>从审查文件数据可以预判专利授权前景和保护范围，从而为竞品跟踪和市场布局提供重要参考意见</a:t>
            </a:r>
            <a:endParaRPr kumimoji="1" lang="en-US" altLang="zh-CN" sz="1200" dirty="0"/>
          </a:p>
          <a:p>
            <a:pPr marL="285750" indent="-285750">
              <a:buFont typeface="Arial" panose="020B0604020202020204" pitchFamily="34" charset="0"/>
              <a:buChar char="•"/>
            </a:pPr>
            <a:endParaRPr kumimoji="1" lang="en-US" altLang="zh-CN" sz="1200" dirty="0"/>
          </a:p>
          <a:p>
            <a:r>
              <a:rPr kumimoji="1" lang="zh-CN" altLang="en-US" sz="1200" b="1" dirty="0"/>
              <a:t>商业价值：</a:t>
            </a:r>
            <a:endParaRPr kumimoji="1" lang="en-US" altLang="zh-CN" sz="1200" b="1" dirty="0"/>
          </a:p>
          <a:p>
            <a:pPr marL="285750" indent="-285750">
              <a:buFont typeface="Arial" panose="020B0604020202020204" pitchFamily="34" charset="0"/>
              <a:buChar char="•"/>
            </a:pPr>
            <a:r>
              <a:rPr kumimoji="1" lang="zh-CN" altLang="en-US" sz="1200" dirty="0"/>
              <a:t>对于中国专利，在详情页审查文件下</a:t>
            </a:r>
            <a:r>
              <a:rPr kumimoji="1" lang="zh-CN" altLang="en-US" sz="1200" b="1" dirty="0"/>
              <a:t>显示审查</a:t>
            </a:r>
            <a:r>
              <a:rPr kumimoji="1" lang="en-US" altLang="zh-CN" sz="1200" b="1" dirty="0"/>
              <a:t>/</a:t>
            </a:r>
            <a:r>
              <a:rPr kumimoji="1" lang="zh-CN" altLang="en-US" sz="1200" b="1" dirty="0"/>
              <a:t>发文</a:t>
            </a:r>
            <a:r>
              <a:rPr kumimoji="1" lang="en-US" altLang="zh-CN" sz="1200" b="1" dirty="0"/>
              <a:t>/</a:t>
            </a:r>
            <a:r>
              <a:rPr kumimoji="1" lang="zh-CN" altLang="en-US" sz="1200" b="1" dirty="0"/>
              <a:t>费用详情</a:t>
            </a:r>
            <a:r>
              <a:rPr kumimoji="1" lang="zh-CN" altLang="en-US" sz="1200" dirty="0"/>
              <a:t>按钮，同时</a:t>
            </a:r>
            <a:r>
              <a:rPr kumimoji="1" lang="zh-CN" altLang="en-US" sz="1200" b="1" dirty="0"/>
              <a:t>保留官方链接</a:t>
            </a:r>
            <a:endParaRPr kumimoji="1" lang="en-US" altLang="zh-CN" sz="1200" b="1" dirty="0"/>
          </a:p>
          <a:p>
            <a:pPr marL="285750" indent="-285750">
              <a:buFont typeface="Arial" panose="020B0604020202020204" pitchFamily="34" charset="0"/>
              <a:buChar char="•"/>
            </a:pPr>
            <a:r>
              <a:rPr kumimoji="1" lang="zh-CN" altLang="en-US" sz="1200" dirty="0"/>
              <a:t>审查信息内容包括审查</a:t>
            </a:r>
            <a:r>
              <a:rPr kumimoji="1" lang="zh-CN" altLang="en-US" sz="1200" b="1" dirty="0"/>
              <a:t>通知书名称和图片查看</a:t>
            </a:r>
            <a:r>
              <a:rPr kumimoji="1" lang="zh-CN" altLang="en-US" sz="1200" dirty="0"/>
              <a:t>链接，多个图片的</a:t>
            </a:r>
            <a:r>
              <a:rPr kumimoji="1" lang="zh-CN" altLang="en-US" sz="1200" b="1" dirty="0"/>
              <a:t>按序连续滚动</a:t>
            </a:r>
            <a:r>
              <a:rPr kumimoji="1" lang="zh-CN" altLang="en-US" sz="1200" dirty="0"/>
              <a:t>查看</a:t>
            </a:r>
            <a:endParaRPr kumimoji="1" lang="en-US" altLang="zh-CN" sz="1200" dirty="0"/>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12499"/>
          <a:stretch>
            <a:fillRect/>
          </a:stretch>
        </p:blipFill>
        <p:spPr>
          <a:xfrm>
            <a:off x="4533363" y="1787510"/>
            <a:ext cx="4435508" cy="1297801"/>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363" y="670846"/>
            <a:ext cx="4034374" cy="2414465"/>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7537" y="105706"/>
            <a:ext cx="2108200" cy="629920"/>
          </a:xfrm>
          <a:prstGeom prst="rect">
            <a:avLst/>
          </a:prstGeom>
        </p:spPr>
        <p:txBody>
          <a:bodyPr wrap="none">
            <a:spAutoFit/>
          </a:bodyPr>
          <a:lstStyle/>
          <a:p>
            <a:pPr>
              <a:lnSpc>
                <a:spcPct val="250000"/>
              </a:lnSpc>
            </a:pPr>
            <a:r>
              <a:rPr kumimoji="1" lang="en-US" altLang="zh-CN" sz="1400" b="1" dirty="0"/>
              <a:t>1.</a:t>
            </a:r>
            <a:r>
              <a:rPr kumimoji="1" lang="zh-CN" altLang="en-US" sz="1400" b="1" dirty="0"/>
              <a:t>增加中国审查意见数据</a:t>
            </a:r>
            <a:endParaRPr kumimoji="1" lang="en-US" altLang="zh-CN" sz="1400" b="1" dirty="0"/>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t="4165"/>
          <a:stretch>
            <a:fillRect/>
          </a:stretch>
        </p:blipFill>
        <p:spPr>
          <a:xfrm>
            <a:off x="223774" y="772057"/>
            <a:ext cx="6025896" cy="2838607"/>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4357"/>
          <a:stretch>
            <a:fillRect/>
          </a:stretch>
        </p:blipFill>
        <p:spPr>
          <a:xfrm>
            <a:off x="3182815" y="2049517"/>
            <a:ext cx="5961185" cy="1903228"/>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3273"/>
          <a:stretch>
            <a:fillRect/>
          </a:stretch>
        </p:blipFill>
        <p:spPr>
          <a:xfrm>
            <a:off x="4279392" y="3510455"/>
            <a:ext cx="4864608" cy="1633045"/>
          </a:xfrm>
          <a:prstGeom prst="rect">
            <a:avLst/>
          </a:prstGeom>
          <a:ln>
            <a:noFill/>
          </a:ln>
          <a:effectLst>
            <a:outerShdw blurRad="292100" dist="139700" dir="2700000" algn="tl" rotWithShape="0">
              <a:srgbClr val="333333">
                <a:alpha val="65000"/>
              </a:srgbClr>
            </a:outerShdw>
          </a:effectLst>
        </p:spPr>
      </p:pic>
      <p:sp>
        <p:nvSpPr>
          <p:cNvPr id="11" name="文本框 10"/>
          <p:cNvSpPr txBox="1"/>
          <p:nvPr/>
        </p:nvSpPr>
        <p:spPr>
          <a:xfrm>
            <a:off x="223774" y="4490313"/>
            <a:ext cx="4140877" cy="261610"/>
          </a:xfrm>
          <a:prstGeom prst="rect">
            <a:avLst/>
          </a:prstGeom>
          <a:noFill/>
        </p:spPr>
        <p:txBody>
          <a:bodyPr wrap="none" rtlCol="0">
            <a:spAutoFit/>
          </a:bodyPr>
          <a:lstStyle/>
          <a:p>
            <a:r>
              <a:rPr kumimoji="1" lang="zh-CN" altLang="en-US" sz="1100" dirty="0"/>
              <a:t>审查意见通知书文件更新时间：</a:t>
            </a:r>
            <a:r>
              <a:rPr kumimoji="1" lang="en-US" altLang="zh-CN" sz="1100" dirty="0"/>
              <a:t>2010</a:t>
            </a:r>
            <a:r>
              <a:rPr kumimoji="1" lang="zh-CN" altLang="en-US" sz="1100" dirty="0"/>
              <a:t>年至今（与官方网站同步）</a:t>
            </a:r>
            <a:endParaRPr kumimoji="1" lang="en-US" altLang="zh-CN" sz="11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0849" y="136186"/>
            <a:ext cx="2287270" cy="629920"/>
          </a:xfrm>
          <a:prstGeom prst="rect">
            <a:avLst/>
          </a:prstGeom>
        </p:spPr>
        <p:txBody>
          <a:bodyPr wrap="none">
            <a:spAutoFit/>
          </a:bodyPr>
          <a:lstStyle/>
          <a:p>
            <a:pPr>
              <a:lnSpc>
                <a:spcPct val="250000"/>
              </a:lnSpc>
            </a:pPr>
            <a:r>
              <a:rPr kumimoji="1" lang="en-US" altLang="zh-CN" sz="1400" b="1" dirty="0"/>
              <a:t>2.</a:t>
            </a:r>
            <a:r>
              <a:rPr kumimoji="1" lang="zh-CN" altLang="en-US" sz="1400" b="1" dirty="0"/>
              <a:t>优化同族专利的视图展示</a:t>
            </a:r>
            <a:endParaRPr kumimoji="1" lang="en-US" altLang="zh-CN" sz="1400" b="1" dirty="0"/>
          </a:p>
        </p:txBody>
      </p:sp>
      <p:sp>
        <p:nvSpPr>
          <p:cNvPr id="3" name="文本框 2"/>
          <p:cNvSpPr txBox="1"/>
          <p:nvPr/>
        </p:nvSpPr>
        <p:spPr>
          <a:xfrm>
            <a:off x="300458" y="729721"/>
            <a:ext cx="4232905" cy="3785652"/>
          </a:xfrm>
          <a:prstGeom prst="rect">
            <a:avLst/>
          </a:prstGeom>
          <a:noFill/>
        </p:spPr>
        <p:txBody>
          <a:bodyPr wrap="square" rtlCol="0">
            <a:spAutoFit/>
          </a:bodyPr>
          <a:lstStyle/>
          <a:p>
            <a:r>
              <a:rPr lang="zh-CN" altLang="en-US" sz="1200" b="1" dirty="0"/>
              <a:t>一句话概览：</a:t>
            </a:r>
            <a:endParaRPr lang="en-US" altLang="zh-CN" sz="1200" b="1" dirty="0"/>
          </a:p>
          <a:p>
            <a:r>
              <a:rPr kumimoji="1" lang="zh-CN" altLang="en-US" sz="1200" dirty="0"/>
              <a:t>同族专利页面的展示更人性化，树状图关系清晰明了，快速分析企业的全球布局策略更加便捷</a:t>
            </a:r>
            <a:endParaRPr kumimoji="1" lang="en-US" altLang="zh-CN" sz="1200" dirty="0"/>
          </a:p>
          <a:p>
            <a:endParaRPr kumimoji="1" lang="en-US" altLang="zh-CN" sz="1200" dirty="0"/>
          </a:p>
          <a:p>
            <a:r>
              <a:rPr kumimoji="1" lang="zh-CN" altLang="en-US" sz="1200" b="1" dirty="0"/>
              <a:t>目标用户：</a:t>
            </a:r>
            <a:r>
              <a:rPr kumimoji="1" lang="zh-CN" altLang="en-US" sz="1200" dirty="0"/>
              <a:t>专利工程师，专利分析师，研发</a:t>
            </a:r>
            <a:endParaRPr kumimoji="1" lang="en-US" altLang="zh-CN" sz="1200" dirty="0"/>
          </a:p>
          <a:p>
            <a:endParaRPr kumimoji="1" lang="en-US" altLang="zh-CN" sz="1200" dirty="0"/>
          </a:p>
          <a:p>
            <a:r>
              <a:rPr kumimoji="1" lang="zh-CN" altLang="en-US" sz="1200" b="1" dirty="0"/>
              <a:t>用户痛点：</a:t>
            </a:r>
            <a:endParaRPr kumimoji="1" lang="en-US" altLang="zh-CN" sz="1200" b="1" dirty="0"/>
          </a:p>
          <a:p>
            <a:pPr marL="285750" indent="-285750">
              <a:buFont typeface="Arial" panose="020B0604020202020204" pitchFamily="34" charset="0"/>
              <a:buChar char="•"/>
            </a:pPr>
            <a:r>
              <a:rPr kumimoji="1" lang="zh-CN" altLang="en-US" sz="1200" dirty="0"/>
              <a:t>同族专利地图页面，无法快速了解每个国家</a:t>
            </a:r>
            <a:r>
              <a:rPr kumimoji="1" lang="en-US" altLang="zh-CN" sz="1200" dirty="0"/>
              <a:t>/</a:t>
            </a:r>
            <a:r>
              <a:rPr kumimoji="1" lang="zh-CN" altLang="en-US" sz="1200" dirty="0"/>
              <a:t>地区的家族专利数量，仅用</a:t>
            </a:r>
            <a:r>
              <a:rPr kumimoji="1" lang="zh-CN" altLang="en-US" sz="1200" b="1" dirty="0"/>
              <a:t>颜色深浅表明数量</a:t>
            </a:r>
            <a:r>
              <a:rPr kumimoji="1" lang="zh-CN" altLang="en-US" sz="1200" dirty="0"/>
              <a:t>，无法判断准确；</a:t>
            </a:r>
            <a:endParaRPr kumimoji="1" lang="en-US" altLang="zh-CN" sz="1200" dirty="0"/>
          </a:p>
          <a:p>
            <a:pPr marL="285750" indent="-285750">
              <a:buFont typeface="Arial" panose="020B0604020202020204" pitchFamily="34" charset="0"/>
              <a:buChar char="•"/>
            </a:pPr>
            <a:r>
              <a:rPr kumimoji="1" lang="zh-CN" altLang="en-US" sz="1200" dirty="0"/>
              <a:t>同族专利地图页面，无法</a:t>
            </a:r>
            <a:r>
              <a:rPr kumimoji="1" lang="zh-CN" altLang="en-US" sz="1200" b="1" dirty="0"/>
              <a:t>区分公开和申请</a:t>
            </a:r>
            <a:r>
              <a:rPr kumimoji="1" lang="zh-CN" altLang="en-US" sz="1200" dirty="0"/>
              <a:t>数量；</a:t>
            </a:r>
            <a:endParaRPr kumimoji="1" lang="en-US" altLang="zh-CN" sz="1200" dirty="0"/>
          </a:p>
          <a:p>
            <a:pPr marL="285750" indent="-285750">
              <a:buFont typeface="Arial" panose="020B0604020202020204" pitchFamily="34" charset="0"/>
              <a:buChar char="•"/>
            </a:pPr>
            <a:r>
              <a:rPr kumimoji="1" lang="zh-CN" altLang="en-US" sz="1200" dirty="0"/>
              <a:t>同族专利列表部分，无法</a:t>
            </a:r>
            <a:r>
              <a:rPr kumimoji="1" lang="zh-CN" altLang="en-US" sz="1200" b="1" dirty="0"/>
              <a:t>筛选受理局</a:t>
            </a:r>
            <a:r>
              <a:rPr kumimoji="1" lang="zh-CN" altLang="en-US" sz="1200" dirty="0"/>
              <a:t>，若想找某个国家是否有同族，只能一个一个阅读筛选，麻烦费时；</a:t>
            </a:r>
            <a:endParaRPr kumimoji="1" lang="en-US" altLang="zh-CN" sz="1200" dirty="0"/>
          </a:p>
          <a:p>
            <a:pPr marL="285750" indent="-285750">
              <a:buFont typeface="Arial" panose="020B0604020202020204" pitchFamily="34" charset="0"/>
              <a:buChar char="•"/>
            </a:pPr>
            <a:r>
              <a:rPr kumimoji="1" lang="zh-CN" altLang="en-US" sz="1200" dirty="0"/>
              <a:t>同族专利列表部分，无法清晰了解</a:t>
            </a:r>
            <a:r>
              <a:rPr kumimoji="1" lang="zh-CN" altLang="en-US" sz="1200" b="1" dirty="0"/>
              <a:t>优先权情况</a:t>
            </a:r>
            <a:r>
              <a:rPr kumimoji="1" lang="zh-CN" altLang="en-US" sz="1200" dirty="0"/>
              <a:t>，常常造成误解；</a:t>
            </a:r>
            <a:endParaRPr kumimoji="1" lang="en-US" altLang="zh-CN" sz="1200" dirty="0"/>
          </a:p>
          <a:p>
            <a:pPr marL="285750" indent="-285750">
              <a:buFont typeface="Arial" panose="020B0604020202020204" pitchFamily="34" charset="0"/>
              <a:buChar char="•"/>
            </a:pPr>
            <a:r>
              <a:rPr kumimoji="1" lang="zh-CN" altLang="en-US" sz="1200" dirty="0"/>
              <a:t>同族专利树状图页面，无法了解同族专利之间的</a:t>
            </a:r>
            <a:r>
              <a:rPr kumimoji="1" lang="zh-CN" altLang="en-US" sz="1200" b="1" dirty="0"/>
              <a:t>分案或接续案关系</a:t>
            </a:r>
            <a:endParaRPr kumimoji="1" lang="en-US" altLang="zh-CN" sz="1200" b="1" dirty="0"/>
          </a:p>
          <a:p>
            <a:pPr marL="285750" indent="-285750">
              <a:buFont typeface="Arial" panose="020B0604020202020204" pitchFamily="34" charset="0"/>
              <a:buChar char="•"/>
            </a:pPr>
            <a:endParaRPr kumimoji="1" lang="en-US" altLang="zh-CN" sz="1200" dirty="0"/>
          </a:p>
          <a:p>
            <a:r>
              <a:rPr kumimoji="1" lang="zh-CN" altLang="en-US" sz="1200" b="1" dirty="0"/>
              <a:t>商业价值：</a:t>
            </a:r>
            <a:endParaRPr kumimoji="1" lang="en-US" altLang="zh-CN" sz="1200" b="1" dirty="0"/>
          </a:p>
          <a:p>
            <a:pPr marL="285750" indent="-285750">
              <a:buFont typeface="Arial" panose="020B0604020202020204" pitchFamily="34" charset="0"/>
              <a:buChar char="•"/>
            </a:pPr>
            <a:r>
              <a:rPr kumimoji="1" lang="zh-CN" altLang="en-US" sz="1200" dirty="0"/>
              <a:t>同族专利的此次优化，解决了阅读专利的诸多不便，使分析企业专利的全球布局效率提高</a:t>
            </a:r>
            <a:r>
              <a:rPr kumimoji="1" lang="en-US" altLang="zh-CN" sz="1200" dirty="0"/>
              <a:t>20%</a:t>
            </a:r>
            <a:endParaRPr kumimoji="1" lang="en-US" altLang="zh-CN" sz="1200" dirty="0"/>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343525" y="2815929"/>
            <a:ext cx="3410531" cy="2210054"/>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982" y="211436"/>
            <a:ext cx="4166176" cy="1628913"/>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6879" y="1779778"/>
            <a:ext cx="4078381" cy="744305"/>
          </a:xfrm>
          <a:prstGeom prst="rect">
            <a:avLst/>
          </a:prstGeom>
        </p:spPr>
      </p:pic>
      <p:sp>
        <p:nvSpPr>
          <p:cNvPr id="4" name="文本框 3"/>
          <p:cNvSpPr txBox="1"/>
          <p:nvPr/>
        </p:nvSpPr>
        <p:spPr>
          <a:xfrm>
            <a:off x="5588549" y="2551293"/>
            <a:ext cx="3017173" cy="300082"/>
          </a:xfrm>
          <a:prstGeom prst="rect">
            <a:avLst/>
          </a:prstGeom>
          <a:noFill/>
        </p:spPr>
        <p:txBody>
          <a:bodyPr wrap="none" rtlCol="0">
            <a:spAutoFit/>
          </a:bodyPr>
          <a:lstStyle/>
          <a:p>
            <a:r>
              <a:rPr kumimoji="1" lang="zh-CN" altLang="en-US" dirty="0">
                <a:solidFill>
                  <a:srgbClr val="FF0000"/>
                </a:solidFill>
              </a:rPr>
              <a:t>目前同族专利的地图</a:t>
            </a:r>
            <a:r>
              <a:rPr kumimoji="1" lang="en-US" altLang="zh-CN" dirty="0">
                <a:solidFill>
                  <a:srgbClr val="FF0000"/>
                </a:solidFill>
              </a:rPr>
              <a:t>/</a:t>
            </a:r>
            <a:r>
              <a:rPr kumimoji="1" lang="zh-CN" altLang="en-US" dirty="0">
                <a:solidFill>
                  <a:srgbClr val="FF0000"/>
                </a:solidFill>
              </a:rPr>
              <a:t>树状图视图展示</a:t>
            </a:r>
            <a:endParaRPr kumimoji="1" lang="zh-CN" altLang="en-US" dirty="0">
              <a:solidFill>
                <a:srgbClr val="FF000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59990" y="686438"/>
            <a:ext cx="4988560" cy="2110380"/>
          </a:xfrm>
          <a:prstGeom prst="rect">
            <a:avLst/>
          </a:prstGeom>
          <a:ln>
            <a:solidFill>
              <a:srgbClr val="00B050"/>
            </a:solidFill>
          </a:ln>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22063"/>
          <a:stretch>
            <a:fillRect/>
          </a:stretch>
        </p:blipFill>
        <p:spPr>
          <a:xfrm>
            <a:off x="2937626" y="3051896"/>
            <a:ext cx="4239278" cy="2018874"/>
          </a:xfrm>
          <a:prstGeom prst="rect">
            <a:avLst/>
          </a:prstGeom>
          <a:ln>
            <a:solidFill>
              <a:srgbClr val="00B050"/>
            </a:solid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172" y="2620411"/>
            <a:ext cx="1323686" cy="2450359"/>
          </a:xfrm>
          <a:prstGeom prst="rect">
            <a:avLst/>
          </a:prstGeom>
          <a:ln>
            <a:solidFill>
              <a:srgbClr val="00B050"/>
            </a:solidFill>
          </a:ln>
        </p:spPr>
      </p:pic>
      <p:sp>
        <p:nvSpPr>
          <p:cNvPr id="9" name="矩形 8"/>
          <p:cNvSpPr/>
          <p:nvPr/>
        </p:nvSpPr>
        <p:spPr>
          <a:xfrm>
            <a:off x="760849" y="56811"/>
            <a:ext cx="2287270" cy="629920"/>
          </a:xfrm>
          <a:prstGeom prst="rect">
            <a:avLst/>
          </a:prstGeom>
        </p:spPr>
        <p:txBody>
          <a:bodyPr wrap="none">
            <a:spAutoFit/>
          </a:bodyPr>
          <a:lstStyle/>
          <a:p>
            <a:pPr>
              <a:lnSpc>
                <a:spcPct val="250000"/>
              </a:lnSpc>
            </a:pPr>
            <a:r>
              <a:rPr kumimoji="1" lang="en-US" altLang="zh-CN" sz="1400" b="1" dirty="0"/>
              <a:t>2.</a:t>
            </a:r>
            <a:r>
              <a:rPr kumimoji="1" lang="zh-CN" altLang="en-US" sz="1400" b="1" dirty="0"/>
              <a:t>优化同族专利的视图展示</a:t>
            </a:r>
            <a:endParaRPr kumimoji="1" lang="en-US" altLang="zh-CN" sz="1400" b="1" dirty="0"/>
          </a:p>
        </p:txBody>
      </p:sp>
      <p:sp>
        <p:nvSpPr>
          <p:cNvPr id="2" name="文本框 1"/>
          <p:cNvSpPr txBox="1"/>
          <p:nvPr/>
        </p:nvSpPr>
        <p:spPr>
          <a:xfrm>
            <a:off x="6927273" y="1096887"/>
            <a:ext cx="2101060" cy="430887"/>
          </a:xfrm>
          <a:prstGeom prst="rect">
            <a:avLst/>
          </a:prstGeom>
          <a:noFill/>
        </p:spPr>
        <p:txBody>
          <a:bodyPr wrap="square" rtlCol="0">
            <a:spAutoFit/>
          </a:bodyPr>
          <a:lstStyle/>
          <a:p>
            <a:r>
              <a:rPr kumimoji="1" lang="en-US" altLang="zh-CN" sz="1100" dirty="0">
                <a:solidFill>
                  <a:srgbClr val="FF0000"/>
                </a:solidFill>
              </a:rPr>
              <a:t>2</a:t>
            </a:r>
            <a:r>
              <a:rPr kumimoji="1" lang="zh-CN" altLang="en-US" sz="1100" dirty="0">
                <a:solidFill>
                  <a:srgbClr val="FF0000"/>
                </a:solidFill>
              </a:rPr>
              <a:t>，点击开关，各受理局专利数量直接展示</a:t>
            </a:r>
            <a:endParaRPr kumimoji="1" lang="en-US" altLang="zh-CN" sz="1100" dirty="0">
              <a:solidFill>
                <a:srgbClr val="FF0000"/>
              </a:solidFill>
            </a:endParaRPr>
          </a:p>
        </p:txBody>
      </p:sp>
      <p:cxnSp>
        <p:nvCxnSpPr>
          <p:cNvPr id="10" name="直线箭头连接符 9"/>
          <p:cNvCxnSpPr/>
          <p:nvPr/>
        </p:nvCxnSpPr>
        <p:spPr>
          <a:xfrm>
            <a:off x="5486399" y="1928447"/>
            <a:ext cx="628073"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927273" y="2404968"/>
            <a:ext cx="1869400" cy="430887"/>
          </a:xfrm>
          <a:prstGeom prst="rect">
            <a:avLst/>
          </a:prstGeom>
          <a:noFill/>
        </p:spPr>
        <p:txBody>
          <a:bodyPr wrap="square" rtlCol="0">
            <a:spAutoFit/>
          </a:bodyPr>
          <a:lstStyle/>
          <a:p>
            <a:r>
              <a:rPr kumimoji="1" lang="en-US" altLang="zh-CN" sz="1100" dirty="0">
                <a:solidFill>
                  <a:srgbClr val="FF0000"/>
                </a:solidFill>
              </a:rPr>
              <a:t>3</a:t>
            </a:r>
            <a:r>
              <a:rPr kumimoji="1" lang="zh-CN" altLang="en-US" sz="1100" dirty="0">
                <a:solidFill>
                  <a:srgbClr val="FF0000"/>
                </a:solidFill>
              </a:rPr>
              <a:t>，鼠标悬停处，显示专利公开</a:t>
            </a:r>
            <a:r>
              <a:rPr kumimoji="1" lang="en-US" altLang="zh-CN" sz="1100" dirty="0">
                <a:solidFill>
                  <a:srgbClr val="FF0000"/>
                </a:solidFill>
              </a:rPr>
              <a:t>/</a:t>
            </a:r>
            <a:r>
              <a:rPr kumimoji="1" lang="zh-CN" altLang="en-US" sz="1100" dirty="0">
                <a:solidFill>
                  <a:srgbClr val="FF0000"/>
                </a:solidFill>
              </a:rPr>
              <a:t>申请数量</a:t>
            </a:r>
            <a:endParaRPr kumimoji="1" lang="zh-CN" altLang="en-US" sz="1100" dirty="0">
              <a:solidFill>
                <a:srgbClr val="FF0000"/>
              </a:solidFill>
            </a:endParaRPr>
          </a:p>
        </p:txBody>
      </p:sp>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0508" y="2289295"/>
            <a:ext cx="928042" cy="507523"/>
          </a:xfrm>
          <a:prstGeom prst="rect">
            <a:avLst/>
          </a:prstGeom>
          <a:ln>
            <a:solidFill>
              <a:srgbClr val="00B050"/>
            </a:solidFill>
          </a:ln>
        </p:spPr>
      </p:pic>
      <p:sp>
        <p:nvSpPr>
          <p:cNvPr id="14" name="文本框 13"/>
          <p:cNvSpPr txBox="1"/>
          <p:nvPr/>
        </p:nvSpPr>
        <p:spPr>
          <a:xfrm>
            <a:off x="443345" y="1780765"/>
            <a:ext cx="1321742" cy="600164"/>
          </a:xfrm>
          <a:prstGeom prst="rect">
            <a:avLst/>
          </a:prstGeom>
          <a:noFill/>
        </p:spPr>
        <p:txBody>
          <a:bodyPr wrap="square" rtlCol="0">
            <a:spAutoFit/>
          </a:bodyPr>
          <a:lstStyle/>
          <a:p>
            <a:r>
              <a:rPr kumimoji="1" lang="en-US" altLang="zh-CN" sz="1100" dirty="0">
                <a:solidFill>
                  <a:srgbClr val="FF0000"/>
                </a:solidFill>
              </a:rPr>
              <a:t>1</a:t>
            </a:r>
            <a:r>
              <a:rPr kumimoji="1" lang="zh-CN" altLang="en-US" sz="1100" dirty="0">
                <a:solidFill>
                  <a:srgbClr val="FF0000"/>
                </a:solidFill>
              </a:rPr>
              <a:t>，区分公开</a:t>
            </a:r>
            <a:r>
              <a:rPr kumimoji="1" lang="en-US" altLang="zh-CN" sz="1100" dirty="0">
                <a:solidFill>
                  <a:srgbClr val="FF0000"/>
                </a:solidFill>
              </a:rPr>
              <a:t>/</a:t>
            </a:r>
            <a:r>
              <a:rPr kumimoji="1" lang="zh-CN" altLang="en-US" sz="1100" dirty="0">
                <a:solidFill>
                  <a:srgbClr val="FF0000"/>
                </a:solidFill>
              </a:rPr>
              <a:t>申请数量，点击选择地图展示项</a:t>
            </a:r>
            <a:endParaRPr kumimoji="1" lang="zh-CN" altLang="en-US" sz="1100" dirty="0">
              <a:solidFill>
                <a:srgbClr val="FF0000"/>
              </a:solidFill>
            </a:endParaRPr>
          </a:p>
        </p:txBody>
      </p:sp>
      <p:sp>
        <p:nvSpPr>
          <p:cNvPr id="15" name="文本框 14"/>
          <p:cNvSpPr txBox="1"/>
          <p:nvPr/>
        </p:nvSpPr>
        <p:spPr>
          <a:xfrm>
            <a:off x="138544" y="2976074"/>
            <a:ext cx="1413627" cy="938719"/>
          </a:xfrm>
          <a:prstGeom prst="rect">
            <a:avLst/>
          </a:prstGeom>
          <a:noFill/>
        </p:spPr>
        <p:txBody>
          <a:bodyPr wrap="square" rtlCol="0">
            <a:spAutoFit/>
          </a:bodyPr>
          <a:lstStyle/>
          <a:p>
            <a:r>
              <a:rPr kumimoji="1" lang="en-US" altLang="zh-CN" sz="1100" dirty="0">
                <a:solidFill>
                  <a:srgbClr val="FF0000"/>
                </a:solidFill>
              </a:rPr>
              <a:t>4</a:t>
            </a:r>
            <a:r>
              <a:rPr kumimoji="1" lang="zh-CN" altLang="en-US" sz="1100" dirty="0">
                <a:solidFill>
                  <a:srgbClr val="FF0000"/>
                </a:solidFill>
              </a:rPr>
              <a:t>，支持按照受理局筛选，</a:t>
            </a:r>
            <a:endParaRPr kumimoji="1" lang="en-US" altLang="zh-CN" sz="1100" dirty="0">
              <a:solidFill>
                <a:srgbClr val="FF0000"/>
              </a:solidFill>
            </a:endParaRPr>
          </a:p>
          <a:p>
            <a:r>
              <a:rPr kumimoji="1" lang="zh-CN" altLang="en-US" sz="1100" dirty="0">
                <a:solidFill>
                  <a:srgbClr val="FF0000"/>
                </a:solidFill>
              </a:rPr>
              <a:t>如果</a:t>
            </a:r>
            <a:r>
              <a:rPr lang="zh-CN" altLang="en-US" sz="1100" dirty="0">
                <a:solidFill>
                  <a:srgbClr val="FF0000"/>
                </a:solidFill>
              </a:rPr>
              <a:t>筛选后再进行导出和保存，范围是筛选后的结果</a:t>
            </a:r>
            <a:endParaRPr kumimoji="1" lang="zh-CN" altLang="en-US" sz="1100" dirty="0">
              <a:solidFill>
                <a:srgbClr val="FF0000"/>
              </a:solidFill>
            </a:endParaRPr>
          </a:p>
        </p:txBody>
      </p:sp>
      <p:sp>
        <p:nvSpPr>
          <p:cNvPr id="16" name="文本框 15"/>
          <p:cNvSpPr txBox="1"/>
          <p:nvPr/>
        </p:nvSpPr>
        <p:spPr>
          <a:xfrm>
            <a:off x="7342909" y="3297382"/>
            <a:ext cx="1801091" cy="769441"/>
          </a:xfrm>
          <a:prstGeom prst="rect">
            <a:avLst/>
          </a:prstGeom>
          <a:noFill/>
        </p:spPr>
        <p:txBody>
          <a:bodyPr wrap="square" rtlCol="0">
            <a:spAutoFit/>
          </a:bodyPr>
          <a:lstStyle/>
          <a:p>
            <a:r>
              <a:rPr kumimoji="1" lang="en-US" altLang="zh-CN" sz="1100" dirty="0">
                <a:solidFill>
                  <a:srgbClr val="FF0000"/>
                </a:solidFill>
              </a:rPr>
              <a:t>5</a:t>
            </a:r>
            <a:r>
              <a:rPr kumimoji="1" lang="zh-CN" altLang="en-US" sz="1100" dirty="0">
                <a:solidFill>
                  <a:srgbClr val="FF0000"/>
                </a:solidFill>
              </a:rPr>
              <a:t>，同族专利列表增加法律事件标签，</a:t>
            </a:r>
            <a:endParaRPr kumimoji="1" lang="en-US" altLang="zh-CN" sz="1100" dirty="0">
              <a:solidFill>
                <a:srgbClr val="FF0000"/>
              </a:solidFill>
            </a:endParaRPr>
          </a:p>
          <a:p>
            <a:r>
              <a:rPr kumimoji="1" lang="zh-CN" altLang="en-US" sz="1100" dirty="0">
                <a:solidFill>
                  <a:srgbClr val="FF0000"/>
                </a:solidFill>
              </a:rPr>
              <a:t>优先权下显示号码和日期，</a:t>
            </a:r>
            <a:endParaRPr kumimoji="1" lang="en-US" altLang="zh-CN" sz="1100" dirty="0">
              <a:solidFill>
                <a:srgbClr val="FF0000"/>
              </a:solidFill>
            </a:endParaRPr>
          </a:p>
          <a:p>
            <a:r>
              <a:rPr kumimoji="1" lang="zh-CN" altLang="en-US" sz="1100" dirty="0">
                <a:solidFill>
                  <a:srgbClr val="FF0000"/>
                </a:solidFill>
              </a:rPr>
              <a:t>增加申请号</a:t>
            </a:r>
            <a:r>
              <a:rPr kumimoji="1" lang="en-US" altLang="zh-CN" sz="1100" dirty="0">
                <a:solidFill>
                  <a:srgbClr val="FF0000"/>
                </a:solidFill>
              </a:rPr>
              <a:t>/</a:t>
            </a:r>
            <a:r>
              <a:rPr kumimoji="1" lang="zh-CN" altLang="en-US" sz="1100" dirty="0">
                <a:solidFill>
                  <a:srgbClr val="FF0000"/>
                </a:solidFill>
              </a:rPr>
              <a:t>日选项</a:t>
            </a:r>
            <a:endParaRPr kumimoji="1" lang="zh-CN" altLang="en-US" sz="1100"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bject 7"/>
          <p:cNvSpPr txBox="1"/>
          <p:nvPr/>
        </p:nvSpPr>
        <p:spPr>
          <a:xfrm>
            <a:off x="401551" y="371475"/>
            <a:ext cx="6084974" cy="276999"/>
          </a:xfrm>
          <a:prstGeom prst="rect">
            <a:avLst/>
          </a:prstGeom>
        </p:spPr>
        <p:txBody>
          <a:bodyPr vert="horz" wrap="square" lIns="0" tIns="0" rIns="0" bIns="0" rtlCol="0">
            <a:spAutoFit/>
          </a:bodyPr>
          <a:lstStyle/>
          <a:p>
            <a:pPr marL="9525"/>
            <a:r>
              <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著录项目：最常用的检索入口</a:t>
            </a:r>
            <a:endParaRPr sz="1800" b="1"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 name="内容占位符 2"/>
          <p:cNvSpPr txBox="1"/>
          <p:nvPr/>
        </p:nvSpPr>
        <p:spPr>
          <a:xfrm>
            <a:off x="346315" y="888873"/>
            <a:ext cx="7429961" cy="77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500" b="1" dirty="0">
                <a:latin typeface="微软雅黑" panose="020B0503020204020204" pitchFamily="34" charset="-122"/>
                <a:ea typeface="微软雅黑" panose="020B0503020204020204" pitchFamily="34" charset="-122"/>
                <a:cs typeface="微软雅黑" panose="020B0503020204020204" pitchFamily="34" charset="-122"/>
              </a:rPr>
              <a:t>著录项目</a:t>
            </a:r>
            <a:r>
              <a:rPr lang="zh-CN" altLang="en-US" sz="1500" dirty="0">
                <a:latin typeface="微软雅黑" panose="020B0503020204020204" pitchFamily="34" charset="-122"/>
                <a:ea typeface="微软雅黑" panose="020B0503020204020204" pitchFamily="34" charset="-122"/>
                <a:cs typeface="微软雅黑" panose="020B0503020204020204" pitchFamily="34" charset="-122"/>
              </a:rPr>
              <a:t>是刊在专利说明书扉页上的专利信息特征，通常由一套国际公认数据识别代码（</a:t>
            </a:r>
            <a:r>
              <a:rPr lang="en-US" altLang="zh-CN" sz="1500" dirty="0">
                <a:latin typeface="微软雅黑" panose="020B0503020204020204" pitchFamily="34" charset="-122"/>
                <a:ea typeface="微软雅黑" panose="020B0503020204020204" pitchFamily="34" charset="-122"/>
                <a:cs typeface="微软雅黑" panose="020B0503020204020204" pitchFamily="34" charset="-122"/>
              </a:rPr>
              <a:t>INID</a:t>
            </a:r>
            <a:r>
              <a:rPr lang="zh-CN" altLang="en-US" sz="1500" dirty="0">
                <a:latin typeface="微软雅黑" panose="020B0503020204020204" pitchFamily="34" charset="-122"/>
                <a:ea typeface="微软雅黑" panose="020B0503020204020204" pitchFamily="34" charset="-122"/>
                <a:cs typeface="微软雅黑" panose="020B0503020204020204" pitchFamily="34" charset="-122"/>
              </a:rPr>
              <a:t>码）表示</a:t>
            </a:r>
            <a:endParaRPr lang="en-US" altLang="zh-CN" sz="1500"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endParaRPr lang="zh-CN" altLang="en-US" sz="165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1" name="Picture 5"/>
          <p:cNvPicPr>
            <a:picLocks noChangeAspect="1" noChangeArrowheads="1"/>
          </p:cNvPicPr>
          <p:nvPr/>
        </p:nvPicPr>
        <p:blipFill>
          <a:blip r:embed="rId1" cstate="email">
            <a:extLst>
              <a:ext uri="{28A0092B-C50C-407E-A947-70E740481C1C}">
                <a14:useLocalDpi xmlns:a14="http://schemas.microsoft.com/office/drawing/2010/main" val="0"/>
              </a:ext>
            </a:extLst>
          </a:blip>
          <a:srcRect/>
          <a:stretch>
            <a:fillRect/>
          </a:stretch>
        </p:blipFill>
        <p:spPr bwMode="auto">
          <a:xfrm>
            <a:off x="657998" y="1421325"/>
            <a:ext cx="7251817" cy="3104702"/>
          </a:xfrm>
          <a:prstGeom prst="rect">
            <a:avLst/>
          </a:prstGeom>
          <a:noFill/>
          <a:ln>
            <a:noFill/>
          </a:ln>
          <a:effectLst/>
        </p:spPr>
      </p:pic>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4904" y="786708"/>
            <a:ext cx="6397907" cy="4247063"/>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012" y="932688"/>
            <a:ext cx="1832434" cy="144373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708" y="2450592"/>
            <a:ext cx="1629041" cy="2372868"/>
          </a:xfrm>
          <a:prstGeom prst="rect">
            <a:avLst/>
          </a:prstGeom>
        </p:spPr>
      </p:pic>
      <p:sp>
        <p:nvSpPr>
          <p:cNvPr id="12" name="矩形 11"/>
          <p:cNvSpPr/>
          <p:nvPr/>
        </p:nvSpPr>
        <p:spPr>
          <a:xfrm>
            <a:off x="698706" y="91798"/>
            <a:ext cx="2287270" cy="629920"/>
          </a:xfrm>
          <a:prstGeom prst="rect">
            <a:avLst/>
          </a:prstGeom>
        </p:spPr>
        <p:txBody>
          <a:bodyPr wrap="none">
            <a:spAutoFit/>
          </a:bodyPr>
          <a:lstStyle/>
          <a:p>
            <a:pPr>
              <a:lnSpc>
                <a:spcPct val="250000"/>
              </a:lnSpc>
            </a:pPr>
            <a:r>
              <a:rPr kumimoji="1" lang="en-US" altLang="zh-CN" sz="1400" b="1" dirty="0"/>
              <a:t>2.</a:t>
            </a:r>
            <a:r>
              <a:rPr kumimoji="1" lang="zh-CN" altLang="en-US" sz="1400" b="1" dirty="0"/>
              <a:t>优化同族专利的视图展示</a:t>
            </a:r>
            <a:endParaRPr kumimoji="1" lang="en-US" altLang="zh-CN" sz="1400" b="1" dirty="0"/>
          </a:p>
        </p:txBody>
      </p:sp>
      <p:sp>
        <p:nvSpPr>
          <p:cNvPr id="2" name="文本框 1"/>
          <p:cNvSpPr txBox="1"/>
          <p:nvPr/>
        </p:nvSpPr>
        <p:spPr>
          <a:xfrm>
            <a:off x="5813329" y="503189"/>
            <a:ext cx="2351926" cy="261610"/>
          </a:xfrm>
          <a:prstGeom prst="rect">
            <a:avLst/>
          </a:prstGeom>
          <a:solidFill>
            <a:schemeClr val="bg1"/>
          </a:solidFill>
        </p:spPr>
        <p:txBody>
          <a:bodyPr wrap="none" rtlCol="0">
            <a:spAutoFit/>
          </a:bodyPr>
          <a:lstStyle/>
          <a:p>
            <a:r>
              <a:rPr kumimoji="1" lang="zh-CN" altLang="en-US" sz="1100" dirty="0">
                <a:solidFill>
                  <a:srgbClr val="FF0000"/>
                </a:solidFill>
              </a:rPr>
              <a:t>点击设置按钮，进行过滤</a:t>
            </a:r>
            <a:r>
              <a:rPr kumimoji="1" lang="en-US" altLang="zh-CN" sz="1100" dirty="0">
                <a:solidFill>
                  <a:srgbClr val="FF0000"/>
                </a:solidFill>
              </a:rPr>
              <a:t>/</a:t>
            </a:r>
            <a:r>
              <a:rPr kumimoji="1" lang="zh-CN" altLang="en-US" sz="1100" dirty="0">
                <a:solidFill>
                  <a:srgbClr val="FF0000"/>
                </a:solidFill>
              </a:rPr>
              <a:t>显示设置</a:t>
            </a:r>
            <a:endParaRPr kumimoji="1" lang="zh-CN" altLang="en-US" sz="1100" dirty="0">
              <a:solidFill>
                <a:srgbClr val="FF0000"/>
              </a:solidFill>
            </a:endParaRPr>
          </a:p>
        </p:txBody>
      </p:sp>
      <p:sp>
        <p:nvSpPr>
          <p:cNvPr id="7" name="圆角矩形 6"/>
          <p:cNvSpPr/>
          <p:nvPr/>
        </p:nvSpPr>
        <p:spPr>
          <a:xfrm>
            <a:off x="6075484" y="748854"/>
            <a:ext cx="288633" cy="33577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8" name="直线箭头连接符 7"/>
          <p:cNvCxnSpPr/>
          <p:nvPr/>
        </p:nvCxnSpPr>
        <p:spPr>
          <a:xfrm>
            <a:off x="7034966" y="748854"/>
            <a:ext cx="289026" cy="5260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670574" y="3127008"/>
            <a:ext cx="1753108" cy="430887"/>
          </a:xfrm>
          <a:prstGeom prst="rect">
            <a:avLst/>
          </a:prstGeom>
          <a:noFill/>
        </p:spPr>
        <p:txBody>
          <a:bodyPr wrap="square" rtlCol="0">
            <a:spAutoFit/>
          </a:bodyPr>
          <a:lstStyle/>
          <a:p>
            <a:r>
              <a:rPr kumimoji="1" lang="zh-CN" altLang="en-US" sz="1100" dirty="0">
                <a:solidFill>
                  <a:srgbClr val="FF0000"/>
                </a:solidFill>
              </a:rPr>
              <a:t>鼠标悬停，显示专利著录信息，摘要及附图</a:t>
            </a:r>
            <a:endParaRPr kumimoji="1" lang="zh-CN" altLang="en-US" sz="1100" dirty="0">
              <a:solidFill>
                <a:srgbClr val="FF0000"/>
              </a:solidFill>
            </a:endParaRPr>
          </a:p>
        </p:txBody>
      </p:sp>
      <p:sp>
        <p:nvSpPr>
          <p:cNvPr id="13" name="圆角矩形 12"/>
          <p:cNvSpPr/>
          <p:nvPr/>
        </p:nvSpPr>
        <p:spPr>
          <a:xfrm>
            <a:off x="7179479" y="3887122"/>
            <a:ext cx="830313" cy="66729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p:cNvSpPr txBox="1"/>
          <p:nvPr/>
        </p:nvSpPr>
        <p:spPr>
          <a:xfrm>
            <a:off x="7594635" y="3618077"/>
            <a:ext cx="1313180" cy="261610"/>
          </a:xfrm>
          <a:prstGeom prst="rect">
            <a:avLst/>
          </a:prstGeom>
          <a:solidFill>
            <a:schemeClr val="bg1"/>
          </a:solidFill>
        </p:spPr>
        <p:txBody>
          <a:bodyPr wrap="none" rtlCol="0">
            <a:spAutoFit/>
          </a:bodyPr>
          <a:lstStyle/>
          <a:p>
            <a:r>
              <a:rPr kumimoji="1" lang="zh-CN" altLang="en-US" sz="1100" dirty="0">
                <a:solidFill>
                  <a:srgbClr val="FF0000"/>
                </a:solidFill>
              </a:rPr>
              <a:t>新增同族关系展示</a:t>
            </a:r>
            <a:endParaRPr kumimoji="1" lang="zh-CN" altLang="en-US" sz="1100" dirty="0">
              <a:solidFill>
                <a:srgbClr val="FF0000"/>
              </a:solidFill>
            </a:endParaRPr>
          </a:p>
        </p:txBody>
      </p:sp>
      <p:sp>
        <p:nvSpPr>
          <p:cNvPr id="14" name="文本框 13"/>
          <p:cNvSpPr txBox="1"/>
          <p:nvPr/>
        </p:nvSpPr>
        <p:spPr>
          <a:xfrm>
            <a:off x="7870770" y="1506819"/>
            <a:ext cx="1194877" cy="600164"/>
          </a:xfrm>
          <a:prstGeom prst="rect">
            <a:avLst/>
          </a:prstGeom>
          <a:solidFill>
            <a:schemeClr val="bg1"/>
          </a:solidFill>
        </p:spPr>
        <p:txBody>
          <a:bodyPr wrap="square" rtlCol="0">
            <a:spAutoFit/>
          </a:bodyPr>
          <a:lstStyle/>
          <a:p>
            <a:r>
              <a:rPr kumimoji="1" lang="zh-CN" altLang="en-US" sz="1100" dirty="0">
                <a:solidFill>
                  <a:srgbClr val="FF0000"/>
                </a:solidFill>
              </a:rPr>
              <a:t>支持按照申请年</a:t>
            </a:r>
            <a:r>
              <a:rPr kumimoji="1" lang="en-US" altLang="zh-CN" sz="1100" dirty="0">
                <a:solidFill>
                  <a:srgbClr val="FF0000"/>
                </a:solidFill>
              </a:rPr>
              <a:t>/</a:t>
            </a:r>
            <a:r>
              <a:rPr kumimoji="1" lang="zh-CN" altLang="en-US" sz="1100" dirty="0">
                <a:solidFill>
                  <a:srgbClr val="FF0000"/>
                </a:solidFill>
              </a:rPr>
              <a:t>受理局</a:t>
            </a:r>
            <a:r>
              <a:rPr kumimoji="1" lang="en-US" altLang="zh-CN" sz="1100" dirty="0">
                <a:solidFill>
                  <a:srgbClr val="FF0000"/>
                </a:solidFill>
              </a:rPr>
              <a:t>/</a:t>
            </a:r>
            <a:r>
              <a:rPr kumimoji="1" lang="zh-CN" altLang="en-US" sz="1100" dirty="0">
                <a:solidFill>
                  <a:srgbClr val="FF0000"/>
                </a:solidFill>
              </a:rPr>
              <a:t>法律状态过滤展示</a:t>
            </a:r>
            <a:endParaRPr kumimoji="1" lang="zh-CN" altLang="en-US" sz="1100" dirty="0">
              <a:solidFill>
                <a:srgbClr val="FF000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2468" y="743507"/>
            <a:ext cx="5155106" cy="2492990"/>
          </a:xfrm>
          <a:prstGeom prst="rect">
            <a:avLst/>
          </a:prstGeom>
          <a:noFill/>
        </p:spPr>
        <p:txBody>
          <a:bodyPr wrap="square" rtlCol="0">
            <a:spAutoFit/>
          </a:bodyPr>
          <a:lstStyle/>
          <a:p>
            <a:r>
              <a:rPr lang="zh-CN" altLang="en-US" sz="1200" b="1" dirty="0"/>
              <a:t>一句话概览：</a:t>
            </a:r>
            <a:endParaRPr lang="en-US" altLang="zh-CN" sz="1200" b="1" dirty="0"/>
          </a:p>
          <a:p>
            <a:r>
              <a:rPr lang="zh-CN" altLang="en-US" sz="1200" dirty="0"/>
              <a:t>小程序新版</a:t>
            </a:r>
            <a:r>
              <a:rPr lang="en-US" altLang="zh-CN" sz="1200" dirty="0"/>
              <a:t>——</a:t>
            </a:r>
            <a:r>
              <a:rPr lang="zh-CN" altLang="en-US" sz="1200" dirty="0"/>
              <a:t>免费</a:t>
            </a:r>
            <a:r>
              <a:rPr lang="en-US" altLang="zh-CN" sz="1200" dirty="0"/>
              <a:t>+</a:t>
            </a:r>
            <a:r>
              <a:rPr kumimoji="1" lang="zh-CN" altLang="en-US" sz="1200" dirty="0"/>
              <a:t>公司检索（天眼查信息</a:t>
            </a:r>
            <a:r>
              <a:rPr kumimoji="1" lang="en-US" altLang="zh-CN" sz="1200" dirty="0"/>
              <a:t>+</a:t>
            </a:r>
            <a:r>
              <a:rPr kumimoji="1" lang="zh-CN" altLang="en-US" sz="1200" dirty="0"/>
              <a:t> </a:t>
            </a:r>
            <a:r>
              <a:rPr kumimoji="1" lang="en-US" altLang="zh-CN" sz="1200" dirty="0"/>
              <a:t>ANS</a:t>
            </a:r>
            <a:r>
              <a:rPr kumimoji="1" lang="zh-CN" altLang="en-US" sz="1200" dirty="0"/>
              <a:t>模糊匹配）</a:t>
            </a:r>
            <a:r>
              <a:rPr kumimoji="1" lang="en-US" altLang="zh-CN" sz="1200" dirty="0"/>
              <a:t>+insights</a:t>
            </a:r>
            <a:r>
              <a:rPr kumimoji="1" lang="zh-CN" altLang="en-US" sz="1200" dirty="0"/>
              <a:t>图表</a:t>
            </a:r>
            <a:endParaRPr kumimoji="1" lang="en-US" altLang="zh-CN" sz="1200" dirty="0"/>
          </a:p>
          <a:p>
            <a:endParaRPr kumimoji="1" lang="en-US" altLang="zh-CN" sz="1200" dirty="0"/>
          </a:p>
          <a:p>
            <a:r>
              <a:rPr kumimoji="1" lang="zh-CN" altLang="en-US" sz="1200" b="1" dirty="0"/>
              <a:t>目标用户：</a:t>
            </a:r>
            <a:r>
              <a:rPr kumimoji="1" lang="zh-CN" altLang="en-US" sz="1200" dirty="0"/>
              <a:t>研发创新者，投资人，科技媒体</a:t>
            </a:r>
            <a:endParaRPr kumimoji="1" lang="en-US" altLang="zh-CN" sz="1200" dirty="0"/>
          </a:p>
          <a:p>
            <a:endParaRPr kumimoji="1" lang="en-US" altLang="zh-CN" sz="1200" dirty="0"/>
          </a:p>
          <a:p>
            <a:r>
              <a:rPr kumimoji="1" lang="zh-CN" altLang="en-US" sz="1200" b="1" dirty="0"/>
              <a:t>用户痛点：</a:t>
            </a:r>
            <a:endParaRPr kumimoji="1" lang="en-US" altLang="zh-CN" sz="1200" b="1" dirty="0"/>
          </a:p>
          <a:p>
            <a:pPr marL="285750" indent="-285750">
              <a:buFont typeface="Arial" panose="020B0604020202020204" pitchFamily="34" charset="0"/>
              <a:buChar char="•"/>
            </a:pPr>
            <a:r>
              <a:rPr kumimoji="1" lang="zh-CN" altLang="en-US" sz="1200" dirty="0"/>
              <a:t>目前市面上，专利信息与企业信息相结合的产品较少，快速获取到有效的企业及专利信息，是广大研发创新者，投资者和媒体人的痛点</a:t>
            </a:r>
            <a:endParaRPr kumimoji="1" lang="en-US" altLang="zh-CN" sz="1200" dirty="0"/>
          </a:p>
          <a:p>
            <a:endParaRPr kumimoji="1" lang="en-US" altLang="zh-CN" sz="1200" b="1" dirty="0"/>
          </a:p>
          <a:p>
            <a:r>
              <a:rPr kumimoji="1" lang="zh-CN" altLang="en-US" sz="1200" b="1" dirty="0"/>
              <a:t>商业价值：</a:t>
            </a:r>
            <a:endParaRPr kumimoji="1" lang="en-US" altLang="zh-CN" sz="1200" b="1" dirty="0"/>
          </a:p>
          <a:p>
            <a:pPr marL="285750" lvl="0" indent="-285750">
              <a:buFont typeface="Arial" panose="020B0604020202020204" pitchFamily="34" charset="0"/>
              <a:buChar char="•"/>
            </a:pPr>
            <a:r>
              <a:rPr kumimoji="1" lang="zh-CN" altLang="zh-CN" sz="1200" dirty="0"/>
              <a:t>通过</a:t>
            </a:r>
            <a:r>
              <a:rPr kumimoji="1" lang="zh-CN" altLang="en-US" sz="1200" dirty="0"/>
              <a:t>全面丰富的企业</a:t>
            </a:r>
            <a:r>
              <a:rPr kumimoji="1" lang="zh-CN" altLang="en-US" sz="1200" b="1" dirty="0"/>
              <a:t>专利信息和工商信息</a:t>
            </a:r>
            <a:r>
              <a:rPr kumimoji="1" lang="zh-CN" altLang="en-US" sz="1200" dirty="0"/>
              <a:t>相结合，并运用</a:t>
            </a:r>
            <a:r>
              <a:rPr kumimoji="1" lang="zh-CN" altLang="en-US" sz="1200" b="1" dirty="0"/>
              <a:t>分析图表</a:t>
            </a:r>
            <a:r>
              <a:rPr kumimoji="1" lang="zh-CN" altLang="en-US" sz="1200" dirty="0"/>
              <a:t>等直观形式展现，为智慧芽获取更多的潜在客户信息提供了强大的渠道。</a:t>
            </a:r>
            <a:endParaRPr kumimoji="1" lang="en-US" altLang="zh-CN" sz="1200" dirty="0"/>
          </a:p>
          <a:p>
            <a:pPr marL="285750" lvl="0" indent="-285750">
              <a:buFont typeface="Arial" panose="020B0604020202020204" pitchFamily="34" charset="0"/>
              <a:buChar char="•"/>
            </a:pPr>
            <a:r>
              <a:rPr kumimoji="1" lang="zh-CN" altLang="en-US" sz="1200" dirty="0"/>
              <a:t>通过易操作的界面设计，让用户更易获取和利用多种信息。</a:t>
            </a:r>
            <a:endParaRPr kumimoji="1" lang="zh-CN" altLang="zh-CN" sz="1200" dirty="0"/>
          </a:p>
        </p:txBody>
      </p:sp>
      <p:sp>
        <p:nvSpPr>
          <p:cNvPr id="3" name="文本框 2"/>
          <p:cNvSpPr txBox="1"/>
          <p:nvPr/>
        </p:nvSpPr>
        <p:spPr>
          <a:xfrm>
            <a:off x="710832" y="127000"/>
            <a:ext cx="6047776" cy="629920"/>
          </a:xfrm>
          <a:prstGeom prst="rect">
            <a:avLst/>
          </a:prstGeom>
          <a:noFill/>
        </p:spPr>
        <p:txBody>
          <a:bodyPr wrap="square" rtlCol="0">
            <a:spAutoFit/>
          </a:bodyPr>
          <a:lstStyle/>
          <a:p>
            <a:pPr>
              <a:lnSpc>
                <a:spcPct val="250000"/>
              </a:lnSpc>
            </a:pPr>
            <a:r>
              <a:rPr kumimoji="1" lang="en-US" altLang="zh-CN" sz="1400" b="1" dirty="0"/>
              <a:t>3.</a:t>
            </a:r>
            <a:r>
              <a:rPr kumimoji="1" lang="zh-CN" altLang="en-US" sz="1400" b="1" dirty="0"/>
              <a:t>小程序增加公司检索和用户登录模块</a:t>
            </a:r>
            <a:endParaRPr kumimoji="1" lang="en-US" altLang="zh-CN" sz="1400" b="1" dirty="0"/>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b="4589"/>
          <a:stretch>
            <a:fillRect/>
          </a:stretch>
        </p:blipFill>
        <p:spPr>
          <a:xfrm>
            <a:off x="6106711" y="127000"/>
            <a:ext cx="2374938" cy="4907455"/>
          </a:xfrm>
          <a:prstGeom prst="rect">
            <a:avLst/>
          </a:prstGeom>
          <a:ln>
            <a:solidFill>
              <a:srgbClr val="00B050"/>
            </a:solid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10832" y="127000"/>
            <a:ext cx="6047776" cy="629920"/>
          </a:xfrm>
          <a:prstGeom prst="rect">
            <a:avLst/>
          </a:prstGeom>
          <a:noFill/>
        </p:spPr>
        <p:txBody>
          <a:bodyPr wrap="square" rtlCol="0">
            <a:spAutoFit/>
          </a:bodyPr>
          <a:lstStyle/>
          <a:p>
            <a:pPr>
              <a:lnSpc>
                <a:spcPct val="250000"/>
              </a:lnSpc>
            </a:pPr>
            <a:r>
              <a:rPr kumimoji="1" lang="en-US" altLang="zh-CN" sz="1400" b="1" dirty="0"/>
              <a:t>3.</a:t>
            </a:r>
            <a:r>
              <a:rPr kumimoji="1" lang="zh-CN" altLang="en-US" sz="1400" b="1" dirty="0"/>
              <a:t>小程序增加公司检索和用户登录模块</a:t>
            </a:r>
            <a:r>
              <a:rPr kumimoji="1" lang="en-US" altLang="zh-CN" sz="1400" b="1" dirty="0"/>
              <a:t>------</a:t>
            </a:r>
            <a:r>
              <a:rPr kumimoji="1" lang="zh-CN" altLang="en-US" sz="1400" b="1" dirty="0"/>
              <a:t>产品演示</a:t>
            </a:r>
            <a:endParaRPr kumimoji="1" lang="en-US" altLang="zh-CN" sz="1400" b="1" dirty="0"/>
          </a:p>
        </p:txBody>
      </p:sp>
      <p:pic>
        <p:nvPicPr>
          <p:cNvPr id="9" name="图片 8"/>
          <p:cNvPicPr>
            <a:picLocks noChangeAspect="1"/>
          </p:cNvPicPr>
          <p:nvPr/>
        </p:nvPicPr>
        <p:blipFill rotWithShape="1">
          <a:blip r:embed="rId1"/>
          <a:srcRect t="5278" b="12168"/>
          <a:stretch>
            <a:fillRect/>
          </a:stretch>
        </p:blipFill>
        <p:spPr>
          <a:xfrm>
            <a:off x="856188" y="797787"/>
            <a:ext cx="2375385" cy="4246161"/>
          </a:xfrm>
          <a:prstGeom prst="rect">
            <a:avLst/>
          </a:prstGeom>
          <a:ln>
            <a:solidFill>
              <a:srgbClr val="00B050"/>
            </a:solidFill>
          </a:ln>
        </p:spPr>
      </p:pic>
      <p:pic>
        <p:nvPicPr>
          <p:cNvPr id="10" name="图片 9"/>
          <p:cNvPicPr>
            <a:picLocks noChangeAspect="1"/>
          </p:cNvPicPr>
          <p:nvPr/>
        </p:nvPicPr>
        <p:blipFill rotWithShape="1">
          <a:blip r:embed="rId2"/>
          <a:srcRect t="26698"/>
          <a:stretch>
            <a:fillRect/>
          </a:stretch>
        </p:blipFill>
        <p:spPr>
          <a:xfrm>
            <a:off x="5570915" y="1035732"/>
            <a:ext cx="2375385" cy="3770269"/>
          </a:xfrm>
          <a:prstGeom prst="rect">
            <a:avLst/>
          </a:prstGeom>
          <a:ln>
            <a:solidFill>
              <a:srgbClr val="00B050"/>
            </a:solidFill>
          </a:ln>
        </p:spPr>
      </p:pic>
      <p:sp>
        <p:nvSpPr>
          <p:cNvPr id="11" name="文本框 10"/>
          <p:cNvSpPr txBox="1"/>
          <p:nvPr/>
        </p:nvSpPr>
        <p:spPr>
          <a:xfrm>
            <a:off x="3399206" y="1504335"/>
            <a:ext cx="2004075" cy="1754326"/>
          </a:xfrm>
          <a:prstGeom prst="rect">
            <a:avLst/>
          </a:prstGeom>
          <a:noFill/>
        </p:spPr>
        <p:txBody>
          <a:bodyPr wrap="none" rtlCol="0">
            <a:spAutoFit/>
          </a:bodyPr>
          <a:lstStyle/>
          <a:p>
            <a:r>
              <a:rPr kumimoji="1" lang="zh-CN" altLang="en-US" b="1" dirty="0">
                <a:solidFill>
                  <a:srgbClr val="FF0000"/>
                </a:solidFill>
              </a:rPr>
              <a:t>新增“公司检索”模块</a:t>
            </a:r>
            <a:endParaRPr kumimoji="1" lang="en-US" altLang="zh-CN" b="1" dirty="0">
              <a:solidFill>
                <a:srgbClr val="FF0000"/>
              </a:solidFill>
            </a:endParaRPr>
          </a:p>
          <a:p>
            <a:endParaRPr kumimoji="1" lang="en-US" altLang="zh-CN" dirty="0">
              <a:solidFill>
                <a:srgbClr val="FF0000"/>
              </a:solidFill>
            </a:endParaRPr>
          </a:p>
          <a:p>
            <a:r>
              <a:rPr kumimoji="1" lang="en-US" altLang="zh-CN" dirty="0">
                <a:solidFill>
                  <a:srgbClr val="FF0000"/>
                </a:solidFill>
              </a:rPr>
              <a:t>1</a:t>
            </a:r>
            <a:r>
              <a:rPr kumimoji="1" lang="zh-CN" altLang="en-US" dirty="0">
                <a:solidFill>
                  <a:srgbClr val="FF0000"/>
                </a:solidFill>
              </a:rPr>
              <a:t>，公司性质，注册资本</a:t>
            </a:r>
            <a:endParaRPr kumimoji="1" lang="en-US" altLang="zh-CN" dirty="0">
              <a:solidFill>
                <a:srgbClr val="FF0000"/>
              </a:solidFill>
            </a:endParaRPr>
          </a:p>
          <a:p>
            <a:r>
              <a:rPr kumimoji="1" lang="en-US" altLang="zh-CN" dirty="0">
                <a:solidFill>
                  <a:srgbClr val="FF0000"/>
                </a:solidFill>
              </a:rPr>
              <a:t>2</a:t>
            </a:r>
            <a:r>
              <a:rPr kumimoji="1" lang="zh-CN" altLang="en-US" dirty="0">
                <a:solidFill>
                  <a:srgbClr val="FF0000"/>
                </a:solidFill>
              </a:rPr>
              <a:t>，专利总数及有效量</a:t>
            </a:r>
            <a:endParaRPr kumimoji="1" lang="en-US" altLang="zh-CN" dirty="0">
              <a:solidFill>
                <a:srgbClr val="FF0000"/>
              </a:solidFill>
            </a:endParaRPr>
          </a:p>
          <a:p>
            <a:r>
              <a:rPr kumimoji="1" lang="en-US" altLang="zh-CN" dirty="0">
                <a:solidFill>
                  <a:srgbClr val="FF0000"/>
                </a:solidFill>
              </a:rPr>
              <a:t>3</a:t>
            </a:r>
            <a:r>
              <a:rPr kumimoji="1" lang="zh-CN" altLang="en-US" dirty="0">
                <a:solidFill>
                  <a:srgbClr val="FF0000"/>
                </a:solidFill>
              </a:rPr>
              <a:t>，注册信息</a:t>
            </a:r>
            <a:endParaRPr kumimoji="1" lang="en-US" altLang="zh-CN" dirty="0">
              <a:solidFill>
                <a:srgbClr val="FF0000"/>
              </a:solidFill>
            </a:endParaRPr>
          </a:p>
          <a:p>
            <a:r>
              <a:rPr kumimoji="1" lang="en-US" altLang="zh-CN" dirty="0">
                <a:solidFill>
                  <a:srgbClr val="FF0000"/>
                </a:solidFill>
              </a:rPr>
              <a:t>4</a:t>
            </a:r>
            <a:r>
              <a:rPr kumimoji="1" lang="zh-CN" altLang="en-US" dirty="0">
                <a:solidFill>
                  <a:srgbClr val="FF0000"/>
                </a:solidFill>
              </a:rPr>
              <a:t>，联系方式</a:t>
            </a:r>
            <a:endParaRPr kumimoji="1" lang="en-US" altLang="zh-CN" dirty="0">
              <a:solidFill>
                <a:srgbClr val="FF0000"/>
              </a:solidFill>
            </a:endParaRPr>
          </a:p>
          <a:p>
            <a:r>
              <a:rPr kumimoji="1" lang="en-US" altLang="zh-CN" dirty="0">
                <a:solidFill>
                  <a:srgbClr val="FF0000"/>
                </a:solidFill>
              </a:rPr>
              <a:t>5</a:t>
            </a:r>
            <a:r>
              <a:rPr kumimoji="1" lang="zh-CN" altLang="en-US" dirty="0">
                <a:solidFill>
                  <a:srgbClr val="FF0000"/>
                </a:solidFill>
              </a:rPr>
              <a:t>，工商信息</a:t>
            </a:r>
            <a:endParaRPr kumimoji="1" lang="en-US" altLang="zh-CN" dirty="0">
              <a:solidFill>
                <a:srgbClr val="FF0000"/>
              </a:solidFill>
            </a:endParaRPr>
          </a:p>
          <a:p>
            <a:endParaRPr kumimoji="1" lang="zh-CN" altLang="en-US" dirty="0">
              <a:solidFill>
                <a:srgbClr val="FF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10832" y="127000"/>
            <a:ext cx="6047776" cy="629920"/>
          </a:xfrm>
          <a:prstGeom prst="rect">
            <a:avLst/>
          </a:prstGeom>
          <a:noFill/>
        </p:spPr>
        <p:txBody>
          <a:bodyPr wrap="square" rtlCol="0">
            <a:spAutoFit/>
          </a:bodyPr>
          <a:lstStyle/>
          <a:p>
            <a:pPr>
              <a:lnSpc>
                <a:spcPct val="250000"/>
              </a:lnSpc>
            </a:pPr>
            <a:r>
              <a:rPr kumimoji="1" lang="en-US" altLang="zh-CN" sz="1400" b="1" dirty="0"/>
              <a:t>3.</a:t>
            </a:r>
            <a:r>
              <a:rPr kumimoji="1" lang="zh-CN" altLang="en-US" sz="1400" b="1" dirty="0"/>
              <a:t>小程序增加公司检索和用户登录模块</a:t>
            </a:r>
            <a:r>
              <a:rPr kumimoji="1" lang="en-US" altLang="zh-CN" sz="1400" b="1" dirty="0"/>
              <a:t>------</a:t>
            </a:r>
            <a:r>
              <a:rPr kumimoji="1" lang="zh-CN" altLang="en-US" sz="1400" b="1" dirty="0"/>
              <a:t>产品演示</a:t>
            </a:r>
            <a:endParaRPr kumimoji="1" lang="en-US" altLang="zh-CN" sz="1400" b="1" dirty="0"/>
          </a:p>
        </p:txBody>
      </p:sp>
      <p:pic>
        <p:nvPicPr>
          <p:cNvPr id="2" name="图片 1"/>
          <p:cNvPicPr>
            <a:picLocks noChangeAspect="1"/>
          </p:cNvPicPr>
          <p:nvPr/>
        </p:nvPicPr>
        <p:blipFill rotWithShape="1">
          <a:blip r:embed="rId1"/>
          <a:srcRect t="5736" b="10181"/>
          <a:stretch>
            <a:fillRect/>
          </a:stretch>
        </p:blipFill>
        <p:spPr>
          <a:xfrm>
            <a:off x="495072" y="777435"/>
            <a:ext cx="2375385" cy="4324818"/>
          </a:xfrm>
          <a:prstGeom prst="rect">
            <a:avLst/>
          </a:prstGeom>
          <a:ln>
            <a:solidFill>
              <a:srgbClr val="00B050"/>
            </a:solidFill>
          </a:ln>
        </p:spPr>
      </p:pic>
      <p:pic>
        <p:nvPicPr>
          <p:cNvPr id="4" name="图片 3"/>
          <p:cNvPicPr>
            <a:picLocks noChangeAspect="1"/>
          </p:cNvPicPr>
          <p:nvPr/>
        </p:nvPicPr>
        <p:blipFill rotWithShape="1">
          <a:blip r:embed="rId2"/>
          <a:srcRect t="5278" b="15991"/>
          <a:stretch>
            <a:fillRect/>
          </a:stretch>
        </p:blipFill>
        <p:spPr>
          <a:xfrm>
            <a:off x="3146456" y="777435"/>
            <a:ext cx="2536873" cy="4324818"/>
          </a:xfrm>
          <a:prstGeom prst="rect">
            <a:avLst/>
          </a:prstGeom>
          <a:ln>
            <a:solidFill>
              <a:srgbClr val="00B050"/>
            </a:solidFill>
          </a:ln>
        </p:spPr>
      </p:pic>
      <p:pic>
        <p:nvPicPr>
          <p:cNvPr id="5" name="图片 4"/>
          <p:cNvPicPr>
            <a:picLocks noChangeAspect="1"/>
          </p:cNvPicPr>
          <p:nvPr/>
        </p:nvPicPr>
        <p:blipFill rotWithShape="1">
          <a:blip r:embed="rId3"/>
          <a:srcRect t="42247"/>
          <a:stretch>
            <a:fillRect/>
          </a:stretch>
        </p:blipFill>
        <p:spPr>
          <a:xfrm>
            <a:off x="5959328" y="2499312"/>
            <a:ext cx="2114396" cy="2644188"/>
          </a:xfrm>
          <a:prstGeom prst="rect">
            <a:avLst/>
          </a:prstGeom>
          <a:ln>
            <a:solidFill>
              <a:srgbClr val="00B050"/>
            </a:solidFill>
          </a:ln>
        </p:spPr>
      </p:pic>
      <p:sp>
        <p:nvSpPr>
          <p:cNvPr id="8" name="矩形 7"/>
          <p:cNvSpPr/>
          <p:nvPr/>
        </p:nvSpPr>
        <p:spPr>
          <a:xfrm>
            <a:off x="5869858" y="669969"/>
            <a:ext cx="3038318" cy="1754326"/>
          </a:xfrm>
          <a:prstGeom prst="rect">
            <a:avLst/>
          </a:prstGeom>
        </p:spPr>
        <p:txBody>
          <a:bodyPr wrap="square">
            <a:spAutoFit/>
          </a:bodyPr>
          <a:lstStyle/>
          <a:p>
            <a:r>
              <a:rPr kumimoji="1" lang="zh-CN" altLang="en-US" b="1" dirty="0">
                <a:solidFill>
                  <a:srgbClr val="FF0000"/>
                </a:solidFill>
              </a:rPr>
              <a:t>新增“公司检索”模块</a:t>
            </a:r>
            <a:endParaRPr kumimoji="1" lang="en-US" altLang="zh-CN" b="1" dirty="0">
              <a:solidFill>
                <a:srgbClr val="FF0000"/>
              </a:solidFill>
            </a:endParaRPr>
          </a:p>
          <a:p>
            <a:r>
              <a:rPr kumimoji="1" lang="en-US" altLang="zh-CN" dirty="0">
                <a:solidFill>
                  <a:srgbClr val="FF0000"/>
                </a:solidFill>
              </a:rPr>
              <a:t>6</a:t>
            </a:r>
            <a:r>
              <a:rPr kumimoji="1" lang="zh-CN" altLang="en-US" dirty="0">
                <a:solidFill>
                  <a:srgbClr val="FF0000"/>
                </a:solidFill>
              </a:rPr>
              <a:t>，专利信息分析图表</a:t>
            </a:r>
            <a:endParaRPr kumimoji="1" lang="en-US" altLang="zh-CN" dirty="0">
              <a:solidFill>
                <a:srgbClr val="FF0000"/>
              </a:solidFill>
            </a:endParaRPr>
          </a:p>
          <a:p>
            <a:r>
              <a:rPr kumimoji="1" lang="en-US" altLang="zh-CN" dirty="0">
                <a:solidFill>
                  <a:srgbClr val="FF0000"/>
                </a:solidFill>
              </a:rPr>
              <a:t>1</a:t>
            </a:r>
            <a:r>
              <a:rPr kumimoji="1" lang="zh-CN" altLang="en-US" dirty="0">
                <a:solidFill>
                  <a:srgbClr val="FF0000"/>
                </a:solidFill>
              </a:rPr>
              <a:t>）法律状态图</a:t>
            </a:r>
            <a:endParaRPr kumimoji="1" lang="en-US" altLang="zh-CN" dirty="0">
              <a:solidFill>
                <a:srgbClr val="FF0000"/>
              </a:solidFill>
            </a:endParaRPr>
          </a:p>
          <a:p>
            <a:r>
              <a:rPr kumimoji="1" lang="en-US" altLang="zh-CN" dirty="0">
                <a:solidFill>
                  <a:srgbClr val="FF0000"/>
                </a:solidFill>
              </a:rPr>
              <a:t>2</a:t>
            </a:r>
            <a:r>
              <a:rPr kumimoji="1" lang="zh-CN" altLang="en-US" dirty="0">
                <a:solidFill>
                  <a:srgbClr val="FF0000"/>
                </a:solidFill>
              </a:rPr>
              <a:t>）技术地理分布图</a:t>
            </a:r>
            <a:endParaRPr kumimoji="1" lang="en-US" altLang="zh-CN" dirty="0">
              <a:solidFill>
                <a:srgbClr val="FF0000"/>
              </a:solidFill>
            </a:endParaRPr>
          </a:p>
          <a:p>
            <a:r>
              <a:rPr kumimoji="1" lang="en-US" altLang="zh-CN" dirty="0">
                <a:solidFill>
                  <a:srgbClr val="FF0000"/>
                </a:solidFill>
              </a:rPr>
              <a:t>3</a:t>
            </a:r>
            <a:r>
              <a:rPr kumimoji="1" lang="zh-CN" altLang="en-US" dirty="0">
                <a:solidFill>
                  <a:srgbClr val="FF0000"/>
                </a:solidFill>
              </a:rPr>
              <a:t>）主要发明人图</a:t>
            </a:r>
            <a:endParaRPr kumimoji="1" lang="en-US" altLang="zh-CN" dirty="0">
              <a:solidFill>
                <a:srgbClr val="FF0000"/>
              </a:solidFill>
            </a:endParaRPr>
          </a:p>
          <a:p>
            <a:r>
              <a:rPr kumimoji="1" lang="en-US" altLang="zh-CN" dirty="0">
                <a:solidFill>
                  <a:srgbClr val="FF0000"/>
                </a:solidFill>
              </a:rPr>
              <a:t>4</a:t>
            </a:r>
            <a:r>
              <a:rPr kumimoji="1" lang="zh-CN" altLang="en-US" dirty="0">
                <a:solidFill>
                  <a:srgbClr val="FF0000"/>
                </a:solidFill>
              </a:rPr>
              <a:t>）创新雷达战略图</a:t>
            </a:r>
            <a:endParaRPr kumimoji="1" lang="en-US" altLang="zh-CN" dirty="0">
              <a:solidFill>
                <a:srgbClr val="FF0000"/>
              </a:solidFill>
            </a:endParaRPr>
          </a:p>
          <a:p>
            <a:r>
              <a:rPr kumimoji="1" lang="en-US" altLang="zh-CN" dirty="0">
                <a:solidFill>
                  <a:srgbClr val="FF0000"/>
                </a:solidFill>
              </a:rPr>
              <a:t>5</a:t>
            </a:r>
            <a:r>
              <a:rPr kumimoji="1" lang="zh-CN" altLang="en-US" dirty="0">
                <a:solidFill>
                  <a:srgbClr val="FF0000"/>
                </a:solidFill>
              </a:rPr>
              <a:t>）创新词云</a:t>
            </a:r>
            <a:endParaRPr kumimoji="1" lang="en-US" altLang="zh-CN" dirty="0">
              <a:solidFill>
                <a:srgbClr val="FF0000"/>
              </a:solidFill>
            </a:endParaRPr>
          </a:p>
          <a:p>
            <a:r>
              <a:rPr kumimoji="1" lang="en-US" altLang="zh-CN" dirty="0">
                <a:solidFill>
                  <a:srgbClr val="FF0000"/>
                </a:solidFill>
              </a:rPr>
              <a:t>6</a:t>
            </a:r>
            <a:r>
              <a:rPr kumimoji="1" lang="zh-CN" altLang="en-US" dirty="0">
                <a:solidFill>
                  <a:srgbClr val="FF0000"/>
                </a:solidFill>
              </a:rPr>
              <a:t>）更多图表</a:t>
            </a:r>
            <a:r>
              <a:rPr kumimoji="1" lang="en-US" altLang="zh-CN" dirty="0">
                <a:solidFill>
                  <a:srgbClr val="FF0000"/>
                </a:solidFill>
              </a:rPr>
              <a:t>——</a:t>
            </a:r>
            <a:r>
              <a:rPr kumimoji="1" lang="zh-CN" altLang="en-US" dirty="0">
                <a:solidFill>
                  <a:srgbClr val="FF0000"/>
                </a:solidFill>
              </a:rPr>
              <a:t>引导至试用申请页面</a:t>
            </a:r>
            <a:endParaRPr kumimoji="1" lang="en-US" altLang="zh-CN" dirty="0">
              <a:solidFill>
                <a:srgbClr val="FF00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9004" y="906956"/>
            <a:ext cx="4849028" cy="3600986"/>
          </a:xfrm>
          <a:prstGeom prst="rect">
            <a:avLst/>
          </a:prstGeom>
          <a:noFill/>
        </p:spPr>
        <p:txBody>
          <a:bodyPr wrap="square" rtlCol="0">
            <a:spAutoFit/>
          </a:bodyPr>
          <a:lstStyle/>
          <a:p>
            <a:r>
              <a:rPr lang="zh-CN" altLang="en-US" sz="1200" b="1" dirty="0"/>
              <a:t>一句话概览：</a:t>
            </a:r>
            <a:r>
              <a:rPr lang="zh-CN" altLang="en-US" sz="1200" dirty="0"/>
              <a:t>在标引自定义字段时，支持树状结构的分层级标引，并可进行层级浏览，提升专业用户的满意度。</a:t>
            </a:r>
            <a:endParaRPr kumimoji="1" lang="en-US" altLang="zh-CN" sz="1200" dirty="0"/>
          </a:p>
          <a:p>
            <a:endParaRPr kumimoji="1" lang="en-US" altLang="zh-CN" sz="1200" dirty="0"/>
          </a:p>
          <a:p>
            <a:r>
              <a:rPr kumimoji="1" lang="zh-CN" altLang="en-US" sz="1200" b="1" dirty="0"/>
              <a:t>目标用户：</a:t>
            </a:r>
            <a:r>
              <a:rPr kumimoji="1" lang="zh-CN" altLang="en-US" sz="1200" dirty="0"/>
              <a:t>专利管理师，专利分析师，研发</a:t>
            </a:r>
            <a:endParaRPr kumimoji="1" lang="en-US" altLang="zh-CN" sz="1200" dirty="0"/>
          </a:p>
          <a:p>
            <a:endParaRPr kumimoji="1" lang="en-US" altLang="zh-CN" sz="1200" dirty="0"/>
          </a:p>
          <a:p>
            <a:r>
              <a:rPr kumimoji="1" lang="zh-CN" altLang="en-US" sz="1200" b="1" dirty="0"/>
              <a:t>用户痛点：</a:t>
            </a:r>
            <a:endParaRPr kumimoji="1" lang="en-US" altLang="zh-CN" sz="1200" b="1" dirty="0"/>
          </a:p>
          <a:p>
            <a:pPr marL="285750" indent="-285750">
              <a:buFont typeface="Arial" panose="020B0604020202020204" pitchFamily="34" charset="0"/>
              <a:buChar char="•"/>
            </a:pPr>
            <a:r>
              <a:rPr kumimoji="1" lang="zh-CN" altLang="en-US" sz="1200" dirty="0"/>
              <a:t>目前在标引自定义字段时，如果标引字段分为多个层级，比如产品体系</a:t>
            </a:r>
            <a:r>
              <a:rPr kumimoji="1" lang="en-US" altLang="zh-CN" sz="1200" dirty="0"/>
              <a:t>/</a:t>
            </a:r>
            <a:r>
              <a:rPr kumimoji="1" lang="zh-CN" altLang="en-US" sz="1200" dirty="0"/>
              <a:t>技术分类，就无法对专利进行</a:t>
            </a:r>
            <a:r>
              <a:rPr kumimoji="1" lang="zh-CN" altLang="en-US" sz="1200" b="1" dirty="0"/>
              <a:t>多层级标引</a:t>
            </a:r>
            <a:r>
              <a:rPr kumimoji="1" lang="zh-CN" altLang="en-US" sz="1200" dirty="0"/>
              <a:t>，要么标注多个字段，麻烦费时；要么只能将专利下载到本地</a:t>
            </a:r>
            <a:r>
              <a:rPr kumimoji="1" lang="en-US" altLang="zh-CN" sz="1200" dirty="0"/>
              <a:t>Excel</a:t>
            </a:r>
            <a:r>
              <a:rPr kumimoji="1" lang="zh-CN" altLang="en-US" sz="1200" dirty="0"/>
              <a:t>中，进行层级标引，工作量大且不方便。</a:t>
            </a:r>
            <a:endParaRPr kumimoji="1" lang="en-US" altLang="zh-CN" sz="1200" dirty="0"/>
          </a:p>
          <a:p>
            <a:pPr marL="285750" indent="-285750">
              <a:buFont typeface="Arial" panose="020B0604020202020204" pitchFamily="34" charset="0"/>
              <a:buChar char="•"/>
            </a:pPr>
            <a:endParaRPr kumimoji="1" lang="en-US" altLang="zh-CN" sz="1200" dirty="0"/>
          </a:p>
          <a:p>
            <a:r>
              <a:rPr kumimoji="1" lang="zh-CN" altLang="en-US" sz="1200" b="1" dirty="0"/>
              <a:t>商业价值：</a:t>
            </a:r>
            <a:endParaRPr kumimoji="1" lang="en-US" altLang="zh-CN" sz="1200" b="1" dirty="0"/>
          </a:p>
          <a:p>
            <a:pPr marL="285750" indent="-285750">
              <a:buFont typeface="Arial" panose="020B0604020202020204" pitchFamily="34" charset="0"/>
              <a:buChar char="•"/>
            </a:pPr>
            <a:r>
              <a:rPr kumimoji="1" lang="zh-CN" altLang="en-US" sz="1200" dirty="0"/>
              <a:t>对于专利分析师，能把检索到的专利进行多层级的自定义字段设置，体现出</a:t>
            </a:r>
            <a:r>
              <a:rPr kumimoji="1" lang="zh-CN" altLang="en-US" sz="1200" b="1" dirty="0"/>
              <a:t>专利和产品</a:t>
            </a:r>
            <a:r>
              <a:rPr kumimoji="1" lang="en-US" altLang="zh-CN" sz="1200" b="1" dirty="0"/>
              <a:t>/</a:t>
            </a:r>
            <a:r>
              <a:rPr kumimoji="1" lang="zh-CN" altLang="en-US" sz="1200" b="1" dirty="0"/>
              <a:t>技术的关联关系</a:t>
            </a:r>
            <a:r>
              <a:rPr kumimoji="1" lang="zh-CN" altLang="en-US" sz="1200" dirty="0"/>
              <a:t>，方便快捷；</a:t>
            </a:r>
            <a:endParaRPr kumimoji="1" lang="en-US" altLang="zh-CN" sz="1200" dirty="0"/>
          </a:p>
          <a:p>
            <a:pPr marL="285750" indent="-285750">
              <a:buFont typeface="Arial" panose="020B0604020202020204" pitchFamily="34" charset="0"/>
              <a:buChar char="•"/>
            </a:pPr>
            <a:r>
              <a:rPr kumimoji="1" lang="zh-CN" altLang="en-US" sz="1200" dirty="0"/>
              <a:t>对于研发人员，支持对这些多层级字段进行展示，统计，过滤，能更高效的</a:t>
            </a:r>
            <a:r>
              <a:rPr kumimoji="1" lang="zh-CN" altLang="en-US" sz="1200" b="1" dirty="0"/>
              <a:t>找到最相关专利</a:t>
            </a:r>
            <a:r>
              <a:rPr kumimoji="1" lang="zh-CN" altLang="en-US" sz="1200" dirty="0"/>
              <a:t>进行阅读，注释等。</a:t>
            </a:r>
            <a:endParaRPr kumimoji="1" lang="en-US" altLang="zh-CN" sz="1200" dirty="0"/>
          </a:p>
          <a:p>
            <a:pPr marL="285750" indent="-285750">
              <a:buFont typeface="Arial" panose="020B0604020202020204" pitchFamily="34" charset="0"/>
              <a:buChar char="•"/>
            </a:pPr>
            <a:r>
              <a:rPr kumimoji="1" lang="zh-CN" altLang="en-US" sz="1200" dirty="0"/>
              <a:t>后续将支持对多层级标引的字段进行分析，形成可视化图表，挖掘这些字段的深层价值。</a:t>
            </a:r>
            <a:endParaRPr kumimoji="1" lang="zh-CN" altLang="zh-CN" sz="1200" dirty="0"/>
          </a:p>
          <a:p>
            <a:endParaRPr kumimoji="1" lang="en-US" altLang="zh-CN" sz="1200" dirty="0"/>
          </a:p>
        </p:txBody>
      </p:sp>
      <p:sp>
        <p:nvSpPr>
          <p:cNvPr id="3" name="文本框 2"/>
          <p:cNvSpPr txBox="1"/>
          <p:nvPr/>
        </p:nvSpPr>
        <p:spPr>
          <a:xfrm>
            <a:off x="770467" y="355600"/>
            <a:ext cx="2103755" cy="306705"/>
          </a:xfrm>
          <a:prstGeom prst="rect">
            <a:avLst/>
          </a:prstGeom>
          <a:noFill/>
        </p:spPr>
        <p:txBody>
          <a:bodyPr wrap="none" rtlCol="0">
            <a:spAutoFit/>
          </a:bodyPr>
          <a:lstStyle/>
          <a:p>
            <a:r>
              <a:rPr kumimoji="1" lang="en-US" altLang="zh-CN" b="1" dirty="0"/>
              <a:t>4.</a:t>
            </a:r>
            <a:r>
              <a:rPr kumimoji="1" lang="zh-CN" altLang="en-US" sz="1400" b="1" dirty="0"/>
              <a:t>工作空间层级标引上线</a:t>
            </a:r>
            <a:endParaRPr kumimoji="1" lang="zh-CN" altLang="en-US" b="1"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66944" y="1172576"/>
            <a:ext cx="3718052" cy="1680606"/>
          </a:xfrm>
          <a:prstGeom prst="rect">
            <a:avLst/>
          </a:prstGeom>
          <a:ln>
            <a:solidFill>
              <a:srgbClr val="00B050"/>
            </a:solidFill>
          </a:ln>
        </p:spPr>
      </p:pic>
      <p:sp>
        <p:nvSpPr>
          <p:cNvPr id="6" name="文本框 5"/>
          <p:cNvSpPr txBox="1"/>
          <p:nvPr/>
        </p:nvSpPr>
        <p:spPr>
          <a:xfrm>
            <a:off x="5827633" y="3164657"/>
            <a:ext cx="2608406" cy="300082"/>
          </a:xfrm>
          <a:prstGeom prst="rect">
            <a:avLst/>
          </a:prstGeom>
          <a:noFill/>
        </p:spPr>
        <p:txBody>
          <a:bodyPr wrap="none" rtlCol="0">
            <a:spAutoFit/>
          </a:bodyPr>
          <a:lstStyle/>
          <a:p>
            <a:r>
              <a:rPr kumimoji="1" lang="zh-CN" altLang="en-US" dirty="0">
                <a:solidFill>
                  <a:srgbClr val="FF0000"/>
                </a:solidFill>
              </a:rPr>
              <a:t>目前工作空间的自定义标引方式</a:t>
            </a:r>
            <a:endParaRPr kumimoji="1" lang="zh-CN" altLang="en-US" dirty="0">
              <a:solidFill>
                <a:srgbClr val="FF0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0467" y="355600"/>
            <a:ext cx="3096260" cy="306705"/>
          </a:xfrm>
          <a:prstGeom prst="rect">
            <a:avLst/>
          </a:prstGeom>
          <a:noFill/>
        </p:spPr>
        <p:txBody>
          <a:bodyPr wrap="none" rtlCol="0">
            <a:spAutoFit/>
          </a:bodyPr>
          <a:lstStyle/>
          <a:p>
            <a:r>
              <a:rPr kumimoji="1" lang="en-US" altLang="zh-CN" b="1" dirty="0"/>
              <a:t>4.</a:t>
            </a:r>
            <a:r>
              <a:rPr kumimoji="1" lang="zh-CN" altLang="en-US" sz="1400" b="1" dirty="0"/>
              <a:t>工作空间层级标引上线</a:t>
            </a:r>
            <a:r>
              <a:rPr kumimoji="1" lang="en-US" altLang="zh-CN" sz="1400" b="1" dirty="0"/>
              <a:t>-----</a:t>
            </a:r>
            <a:r>
              <a:rPr kumimoji="1" lang="zh-CN" altLang="en-US" sz="1400" b="1" dirty="0"/>
              <a:t>产品演示</a:t>
            </a:r>
            <a:endParaRPr kumimoji="1" lang="zh-CN" altLang="en-US" b="1"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2682" y="768096"/>
            <a:ext cx="5198467" cy="3098076"/>
          </a:xfrm>
          <a:prstGeom prst="rect">
            <a:avLst/>
          </a:prstGeom>
          <a:ln>
            <a:solidFill>
              <a:srgbClr val="00B050"/>
            </a:solidFill>
          </a:ln>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518" y="210312"/>
            <a:ext cx="3133090" cy="2332482"/>
          </a:xfrm>
          <a:prstGeom prst="rect">
            <a:avLst/>
          </a:prstGeom>
          <a:ln>
            <a:solidFill>
              <a:srgbClr val="00B050"/>
            </a:solidFill>
          </a:ln>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r="30041"/>
          <a:stretch>
            <a:fillRect/>
          </a:stretch>
        </p:blipFill>
        <p:spPr>
          <a:xfrm>
            <a:off x="5510881" y="2916546"/>
            <a:ext cx="3563448" cy="2076078"/>
          </a:xfrm>
          <a:prstGeom prst="rect">
            <a:avLst/>
          </a:prstGeom>
          <a:ln>
            <a:solidFill>
              <a:srgbClr val="00B050"/>
            </a:solidFill>
          </a:ln>
        </p:spPr>
      </p:pic>
      <p:sp>
        <p:nvSpPr>
          <p:cNvPr id="9" name="文本框 8"/>
          <p:cNvSpPr txBox="1"/>
          <p:nvPr/>
        </p:nvSpPr>
        <p:spPr>
          <a:xfrm>
            <a:off x="1747568" y="4033192"/>
            <a:ext cx="1569660" cy="300082"/>
          </a:xfrm>
          <a:prstGeom prst="rect">
            <a:avLst/>
          </a:prstGeom>
          <a:noFill/>
        </p:spPr>
        <p:txBody>
          <a:bodyPr wrap="none" rtlCol="0">
            <a:spAutoFit/>
          </a:bodyPr>
          <a:lstStyle/>
          <a:p>
            <a:r>
              <a:rPr kumimoji="1" lang="zh-CN" altLang="en-US" dirty="0">
                <a:solidFill>
                  <a:srgbClr val="FF0000"/>
                </a:solidFill>
              </a:rPr>
              <a:t>层级标引页面展示</a:t>
            </a:r>
            <a:endParaRPr kumimoji="1" lang="en-US" altLang="zh-CN" dirty="0">
              <a:solidFill>
                <a:srgbClr val="FF0000"/>
              </a:solidFill>
            </a:endParaRPr>
          </a:p>
        </p:txBody>
      </p:sp>
      <p:sp>
        <p:nvSpPr>
          <p:cNvPr id="10" name="文本框 9"/>
          <p:cNvSpPr txBox="1"/>
          <p:nvPr/>
        </p:nvSpPr>
        <p:spPr>
          <a:xfrm>
            <a:off x="5510881" y="4434840"/>
            <a:ext cx="1557927" cy="300082"/>
          </a:xfrm>
          <a:prstGeom prst="rect">
            <a:avLst/>
          </a:prstGeom>
          <a:noFill/>
        </p:spPr>
        <p:txBody>
          <a:bodyPr wrap="none" rtlCol="0">
            <a:spAutoFit/>
          </a:bodyPr>
          <a:lstStyle/>
          <a:p>
            <a:r>
              <a:rPr kumimoji="1" lang="zh-CN" altLang="en-US" dirty="0">
                <a:solidFill>
                  <a:srgbClr val="FF0000"/>
                </a:solidFill>
              </a:rPr>
              <a:t>层级标引管理页面</a:t>
            </a:r>
            <a:endParaRPr kumimoji="1" lang="zh-CN" altLang="en-US" dirty="0">
              <a:solidFill>
                <a:srgbClr val="FF0000"/>
              </a:solidFill>
            </a:endParaRPr>
          </a:p>
        </p:txBody>
      </p:sp>
      <p:sp>
        <p:nvSpPr>
          <p:cNvPr id="11" name="文本框 10"/>
          <p:cNvSpPr txBox="1"/>
          <p:nvPr/>
        </p:nvSpPr>
        <p:spPr>
          <a:xfrm>
            <a:off x="6858000" y="1995062"/>
            <a:ext cx="1557927" cy="300082"/>
          </a:xfrm>
          <a:prstGeom prst="rect">
            <a:avLst/>
          </a:prstGeom>
          <a:noFill/>
        </p:spPr>
        <p:txBody>
          <a:bodyPr wrap="none" rtlCol="0">
            <a:spAutoFit/>
          </a:bodyPr>
          <a:lstStyle/>
          <a:p>
            <a:r>
              <a:rPr kumimoji="1" lang="zh-CN" altLang="en-US" dirty="0">
                <a:solidFill>
                  <a:srgbClr val="FF0000"/>
                </a:solidFill>
              </a:rPr>
              <a:t>层级标引编辑页面</a:t>
            </a:r>
            <a:endParaRPr kumimoji="1" lang="zh-CN" altLang="en-US" dirty="0">
              <a:solidFill>
                <a:srgbClr val="FF0000"/>
              </a:solidFill>
            </a:endParaRPr>
          </a:p>
        </p:txBody>
      </p:sp>
      <p:sp>
        <p:nvSpPr>
          <p:cNvPr id="3" name="文本框 2"/>
          <p:cNvSpPr txBox="1"/>
          <p:nvPr/>
        </p:nvSpPr>
        <p:spPr>
          <a:xfrm>
            <a:off x="448056" y="4507992"/>
            <a:ext cx="2393930" cy="577081"/>
          </a:xfrm>
          <a:prstGeom prst="rect">
            <a:avLst/>
          </a:prstGeom>
          <a:noFill/>
        </p:spPr>
        <p:txBody>
          <a:bodyPr wrap="square" rtlCol="0">
            <a:spAutoFit/>
          </a:bodyPr>
          <a:lstStyle/>
          <a:p>
            <a:r>
              <a:rPr kumimoji="1" lang="zh-CN" altLang="en-US" sz="1050" dirty="0">
                <a:solidFill>
                  <a:schemeClr val="bg1">
                    <a:lumMod val="50000"/>
                  </a:schemeClr>
                </a:solidFill>
              </a:rPr>
              <a:t>注意：</a:t>
            </a:r>
            <a:endParaRPr kumimoji="1" lang="en-US" altLang="zh-CN" sz="1050" dirty="0">
              <a:solidFill>
                <a:schemeClr val="bg1">
                  <a:lumMod val="50000"/>
                </a:schemeClr>
              </a:solidFill>
            </a:endParaRPr>
          </a:p>
          <a:p>
            <a:r>
              <a:rPr kumimoji="1" lang="en-US" altLang="zh-CN" sz="1050" dirty="0">
                <a:solidFill>
                  <a:schemeClr val="bg1">
                    <a:lumMod val="50000"/>
                  </a:schemeClr>
                </a:solidFill>
              </a:rPr>
              <a:t>1</a:t>
            </a:r>
            <a:r>
              <a:rPr kumimoji="1" lang="zh-CN" altLang="en-US" sz="1050" dirty="0">
                <a:solidFill>
                  <a:schemeClr val="bg1">
                    <a:lumMod val="50000"/>
                  </a:schemeClr>
                </a:solidFill>
              </a:rPr>
              <a:t>）层级标引最大支持</a:t>
            </a:r>
            <a:r>
              <a:rPr kumimoji="1" lang="en-US" altLang="zh-CN" sz="1050" dirty="0">
                <a:solidFill>
                  <a:schemeClr val="bg1">
                    <a:lumMod val="50000"/>
                  </a:schemeClr>
                </a:solidFill>
              </a:rPr>
              <a:t>6</a:t>
            </a:r>
            <a:r>
              <a:rPr kumimoji="1" lang="zh-CN" altLang="en-US" sz="1050" dirty="0">
                <a:solidFill>
                  <a:schemeClr val="bg1">
                    <a:lumMod val="50000"/>
                  </a:schemeClr>
                </a:solidFill>
              </a:rPr>
              <a:t>级</a:t>
            </a:r>
            <a:endParaRPr kumimoji="1" lang="en-US" altLang="zh-CN" sz="1050" dirty="0">
              <a:solidFill>
                <a:schemeClr val="bg1">
                  <a:lumMod val="50000"/>
                </a:schemeClr>
              </a:solidFill>
            </a:endParaRPr>
          </a:p>
          <a:p>
            <a:r>
              <a:rPr kumimoji="1" lang="en-US" altLang="zh-CN" sz="1050" dirty="0">
                <a:solidFill>
                  <a:schemeClr val="bg1">
                    <a:lumMod val="50000"/>
                  </a:schemeClr>
                </a:solidFill>
              </a:rPr>
              <a:t>2</a:t>
            </a:r>
            <a:r>
              <a:rPr kumimoji="1" lang="zh-CN" altLang="en-US" sz="1050" dirty="0">
                <a:solidFill>
                  <a:schemeClr val="bg1">
                    <a:lumMod val="50000"/>
                  </a:schemeClr>
                </a:solidFill>
              </a:rPr>
              <a:t>）自定义字段最多支持</a:t>
            </a:r>
            <a:r>
              <a:rPr kumimoji="1" lang="en-US" altLang="zh-CN" sz="1050" dirty="0">
                <a:solidFill>
                  <a:schemeClr val="bg1">
                    <a:lumMod val="50000"/>
                  </a:schemeClr>
                </a:solidFill>
              </a:rPr>
              <a:t>299</a:t>
            </a:r>
            <a:r>
              <a:rPr kumimoji="1" lang="zh-CN" altLang="en-US" sz="1050" dirty="0">
                <a:solidFill>
                  <a:schemeClr val="bg1">
                    <a:lumMod val="50000"/>
                  </a:schemeClr>
                </a:solidFill>
              </a:rPr>
              <a:t>个字段</a:t>
            </a:r>
            <a:endParaRPr kumimoji="1" lang="zh-CN" altLang="en-US" sz="1050" dirty="0">
              <a:solidFill>
                <a:schemeClr val="bg1">
                  <a:lumMod val="50000"/>
                </a:schemeClr>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8675" y="950975"/>
            <a:ext cx="5852075" cy="2953441"/>
          </a:xfrm>
          <a:prstGeom prst="rect">
            <a:avLst/>
          </a:prstGeom>
          <a:ln>
            <a:solidFill>
              <a:srgbClr val="00B050"/>
            </a:solidFill>
          </a:ln>
        </p:spPr>
      </p:pic>
      <p:sp>
        <p:nvSpPr>
          <p:cNvPr id="4" name="文本框 3"/>
          <p:cNvSpPr txBox="1"/>
          <p:nvPr/>
        </p:nvSpPr>
        <p:spPr>
          <a:xfrm>
            <a:off x="770467" y="4023756"/>
            <a:ext cx="3603872" cy="600164"/>
          </a:xfrm>
          <a:prstGeom prst="rect">
            <a:avLst/>
          </a:prstGeom>
          <a:noFill/>
        </p:spPr>
        <p:txBody>
          <a:bodyPr wrap="none" rtlCol="0">
            <a:spAutoFit/>
          </a:bodyPr>
          <a:lstStyle/>
          <a:p>
            <a:r>
              <a:rPr kumimoji="1" lang="zh-CN" altLang="en-US" sz="1100" dirty="0">
                <a:solidFill>
                  <a:srgbClr val="FF0000"/>
                </a:solidFill>
              </a:rPr>
              <a:t>层级标引</a:t>
            </a:r>
            <a:r>
              <a:rPr kumimoji="1" lang="en-US" altLang="zh-CN" sz="1100" dirty="0">
                <a:solidFill>
                  <a:srgbClr val="FF0000"/>
                </a:solidFill>
              </a:rPr>
              <a:t>-</a:t>
            </a:r>
            <a:r>
              <a:rPr kumimoji="1" lang="zh-CN" altLang="en-US" sz="1100" dirty="0">
                <a:solidFill>
                  <a:srgbClr val="FF0000"/>
                </a:solidFill>
              </a:rPr>
              <a:t>单件方法：</a:t>
            </a:r>
            <a:endParaRPr kumimoji="1" lang="en-US" altLang="zh-CN" sz="1100" dirty="0">
              <a:solidFill>
                <a:srgbClr val="FF0000"/>
              </a:solidFill>
            </a:endParaRPr>
          </a:p>
          <a:p>
            <a:r>
              <a:rPr kumimoji="1" lang="en-US" altLang="zh-CN" sz="1100" dirty="0">
                <a:solidFill>
                  <a:srgbClr val="FF0000"/>
                </a:solidFill>
              </a:rPr>
              <a:t>1</a:t>
            </a:r>
            <a:r>
              <a:rPr kumimoji="1" lang="zh-CN" altLang="en-US" sz="1100" dirty="0">
                <a:solidFill>
                  <a:srgbClr val="FF0000"/>
                </a:solidFill>
              </a:rPr>
              <a:t>）双击标引文字框（选项菜单和注释也修改为“双击”）</a:t>
            </a:r>
            <a:endParaRPr kumimoji="1" lang="en-US" altLang="zh-CN" sz="1100" dirty="0">
              <a:solidFill>
                <a:srgbClr val="FF0000"/>
              </a:solidFill>
            </a:endParaRPr>
          </a:p>
          <a:p>
            <a:r>
              <a:rPr kumimoji="1" lang="en-US" altLang="zh-CN" sz="1100" dirty="0">
                <a:solidFill>
                  <a:srgbClr val="FF0000"/>
                </a:solidFill>
              </a:rPr>
              <a:t>2</a:t>
            </a:r>
            <a:r>
              <a:rPr kumimoji="1" lang="zh-CN" altLang="en-US" sz="1100" dirty="0">
                <a:solidFill>
                  <a:srgbClr val="FF0000"/>
                </a:solidFill>
              </a:rPr>
              <a:t>）勾选完选项后，鼠标移动到其他部分，即完成标引</a:t>
            </a:r>
            <a:endParaRPr kumimoji="1" lang="en-US" altLang="zh-CN" sz="1100" dirty="0">
              <a:solidFill>
                <a:srgbClr val="FF0000"/>
              </a:solidFill>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1451" y="950975"/>
            <a:ext cx="2947951" cy="2953440"/>
          </a:xfrm>
          <a:prstGeom prst="rect">
            <a:avLst/>
          </a:prstGeom>
          <a:ln>
            <a:solidFill>
              <a:srgbClr val="00B050"/>
            </a:solidFill>
          </a:ln>
        </p:spPr>
      </p:pic>
      <p:sp>
        <p:nvSpPr>
          <p:cNvPr id="7" name="文本框 6"/>
          <p:cNvSpPr txBox="1"/>
          <p:nvPr/>
        </p:nvSpPr>
        <p:spPr>
          <a:xfrm>
            <a:off x="6131452" y="4023755"/>
            <a:ext cx="2893676" cy="769441"/>
          </a:xfrm>
          <a:prstGeom prst="rect">
            <a:avLst/>
          </a:prstGeom>
          <a:noFill/>
        </p:spPr>
        <p:txBody>
          <a:bodyPr wrap="square" rtlCol="0">
            <a:spAutoFit/>
          </a:bodyPr>
          <a:lstStyle/>
          <a:p>
            <a:r>
              <a:rPr kumimoji="1" lang="zh-CN" altLang="en-US" sz="1100" dirty="0">
                <a:solidFill>
                  <a:srgbClr val="FF0000"/>
                </a:solidFill>
              </a:rPr>
              <a:t>层级标引</a:t>
            </a:r>
            <a:r>
              <a:rPr kumimoji="1" lang="en-US" altLang="zh-CN" sz="1100" dirty="0">
                <a:solidFill>
                  <a:srgbClr val="FF0000"/>
                </a:solidFill>
              </a:rPr>
              <a:t>-</a:t>
            </a:r>
            <a:r>
              <a:rPr kumimoji="1" lang="zh-CN" altLang="en-US" sz="1100" dirty="0">
                <a:solidFill>
                  <a:srgbClr val="FF0000"/>
                </a:solidFill>
              </a:rPr>
              <a:t>批量方法：</a:t>
            </a:r>
            <a:endParaRPr kumimoji="1" lang="en-US" altLang="zh-CN" sz="1100" dirty="0">
              <a:solidFill>
                <a:srgbClr val="FF0000"/>
              </a:solidFill>
            </a:endParaRPr>
          </a:p>
          <a:p>
            <a:r>
              <a:rPr kumimoji="1" lang="en-US" altLang="zh-CN" sz="1100" dirty="0">
                <a:solidFill>
                  <a:srgbClr val="FF0000"/>
                </a:solidFill>
              </a:rPr>
              <a:t>1</a:t>
            </a:r>
            <a:r>
              <a:rPr kumimoji="1" lang="zh-CN" altLang="en-US" sz="1100" dirty="0">
                <a:solidFill>
                  <a:srgbClr val="FF0000"/>
                </a:solidFill>
              </a:rPr>
              <a:t>）勾选多件专利，点击“批量标引”</a:t>
            </a:r>
            <a:endParaRPr kumimoji="1" lang="en-US" altLang="zh-CN" sz="1100" dirty="0">
              <a:solidFill>
                <a:srgbClr val="FF0000"/>
              </a:solidFill>
            </a:endParaRPr>
          </a:p>
          <a:p>
            <a:r>
              <a:rPr kumimoji="1" lang="en-US" altLang="zh-CN" sz="1100" dirty="0">
                <a:solidFill>
                  <a:srgbClr val="FF0000"/>
                </a:solidFill>
              </a:rPr>
              <a:t>2</a:t>
            </a:r>
            <a:r>
              <a:rPr kumimoji="1" lang="zh-CN" altLang="en-US" sz="1100" dirty="0">
                <a:solidFill>
                  <a:srgbClr val="FF0000"/>
                </a:solidFill>
              </a:rPr>
              <a:t>）点击“添加一个标引”，勾选某项所有专利共有标引值</a:t>
            </a:r>
            <a:endParaRPr kumimoji="1" lang="en-US" altLang="zh-CN" sz="1100" dirty="0">
              <a:solidFill>
                <a:srgbClr val="FF0000"/>
              </a:solidFill>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427" y="2990088"/>
            <a:ext cx="953350" cy="855798"/>
          </a:xfrm>
          <a:prstGeom prst="rect">
            <a:avLst/>
          </a:prstGeom>
          <a:ln>
            <a:solidFill>
              <a:srgbClr val="00B050"/>
            </a:solidFill>
          </a:ln>
        </p:spPr>
      </p:pic>
      <p:sp>
        <p:nvSpPr>
          <p:cNvPr id="8" name="文本框 7"/>
          <p:cNvSpPr txBox="1"/>
          <p:nvPr/>
        </p:nvSpPr>
        <p:spPr>
          <a:xfrm>
            <a:off x="770467" y="355600"/>
            <a:ext cx="3096260" cy="306705"/>
          </a:xfrm>
          <a:prstGeom prst="rect">
            <a:avLst/>
          </a:prstGeom>
          <a:noFill/>
        </p:spPr>
        <p:txBody>
          <a:bodyPr wrap="none" rtlCol="0">
            <a:spAutoFit/>
          </a:bodyPr>
          <a:lstStyle/>
          <a:p>
            <a:r>
              <a:rPr kumimoji="1" lang="en-US" altLang="zh-CN" b="1" dirty="0"/>
              <a:t>4.</a:t>
            </a:r>
            <a:r>
              <a:rPr kumimoji="1" lang="zh-CN" altLang="en-US" sz="1400" b="1" dirty="0"/>
              <a:t>工作空间层级标引上线</a:t>
            </a:r>
            <a:r>
              <a:rPr kumimoji="1" lang="en-US" altLang="zh-CN" sz="1400" b="1" dirty="0"/>
              <a:t>-----</a:t>
            </a:r>
            <a:r>
              <a:rPr kumimoji="1" lang="zh-CN" altLang="en-US" sz="1400" b="1" dirty="0"/>
              <a:t>产品演示</a:t>
            </a:r>
            <a:endParaRPr kumimoji="1" lang="zh-CN" altLang="en-US" b="1"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2468" y="743507"/>
            <a:ext cx="4787256" cy="3231654"/>
          </a:xfrm>
          <a:prstGeom prst="rect">
            <a:avLst/>
          </a:prstGeom>
          <a:noFill/>
        </p:spPr>
        <p:txBody>
          <a:bodyPr wrap="square" rtlCol="0">
            <a:spAutoFit/>
          </a:bodyPr>
          <a:lstStyle/>
          <a:p>
            <a:r>
              <a:rPr lang="zh-CN" altLang="en-US" sz="1200" b="1" dirty="0"/>
              <a:t>一句话概览：</a:t>
            </a:r>
            <a:r>
              <a:rPr lang="zh-CN" altLang="en-US" sz="1200" dirty="0"/>
              <a:t>工作空间中列表的调整灵活好用，贴近用户的操作习惯，工作效率高</a:t>
            </a:r>
            <a:endParaRPr lang="en-US" altLang="zh-CN" sz="1200" dirty="0"/>
          </a:p>
          <a:p>
            <a:endParaRPr kumimoji="1" lang="en-US" altLang="zh-CN" sz="1200" dirty="0"/>
          </a:p>
          <a:p>
            <a:r>
              <a:rPr kumimoji="1" lang="zh-CN" altLang="en-US" sz="1200" b="1" dirty="0"/>
              <a:t>目标用户：</a:t>
            </a:r>
            <a:r>
              <a:rPr kumimoji="1" lang="zh-CN" altLang="en-US" sz="1200" dirty="0"/>
              <a:t>专利管理师，专利分析师，研发</a:t>
            </a:r>
            <a:endParaRPr kumimoji="1" lang="en-US" altLang="zh-CN" sz="1200" dirty="0"/>
          </a:p>
          <a:p>
            <a:endParaRPr kumimoji="1" lang="en-US" altLang="zh-CN" sz="1200" dirty="0"/>
          </a:p>
          <a:p>
            <a:r>
              <a:rPr kumimoji="1" lang="zh-CN" altLang="en-US" sz="1200" b="1" dirty="0"/>
              <a:t>用户痛点：</a:t>
            </a:r>
            <a:endParaRPr kumimoji="1" lang="en-US" altLang="zh-CN" sz="1200" b="1" dirty="0"/>
          </a:p>
          <a:p>
            <a:pPr marL="285750" indent="-285750">
              <a:buFont typeface="Arial" panose="020B0604020202020204" pitchFamily="34" charset="0"/>
              <a:buChar char="•"/>
            </a:pPr>
            <a:r>
              <a:rPr kumimoji="1" lang="zh-CN" altLang="en-US" sz="1200" dirty="0"/>
              <a:t>在工作空间的列表视图中，无法对</a:t>
            </a:r>
            <a:r>
              <a:rPr kumimoji="1" lang="zh-CN" altLang="en-US" sz="1200" b="1" dirty="0"/>
              <a:t>表格宽度</a:t>
            </a:r>
            <a:r>
              <a:rPr kumimoji="1" lang="zh-CN" altLang="en-US" sz="1200" dirty="0"/>
              <a:t>进行自由调整，有的字段非常长，占据了宝贵的屏幕空间，体验差</a:t>
            </a:r>
            <a:endParaRPr kumimoji="1" lang="en-US" altLang="zh-CN" sz="1200" dirty="0"/>
          </a:p>
          <a:p>
            <a:pPr marL="285750" indent="-285750">
              <a:buFont typeface="Arial" panose="020B0604020202020204" pitchFamily="34" charset="0"/>
              <a:buChar char="•"/>
            </a:pPr>
            <a:r>
              <a:rPr kumimoji="1" lang="zh-CN" altLang="en-US" sz="1200" dirty="0"/>
              <a:t>在工作空间的列表视图中，需要横向滚动查看不同的列时，无法</a:t>
            </a:r>
            <a:r>
              <a:rPr kumimoji="1" lang="zh-CN" altLang="en-US" sz="1200" b="1" dirty="0"/>
              <a:t>固定某列</a:t>
            </a:r>
            <a:r>
              <a:rPr kumimoji="1" lang="zh-CN" altLang="en-US" sz="1200" dirty="0"/>
              <a:t>，或者</a:t>
            </a:r>
            <a:r>
              <a:rPr kumimoji="1" lang="zh-CN" altLang="en-US" sz="1200" b="1" dirty="0"/>
              <a:t>调整某列位置</a:t>
            </a:r>
            <a:r>
              <a:rPr kumimoji="1" lang="zh-CN" altLang="en-US" sz="1200" dirty="0"/>
              <a:t>，体验差</a:t>
            </a:r>
            <a:endParaRPr kumimoji="1" lang="en-US" altLang="zh-CN" sz="1200" dirty="0"/>
          </a:p>
          <a:p>
            <a:pPr marL="285750" indent="-285750">
              <a:buFont typeface="Arial" panose="020B0604020202020204" pitchFamily="34" charset="0"/>
              <a:buChar char="•"/>
            </a:pPr>
            <a:r>
              <a:rPr kumimoji="1" lang="zh-CN" altLang="en-US" sz="1200" dirty="0"/>
              <a:t>在工作空间的列表视图中，当标引过某个自定义字段后，无法像</a:t>
            </a:r>
            <a:r>
              <a:rPr kumimoji="1" lang="en-US" altLang="zh-CN" sz="1200" dirty="0"/>
              <a:t>Excel</a:t>
            </a:r>
            <a:r>
              <a:rPr kumimoji="1" lang="zh-CN" altLang="en-US" sz="1200" dirty="0"/>
              <a:t>表一样，对表格值进行拖拽后</a:t>
            </a:r>
            <a:r>
              <a:rPr kumimoji="1" lang="zh-CN" altLang="en-US" sz="1200" b="1" dirty="0"/>
              <a:t>直接复制</a:t>
            </a:r>
            <a:r>
              <a:rPr kumimoji="1" lang="zh-CN" altLang="en-US" sz="1200" dirty="0"/>
              <a:t>，效率低；</a:t>
            </a:r>
            <a:endParaRPr kumimoji="1" lang="en-US" altLang="zh-CN" sz="1200" dirty="0"/>
          </a:p>
          <a:p>
            <a:pPr marL="285750" indent="-285750">
              <a:buFont typeface="Arial" panose="020B0604020202020204" pitchFamily="34" charset="0"/>
              <a:buChar char="•"/>
            </a:pPr>
            <a:endParaRPr kumimoji="1" lang="en-US" altLang="zh-CN" sz="1200" dirty="0"/>
          </a:p>
          <a:p>
            <a:r>
              <a:rPr kumimoji="1" lang="zh-CN" altLang="en-US" sz="1200" b="1" dirty="0"/>
              <a:t>商业价值：</a:t>
            </a:r>
            <a:endParaRPr kumimoji="1" lang="en-US" altLang="zh-CN" sz="1200" b="1" dirty="0"/>
          </a:p>
          <a:p>
            <a:pPr marL="285750" indent="-285750">
              <a:buFont typeface="Arial" panose="020B0604020202020204" pitchFamily="34" charset="0"/>
              <a:buChar char="•"/>
            </a:pPr>
            <a:r>
              <a:rPr kumimoji="1" lang="zh-CN" altLang="en-US" sz="1200" dirty="0"/>
              <a:t>能像</a:t>
            </a:r>
            <a:r>
              <a:rPr kumimoji="1" lang="en-US" altLang="zh-CN" sz="1200" dirty="0"/>
              <a:t>Excel</a:t>
            </a:r>
            <a:r>
              <a:rPr kumimoji="1" lang="zh-CN" altLang="en-US" sz="1200" dirty="0"/>
              <a:t>表一样，随意调整列宽，冻结列，调整列位置，批量赋值单元格，用户体验更好，适应已有习惯，标引时工作效率提高</a:t>
            </a:r>
            <a:r>
              <a:rPr kumimoji="1" lang="en-US" altLang="zh-CN" sz="1200" dirty="0"/>
              <a:t>20%</a:t>
            </a:r>
            <a:r>
              <a:rPr kumimoji="1" lang="zh-CN" altLang="en-US" sz="1200" dirty="0"/>
              <a:t>；</a:t>
            </a:r>
            <a:endParaRPr kumimoji="1" lang="zh-CN" altLang="zh-CN" sz="1200" dirty="0"/>
          </a:p>
        </p:txBody>
      </p:sp>
      <p:sp>
        <p:nvSpPr>
          <p:cNvPr id="3" name="文本框 2"/>
          <p:cNvSpPr txBox="1"/>
          <p:nvPr/>
        </p:nvSpPr>
        <p:spPr>
          <a:xfrm>
            <a:off x="770467" y="355600"/>
            <a:ext cx="2640965" cy="306705"/>
          </a:xfrm>
          <a:prstGeom prst="rect">
            <a:avLst/>
          </a:prstGeom>
          <a:noFill/>
        </p:spPr>
        <p:txBody>
          <a:bodyPr wrap="none" rtlCol="0">
            <a:spAutoFit/>
          </a:bodyPr>
          <a:lstStyle/>
          <a:p>
            <a:r>
              <a:rPr kumimoji="1" lang="en-US" altLang="zh-CN" b="1" dirty="0"/>
              <a:t>5.</a:t>
            </a:r>
            <a:r>
              <a:rPr kumimoji="1" lang="zh-CN" altLang="en-US" sz="1400" b="1" dirty="0"/>
              <a:t>工作空间全新的表格架构上线</a:t>
            </a:r>
            <a:endParaRPr kumimoji="1" lang="zh-CN" altLang="en-US" b="1" dirty="0"/>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17184"/>
          <a:stretch>
            <a:fillRect/>
          </a:stretch>
        </p:blipFill>
        <p:spPr>
          <a:xfrm>
            <a:off x="5049724" y="1085851"/>
            <a:ext cx="4094276" cy="1581150"/>
          </a:xfrm>
          <a:prstGeom prst="rect">
            <a:avLst/>
          </a:prstGeom>
          <a:ln>
            <a:solidFill>
              <a:srgbClr val="00B050"/>
            </a:solidFill>
          </a:ln>
        </p:spPr>
      </p:pic>
      <p:sp>
        <p:nvSpPr>
          <p:cNvPr id="6" name="文本框 5"/>
          <p:cNvSpPr txBox="1"/>
          <p:nvPr/>
        </p:nvSpPr>
        <p:spPr>
          <a:xfrm>
            <a:off x="6094825" y="2808041"/>
            <a:ext cx="2122697" cy="300082"/>
          </a:xfrm>
          <a:prstGeom prst="rect">
            <a:avLst/>
          </a:prstGeom>
          <a:noFill/>
        </p:spPr>
        <p:txBody>
          <a:bodyPr wrap="none" rtlCol="0">
            <a:spAutoFit/>
          </a:bodyPr>
          <a:lstStyle/>
          <a:p>
            <a:r>
              <a:rPr kumimoji="1" lang="zh-CN" altLang="en-US" dirty="0"/>
              <a:t>目前工作空间的列表视图</a:t>
            </a:r>
            <a:endParaRPr kumimoji="1" lang="zh-CN" altLang="en-US" dirty="0"/>
          </a:p>
        </p:txBody>
      </p:sp>
      <p:sp>
        <p:nvSpPr>
          <p:cNvPr id="4" name="圆角矩形 3"/>
          <p:cNvSpPr/>
          <p:nvPr/>
        </p:nvSpPr>
        <p:spPr>
          <a:xfrm>
            <a:off x="6961239" y="1484671"/>
            <a:ext cx="1376516" cy="10852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圆角矩形 6"/>
          <p:cNvSpPr/>
          <p:nvPr/>
        </p:nvSpPr>
        <p:spPr>
          <a:xfrm>
            <a:off x="8790039" y="1484671"/>
            <a:ext cx="275304" cy="10852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15130" y="319327"/>
            <a:ext cx="3688715" cy="306705"/>
          </a:xfrm>
          <a:prstGeom prst="rect">
            <a:avLst/>
          </a:prstGeom>
          <a:noFill/>
        </p:spPr>
        <p:txBody>
          <a:bodyPr wrap="none" rtlCol="0">
            <a:spAutoFit/>
          </a:bodyPr>
          <a:lstStyle/>
          <a:p>
            <a:r>
              <a:rPr kumimoji="1" lang="en-US" altLang="zh-CN" b="1" dirty="0"/>
              <a:t>5.</a:t>
            </a:r>
            <a:r>
              <a:rPr kumimoji="1" lang="zh-CN" altLang="en-US" sz="1400" b="1" dirty="0"/>
              <a:t>工作空间全新的表格架构上线</a:t>
            </a:r>
            <a:r>
              <a:rPr kumimoji="1" lang="en-US" altLang="zh-CN" sz="1400" b="1" dirty="0"/>
              <a:t>------</a:t>
            </a:r>
            <a:r>
              <a:rPr kumimoji="1" lang="zh-CN" altLang="en-US" sz="1400" b="1" dirty="0"/>
              <a:t>产品演示</a:t>
            </a:r>
            <a:endParaRPr kumimoji="1" lang="zh-CN" altLang="en-US" b="1"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9264" y="904103"/>
            <a:ext cx="6695767" cy="3968951"/>
          </a:xfrm>
          <a:prstGeom prst="rect">
            <a:avLst/>
          </a:prstGeom>
          <a:ln>
            <a:solidFill>
              <a:srgbClr val="00B050"/>
            </a:solidFill>
          </a:ln>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2332" y="2249424"/>
            <a:ext cx="3833873" cy="2894076"/>
          </a:xfrm>
          <a:prstGeom prst="rect">
            <a:avLst/>
          </a:prstGeom>
          <a:ln>
            <a:solidFill>
              <a:srgbClr val="00B050"/>
            </a:solidFill>
          </a:ln>
        </p:spPr>
      </p:pic>
      <p:sp>
        <p:nvSpPr>
          <p:cNvPr id="7" name="圆角矩形 6"/>
          <p:cNvSpPr/>
          <p:nvPr/>
        </p:nvSpPr>
        <p:spPr>
          <a:xfrm>
            <a:off x="1960085" y="1653897"/>
            <a:ext cx="668594" cy="2654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圆角矩形 7"/>
          <p:cNvSpPr/>
          <p:nvPr/>
        </p:nvSpPr>
        <p:spPr>
          <a:xfrm>
            <a:off x="5683045" y="1009658"/>
            <a:ext cx="786580" cy="4866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圆角矩形 8"/>
          <p:cNvSpPr/>
          <p:nvPr/>
        </p:nvSpPr>
        <p:spPr>
          <a:xfrm>
            <a:off x="968476" y="1026868"/>
            <a:ext cx="870155" cy="13543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p:cNvSpPr txBox="1"/>
          <p:nvPr/>
        </p:nvSpPr>
        <p:spPr>
          <a:xfrm>
            <a:off x="5417574" y="627104"/>
            <a:ext cx="1531188" cy="276999"/>
          </a:xfrm>
          <a:prstGeom prst="rect">
            <a:avLst/>
          </a:prstGeom>
          <a:noFill/>
        </p:spPr>
        <p:txBody>
          <a:bodyPr wrap="none" rtlCol="0">
            <a:spAutoFit/>
          </a:bodyPr>
          <a:lstStyle/>
          <a:p>
            <a:r>
              <a:rPr kumimoji="1" lang="en-US" altLang="zh-CN" sz="1200" dirty="0">
                <a:solidFill>
                  <a:srgbClr val="FF0000"/>
                </a:solidFill>
              </a:rPr>
              <a:t>3.</a:t>
            </a:r>
            <a:r>
              <a:rPr kumimoji="1" lang="zh-CN" altLang="en-US" sz="1200" dirty="0">
                <a:solidFill>
                  <a:srgbClr val="FF0000"/>
                </a:solidFill>
              </a:rPr>
              <a:t>表格列宽随意调整</a:t>
            </a:r>
            <a:endParaRPr kumimoji="1" lang="zh-CN" altLang="en-US" sz="1200" dirty="0">
              <a:solidFill>
                <a:srgbClr val="FF0000"/>
              </a:solidFill>
            </a:endParaRPr>
          </a:p>
        </p:txBody>
      </p:sp>
      <p:sp>
        <p:nvSpPr>
          <p:cNvPr id="11" name="文本框 10"/>
          <p:cNvSpPr txBox="1"/>
          <p:nvPr/>
        </p:nvSpPr>
        <p:spPr>
          <a:xfrm>
            <a:off x="507810" y="680033"/>
            <a:ext cx="1531188" cy="276999"/>
          </a:xfrm>
          <a:prstGeom prst="rect">
            <a:avLst/>
          </a:prstGeom>
          <a:noFill/>
        </p:spPr>
        <p:txBody>
          <a:bodyPr wrap="none" rtlCol="0">
            <a:spAutoFit/>
          </a:bodyPr>
          <a:lstStyle/>
          <a:p>
            <a:r>
              <a:rPr kumimoji="1" lang="en-US" altLang="zh-CN" sz="1200" dirty="0">
                <a:solidFill>
                  <a:srgbClr val="FF0000"/>
                </a:solidFill>
              </a:rPr>
              <a:t>1.</a:t>
            </a:r>
            <a:r>
              <a:rPr kumimoji="1" lang="zh-CN" altLang="en-US" sz="1200" dirty="0">
                <a:solidFill>
                  <a:srgbClr val="FF0000"/>
                </a:solidFill>
              </a:rPr>
              <a:t>表格位置随意调整</a:t>
            </a:r>
            <a:endParaRPr kumimoji="1" lang="zh-CN" altLang="en-US" sz="1200" dirty="0">
              <a:solidFill>
                <a:srgbClr val="FF0000"/>
              </a:solidFill>
            </a:endParaRPr>
          </a:p>
        </p:txBody>
      </p:sp>
      <p:sp>
        <p:nvSpPr>
          <p:cNvPr id="12" name="文本框 11"/>
          <p:cNvSpPr txBox="1"/>
          <p:nvPr/>
        </p:nvSpPr>
        <p:spPr>
          <a:xfrm>
            <a:off x="1989837" y="2080288"/>
            <a:ext cx="1531188" cy="276999"/>
          </a:xfrm>
          <a:prstGeom prst="rect">
            <a:avLst/>
          </a:prstGeom>
          <a:noFill/>
        </p:spPr>
        <p:txBody>
          <a:bodyPr wrap="none" rtlCol="0">
            <a:spAutoFit/>
          </a:bodyPr>
          <a:lstStyle/>
          <a:p>
            <a:r>
              <a:rPr kumimoji="1" lang="en-US" altLang="zh-CN" sz="1200" dirty="0">
                <a:solidFill>
                  <a:srgbClr val="FF0000"/>
                </a:solidFill>
              </a:rPr>
              <a:t>2.</a:t>
            </a:r>
            <a:r>
              <a:rPr kumimoji="1" lang="zh-CN" altLang="en-US" sz="1200" dirty="0">
                <a:solidFill>
                  <a:srgbClr val="FF0000"/>
                </a:solidFill>
              </a:rPr>
              <a:t>表头右侧设置冻结</a:t>
            </a:r>
            <a:endParaRPr kumimoji="1" lang="zh-CN" altLang="en-US" sz="1200" dirty="0">
              <a:solidFill>
                <a:srgbClr val="FF0000"/>
              </a:solidFill>
            </a:endParaRPr>
          </a:p>
        </p:txBody>
      </p:sp>
      <p:sp>
        <p:nvSpPr>
          <p:cNvPr id="13" name="文本框 12"/>
          <p:cNvSpPr txBox="1"/>
          <p:nvPr/>
        </p:nvSpPr>
        <p:spPr>
          <a:xfrm>
            <a:off x="6373114" y="2596952"/>
            <a:ext cx="2146742" cy="276999"/>
          </a:xfrm>
          <a:prstGeom prst="rect">
            <a:avLst/>
          </a:prstGeom>
          <a:solidFill>
            <a:schemeClr val="bg1"/>
          </a:solidFill>
        </p:spPr>
        <p:txBody>
          <a:bodyPr wrap="none" rtlCol="0">
            <a:spAutoFit/>
          </a:bodyPr>
          <a:lstStyle/>
          <a:p>
            <a:r>
              <a:rPr kumimoji="1" lang="en-US" altLang="zh-CN" sz="1200" dirty="0">
                <a:solidFill>
                  <a:srgbClr val="FF0000"/>
                </a:solidFill>
              </a:rPr>
              <a:t>4.</a:t>
            </a:r>
            <a:r>
              <a:rPr kumimoji="1" lang="zh-CN" altLang="en-US" sz="1200" dirty="0">
                <a:solidFill>
                  <a:srgbClr val="FF0000"/>
                </a:solidFill>
              </a:rPr>
              <a:t>表格右下角拖拽，批量复制</a:t>
            </a:r>
            <a:endParaRPr kumimoji="1" lang="zh-CN" altLang="en-US" sz="1200" dirty="0">
              <a:solidFill>
                <a:srgbClr val="FF0000"/>
              </a:solidFill>
            </a:endParaRPr>
          </a:p>
        </p:txBody>
      </p:sp>
      <p:sp>
        <p:nvSpPr>
          <p:cNvPr id="14" name="圆角矩形 13"/>
          <p:cNvSpPr/>
          <p:nvPr/>
        </p:nvSpPr>
        <p:spPr>
          <a:xfrm>
            <a:off x="6812002" y="2218787"/>
            <a:ext cx="1509037" cy="23966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圆角矩形 14"/>
          <p:cNvSpPr/>
          <p:nvPr/>
        </p:nvSpPr>
        <p:spPr>
          <a:xfrm>
            <a:off x="5538553" y="3641630"/>
            <a:ext cx="786580" cy="7723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 name="直线箭头连接符 4"/>
          <p:cNvCxnSpPr/>
          <p:nvPr/>
        </p:nvCxnSpPr>
        <p:spPr>
          <a:xfrm flipV="1">
            <a:off x="6076335" y="2888578"/>
            <a:ext cx="872427" cy="7384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09298" y="88008"/>
            <a:ext cx="3719830" cy="629920"/>
          </a:xfrm>
          <a:prstGeom prst="rect">
            <a:avLst/>
          </a:prstGeom>
        </p:spPr>
        <p:txBody>
          <a:bodyPr wrap="none">
            <a:spAutoFit/>
          </a:bodyPr>
          <a:lstStyle/>
          <a:p>
            <a:pPr>
              <a:lnSpc>
                <a:spcPct val="250000"/>
              </a:lnSpc>
            </a:pPr>
            <a:r>
              <a:rPr kumimoji="1" lang="en-US" altLang="zh-CN" sz="1400" b="1" dirty="0"/>
              <a:t>6.</a:t>
            </a:r>
            <a:r>
              <a:rPr kumimoji="1" lang="zh-CN" altLang="en-US" sz="1400" b="1" dirty="0"/>
              <a:t>说明书分段落检索上线，使检索结果更精确</a:t>
            </a:r>
            <a:endParaRPr kumimoji="1" lang="en-US" altLang="zh-CN" sz="1400" b="1" dirty="0"/>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r="26273"/>
          <a:stretch>
            <a:fillRect/>
          </a:stretch>
        </p:blipFill>
        <p:spPr>
          <a:xfrm>
            <a:off x="5578521" y="754261"/>
            <a:ext cx="3467157" cy="2716981"/>
          </a:xfrm>
          <a:prstGeom prst="rect">
            <a:avLst/>
          </a:prstGeom>
          <a:ln>
            <a:solidFill>
              <a:srgbClr val="00B050"/>
            </a:solidFill>
          </a:ln>
        </p:spPr>
      </p:pic>
      <p:sp>
        <p:nvSpPr>
          <p:cNvPr id="5" name="文本框 4"/>
          <p:cNvSpPr txBox="1"/>
          <p:nvPr/>
        </p:nvSpPr>
        <p:spPr>
          <a:xfrm>
            <a:off x="359415" y="935531"/>
            <a:ext cx="4849028" cy="2677656"/>
          </a:xfrm>
          <a:prstGeom prst="rect">
            <a:avLst/>
          </a:prstGeom>
          <a:noFill/>
        </p:spPr>
        <p:txBody>
          <a:bodyPr wrap="square" rtlCol="0">
            <a:spAutoFit/>
          </a:bodyPr>
          <a:lstStyle/>
          <a:p>
            <a:r>
              <a:rPr lang="zh-CN" altLang="en-US" sz="1200" b="1" dirty="0"/>
              <a:t>一句话概览：</a:t>
            </a:r>
            <a:endParaRPr lang="en-US" altLang="zh-CN" sz="1200" b="1" dirty="0"/>
          </a:p>
          <a:p>
            <a:r>
              <a:rPr lang="zh-CN" altLang="en-US" sz="1200" dirty="0"/>
              <a:t>中国专利的说明书，支持按照五种段落进行检索，检索结果更精确</a:t>
            </a:r>
            <a:endParaRPr lang="en-US" altLang="zh-CN" sz="1200" dirty="0"/>
          </a:p>
          <a:p>
            <a:endParaRPr kumimoji="1" lang="en-US" altLang="zh-CN" sz="1200" dirty="0"/>
          </a:p>
          <a:p>
            <a:r>
              <a:rPr kumimoji="1" lang="zh-CN" altLang="en-US" sz="1200" b="1" dirty="0"/>
              <a:t>目标用户：</a:t>
            </a:r>
            <a:r>
              <a:rPr kumimoji="1" lang="zh-CN" altLang="en-US" sz="1200" dirty="0"/>
              <a:t>专利工程师，专利分析师，研发</a:t>
            </a:r>
            <a:endParaRPr kumimoji="1" lang="en-US" altLang="zh-CN" sz="1200" dirty="0"/>
          </a:p>
          <a:p>
            <a:endParaRPr kumimoji="1" lang="en-US" altLang="zh-CN" sz="1200" dirty="0"/>
          </a:p>
          <a:p>
            <a:r>
              <a:rPr kumimoji="1" lang="zh-CN" altLang="en-US" sz="1200" b="1" dirty="0"/>
              <a:t>用户痛点：</a:t>
            </a:r>
            <a:endParaRPr kumimoji="1" lang="en-US" altLang="zh-CN" sz="1200" b="1" dirty="0"/>
          </a:p>
          <a:p>
            <a:pPr marL="285750" indent="-285750">
              <a:buFont typeface="Arial" panose="020B0604020202020204" pitchFamily="34" charset="0"/>
              <a:buChar char="•"/>
            </a:pPr>
            <a:r>
              <a:rPr kumimoji="1" lang="zh-CN" altLang="en-US" sz="1200" dirty="0"/>
              <a:t>目前关键词可以在标题，摘要，权利要求书，说明书四种文本中，进行搜索，但是说明书的内容众多，检索出的结果噪音较大，希望能在说明书五大部分（技术领域，背景技术，发明内容，附图说明，具体实施方式）中进行</a:t>
            </a:r>
            <a:r>
              <a:rPr kumimoji="1" lang="zh-CN" altLang="en-US" sz="1200" b="1" dirty="0"/>
              <a:t>精确检索</a:t>
            </a:r>
            <a:r>
              <a:rPr kumimoji="1" lang="zh-CN" altLang="en-US" sz="1200" dirty="0"/>
              <a:t>。</a:t>
            </a:r>
            <a:endParaRPr kumimoji="1" lang="en-US" altLang="zh-CN" sz="1200" dirty="0"/>
          </a:p>
          <a:p>
            <a:pPr marL="285750" indent="-285750">
              <a:buFont typeface="Arial" panose="020B0604020202020204" pitchFamily="34" charset="0"/>
              <a:buChar char="•"/>
            </a:pPr>
            <a:endParaRPr kumimoji="1" lang="en-US" altLang="zh-CN" sz="1200" dirty="0"/>
          </a:p>
          <a:p>
            <a:r>
              <a:rPr kumimoji="1" lang="zh-CN" altLang="en-US" sz="1200" b="1" dirty="0"/>
              <a:t>商业价值：</a:t>
            </a:r>
            <a:endParaRPr kumimoji="1" lang="en-US" altLang="zh-CN" sz="1200" b="1" dirty="0"/>
          </a:p>
          <a:p>
            <a:pPr marL="285750" indent="-285750">
              <a:buFont typeface="Arial" panose="020B0604020202020204" pitchFamily="34" charset="0"/>
              <a:buChar char="•"/>
            </a:pPr>
            <a:r>
              <a:rPr kumimoji="1" lang="zh-CN" altLang="en-US" sz="1200" dirty="0"/>
              <a:t>分段落检索会使检索结果更加精确，减少检索噪音，在做技术全景分析，产业技术导航项目时，会减少</a:t>
            </a:r>
            <a:r>
              <a:rPr kumimoji="1" lang="en-US" altLang="zh-CN" sz="1200" dirty="0"/>
              <a:t>10%</a:t>
            </a:r>
            <a:r>
              <a:rPr kumimoji="1" lang="zh-CN" altLang="en-US" sz="1200" dirty="0"/>
              <a:t>的去除噪音的工作。</a:t>
            </a:r>
            <a:endParaRPr kumimoji="1" lang="en-US" altLang="zh-CN" sz="1200" dirty="0"/>
          </a:p>
        </p:txBody>
      </p:sp>
      <p:sp>
        <p:nvSpPr>
          <p:cNvPr id="6" name="矩形 5"/>
          <p:cNvSpPr/>
          <p:nvPr/>
        </p:nvSpPr>
        <p:spPr>
          <a:xfrm>
            <a:off x="5578520" y="3598607"/>
            <a:ext cx="3467157" cy="1107996"/>
          </a:xfrm>
          <a:prstGeom prst="rect">
            <a:avLst/>
          </a:prstGeom>
        </p:spPr>
        <p:txBody>
          <a:bodyPr wrap="square">
            <a:spAutoFit/>
          </a:bodyPr>
          <a:lstStyle/>
          <a:p>
            <a:r>
              <a:rPr lang="zh-CN" altLang="en-US" sz="1100" dirty="0">
                <a:solidFill>
                  <a:srgbClr val="333333"/>
                </a:solidFill>
                <a:latin typeface="Arial" panose="020B0604020202020204" pitchFamily="34" charset="0"/>
              </a:rPr>
              <a:t>检索命令：</a:t>
            </a:r>
            <a:endParaRPr lang="en-US" altLang="zh-CN" sz="1100" dirty="0">
              <a:solidFill>
                <a:srgbClr val="333333"/>
              </a:solidFill>
              <a:latin typeface="Arial" panose="020B0604020202020204" pitchFamily="34" charset="0"/>
            </a:endParaRPr>
          </a:p>
          <a:p>
            <a:r>
              <a:rPr lang="en-US" altLang="zh-CN" sz="1100" dirty="0">
                <a:solidFill>
                  <a:srgbClr val="333333"/>
                </a:solidFill>
                <a:latin typeface="Arial" panose="020B0604020202020204" pitchFamily="34" charset="0"/>
              </a:rPr>
              <a:t>DESC_F: </a:t>
            </a:r>
            <a:r>
              <a:rPr lang="en-US" altLang="zh-CN" sz="1100" dirty="0">
                <a:solidFill>
                  <a:srgbClr val="091E42"/>
                </a:solidFill>
                <a:latin typeface="Arial" panose="020B0604020202020204" pitchFamily="34" charset="0"/>
              </a:rPr>
              <a:t>Technical Field</a:t>
            </a:r>
            <a:endParaRPr lang="en-US" altLang="zh-CN" sz="1100" dirty="0">
              <a:solidFill>
                <a:srgbClr val="333333"/>
              </a:solidFill>
              <a:latin typeface="Arial" panose="020B0604020202020204" pitchFamily="34" charset="0"/>
            </a:endParaRPr>
          </a:p>
          <a:p>
            <a:r>
              <a:rPr lang="en-US" altLang="zh-CN" sz="1100" dirty="0">
                <a:solidFill>
                  <a:srgbClr val="333333"/>
                </a:solidFill>
                <a:latin typeface="Arial" panose="020B0604020202020204" pitchFamily="34" charset="0"/>
              </a:rPr>
              <a:t>DESC_B: </a:t>
            </a:r>
            <a:r>
              <a:rPr lang="en-US" altLang="zh-CN" sz="1100" dirty="0">
                <a:solidFill>
                  <a:srgbClr val="091E42"/>
                </a:solidFill>
                <a:latin typeface="Arial" panose="020B0604020202020204" pitchFamily="34" charset="0"/>
              </a:rPr>
              <a:t>Background Art</a:t>
            </a:r>
            <a:endParaRPr lang="en-US" altLang="zh-CN" sz="1100" dirty="0">
              <a:solidFill>
                <a:srgbClr val="333333"/>
              </a:solidFill>
              <a:latin typeface="Arial" panose="020B0604020202020204" pitchFamily="34" charset="0"/>
            </a:endParaRPr>
          </a:p>
          <a:p>
            <a:r>
              <a:rPr lang="en-US" altLang="zh-CN" sz="1100" dirty="0">
                <a:solidFill>
                  <a:srgbClr val="333333"/>
                </a:solidFill>
                <a:latin typeface="Arial" panose="020B0604020202020204" pitchFamily="34" charset="0"/>
              </a:rPr>
              <a:t>DESC_S: </a:t>
            </a:r>
            <a:r>
              <a:rPr lang="en-US" altLang="zh-CN" sz="1100" dirty="0">
                <a:solidFill>
                  <a:srgbClr val="091E42"/>
                </a:solidFill>
                <a:latin typeface="Arial" panose="020B0604020202020204" pitchFamily="34" charset="0"/>
              </a:rPr>
              <a:t>Summary of Invention</a:t>
            </a:r>
            <a:endParaRPr lang="en-US" altLang="zh-CN" sz="1100" dirty="0">
              <a:solidFill>
                <a:srgbClr val="333333"/>
              </a:solidFill>
              <a:latin typeface="Arial" panose="020B0604020202020204" pitchFamily="34" charset="0"/>
            </a:endParaRPr>
          </a:p>
          <a:p>
            <a:r>
              <a:rPr lang="en-US" altLang="zh-CN" sz="1100" dirty="0">
                <a:solidFill>
                  <a:srgbClr val="333333"/>
                </a:solidFill>
                <a:latin typeface="Arial" panose="020B0604020202020204" pitchFamily="34" charset="0"/>
              </a:rPr>
              <a:t>DESC_D: </a:t>
            </a:r>
            <a:r>
              <a:rPr lang="en-US" altLang="zh-CN" sz="1100" dirty="0">
                <a:solidFill>
                  <a:srgbClr val="091E42"/>
                </a:solidFill>
                <a:latin typeface="Arial" panose="020B0604020202020204" pitchFamily="34" charset="0"/>
              </a:rPr>
              <a:t>Brief Description of Drawings</a:t>
            </a:r>
            <a:endParaRPr lang="en-US" altLang="zh-CN" sz="1100" dirty="0">
              <a:solidFill>
                <a:srgbClr val="333333"/>
              </a:solidFill>
              <a:latin typeface="Arial" panose="020B0604020202020204" pitchFamily="34" charset="0"/>
            </a:endParaRPr>
          </a:p>
          <a:p>
            <a:r>
              <a:rPr lang="en-US" altLang="zh-CN" sz="1100" dirty="0">
                <a:solidFill>
                  <a:srgbClr val="333333"/>
                </a:solidFill>
                <a:latin typeface="Arial" panose="020B0604020202020204" pitchFamily="34" charset="0"/>
              </a:rPr>
              <a:t>DESC_E: </a:t>
            </a:r>
            <a:r>
              <a:rPr lang="en-US" altLang="zh-CN" sz="1100" dirty="0">
                <a:solidFill>
                  <a:srgbClr val="091E42"/>
                </a:solidFill>
                <a:latin typeface="Arial" panose="020B0604020202020204" pitchFamily="34" charset="0"/>
              </a:rPr>
              <a:t>Description of Embodiments</a:t>
            </a:r>
            <a:endParaRPr lang="en-US" altLang="zh-CN" sz="1100" b="0" i="0" dirty="0">
              <a:solidFill>
                <a:srgbClr val="333333"/>
              </a:solidFill>
              <a:effectLst/>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bject 7"/>
          <p:cNvSpPr txBox="1"/>
          <p:nvPr/>
        </p:nvSpPr>
        <p:spPr>
          <a:xfrm>
            <a:off x="401551" y="371475"/>
            <a:ext cx="6084974" cy="276999"/>
          </a:xfrm>
          <a:prstGeom prst="rect">
            <a:avLst/>
          </a:prstGeom>
        </p:spPr>
        <p:txBody>
          <a:bodyPr vert="horz" wrap="square" lIns="0" tIns="0" rIns="0" bIns="0" rtlCol="0">
            <a:spAutoFit/>
          </a:bodyPr>
          <a:lstStyle/>
          <a:p>
            <a:pPr marL="9525"/>
            <a:r>
              <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著录项目的标准化</a:t>
            </a:r>
            <a:endParaRPr sz="1800" b="1"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0" name="Picture 2"/>
          <p:cNvPicPr>
            <a:picLocks noChangeAspect="1" noChangeArrowheads="1"/>
          </p:cNvPicPr>
          <p:nvPr/>
        </p:nvPicPr>
        <p:blipFill>
          <a:blip r:embed="rId1" cstate="email">
            <a:extLst>
              <a:ext uri="{28A0092B-C50C-407E-A947-70E740481C1C}">
                <a14:useLocalDpi xmlns:a14="http://schemas.microsoft.com/office/drawing/2010/main" val="0"/>
              </a:ext>
            </a:extLst>
          </a:blip>
          <a:srcRect/>
          <a:stretch>
            <a:fillRect/>
          </a:stretch>
        </p:blipFill>
        <p:spPr bwMode="auto">
          <a:xfrm>
            <a:off x="2121331" y="824841"/>
            <a:ext cx="4780360" cy="4157663"/>
          </a:xfrm>
          <a:prstGeom prst="rect">
            <a:avLst/>
          </a:prstGeom>
          <a:noFill/>
          <a:ln>
            <a:noFill/>
          </a:ln>
        </p:spPr>
      </p:pic>
      <p:sp>
        <p:nvSpPr>
          <p:cNvPr id="21" name="Oval Callout 5"/>
          <p:cNvSpPr>
            <a:spLocks noChangeArrowheads="1"/>
          </p:cNvSpPr>
          <p:nvPr/>
        </p:nvSpPr>
        <p:spPr bwMode="auto">
          <a:xfrm>
            <a:off x="989047" y="1202270"/>
            <a:ext cx="817959" cy="438150"/>
          </a:xfrm>
          <a:prstGeom prst="wedgeEllipseCallout">
            <a:avLst>
              <a:gd name="adj1" fmla="val 153912"/>
              <a:gd name="adj2" fmla="val 58722"/>
            </a:avLst>
          </a:prstGeom>
          <a:solidFill>
            <a:schemeClr val="accent1"/>
          </a:solidFill>
          <a:ln w="25400">
            <a:solidFill>
              <a:srgbClr val="395E8A"/>
            </a:solidFill>
            <a:miter lim="800000"/>
          </a:ln>
        </p:spPr>
        <p:txBody>
          <a:bodyPr anchor="ctr"/>
          <a:lstStyle/>
          <a:p>
            <a:pPr algn="ctr">
              <a:buFont typeface="Arial" panose="020B0604020202020204" pitchFamily="34" charset="0"/>
              <a:buNone/>
            </a:pPr>
            <a:r>
              <a:rPr lang="en-US" altLang="zh-CN"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(21)</a:t>
            </a:r>
            <a:r>
              <a:rPr lang="zh-CN" altLang="en-US"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申请号</a:t>
            </a:r>
            <a:endParaRPr lang="en-US" altLang="zh-CN"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2" name="Oval Callout 6"/>
          <p:cNvSpPr>
            <a:spLocks noChangeArrowheads="1"/>
          </p:cNvSpPr>
          <p:nvPr/>
        </p:nvSpPr>
        <p:spPr bwMode="auto">
          <a:xfrm>
            <a:off x="979522" y="2017847"/>
            <a:ext cx="817959" cy="438150"/>
          </a:xfrm>
          <a:prstGeom prst="wedgeEllipseCallout">
            <a:avLst>
              <a:gd name="adj1" fmla="val 153912"/>
              <a:gd name="adj2" fmla="val 58722"/>
            </a:avLst>
          </a:prstGeom>
          <a:solidFill>
            <a:schemeClr val="accent1"/>
          </a:solidFill>
          <a:ln w="25400">
            <a:solidFill>
              <a:srgbClr val="395E8A"/>
            </a:solidFill>
            <a:miter lim="800000"/>
          </a:ln>
        </p:spPr>
        <p:txBody>
          <a:bodyPr anchor="ctr"/>
          <a:lstStyle/>
          <a:p>
            <a:pPr algn="ctr">
              <a:buFont typeface="Arial" panose="020B0604020202020204" pitchFamily="34" charset="0"/>
              <a:buNone/>
            </a:pPr>
            <a:r>
              <a:rPr lang="en-US" altLang="zh-CN"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(72)</a:t>
            </a:r>
            <a:r>
              <a:rPr lang="zh-CN" altLang="en-US"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发明人</a:t>
            </a:r>
            <a:endParaRPr lang="en-US" altLang="zh-CN"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Oval Callout 7"/>
          <p:cNvSpPr>
            <a:spLocks noChangeArrowheads="1"/>
          </p:cNvSpPr>
          <p:nvPr/>
        </p:nvSpPr>
        <p:spPr bwMode="auto">
          <a:xfrm>
            <a:off x="986666" y="3363254"/>
            <a:ext cx="817959" cy="438150"/>
          </a:xfrm>
          <a:prstGeom prst="wedgeEllipseCallout">
            <a:avLst>
              <a:gd name="adj1" fmla="val 153912"/>
              <a:gd name="adj2" fmla="val 58722"/>
            </a:avLst>
          </a:prstGeom>
          <a:solidFill>
            <a:schemeClr val="accent1"/>
          </a:solidFill>
          <a:ln w="25400">
            <a:solidFill>
              <a:srgbClr val="395E8A"/>
            </a:solidFill>
            <a:miter lim="800000"/>
          </a:ln>
        </p:spPr>
        <p:txBody>
          <a:bodyPr anchor="ctr"/>
          <a:lstStyle/>
          <a:p>
            <a:pPr algn="ctr">
              <a:buFont typeface="Arial" panose="020B0604020202020204" pitchFamily="34" charset="0"/>
              <a:buNone/>
            </a:pPr>
            <a:r>
              <a:rPr lang="en-US" altLang="zh-CN"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(57)</a:t>
            </a:r>
            <a:endParaRPr lang="zh-CN" altLang="en-US"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ctr">
              <a:buFont typeface="Arial" panose="020B0604020202020204" pitchFamily="34" charset="0"/>
              <a:buNone/>
            </a:pPr>
            <a:r>
              <a:rPr lang="zh-CN" altLang="en-US"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摘要</a:t>
            </a:r>
            <a:endParaRPr lang="en-US" altLang="zh-CN"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162" y="731973"/>
            <a:ext cx="4207669" cy="3721894"/>
          </a:xfrm>
          <a:prstGeom prst="rect">
            <a:avLst/>
          </a:prstGeom>
          <a:noFill/>
          <a:ln>
            <a:noFill/>
          </a:ln>
        </p:spPr>
      </p:pic>
      <p:sp>
        <p:nvSpPr>
          <p:cNvPr id="25" name="Oval Callout 15"/>
          <p:cNvSpPr>
            <a:spLocks noChangeArrowheads="1"/>
          </p:cNvSpPr>
          <p:nvPr/>
        </p:nvSpPr>
        <p:spPr bwMode="auto">
          <a:xfrm>
            <a:off x="1655797" y="1583270"/>
            <a:ext cx="817959" cy="438150"/>
          </a:xfrm>
          <a:prstGeom prst="wedgeEllipseCallout">
            <a:avLst>
              <a:gd name="adj1" fmla="val 153912"/>
              <a:gd name="adj2" fmla="val 58722"/>
            </a:avLst>
          </a:prstGeom>
          <a:solidFill>
            <a:srgbClr val="9BBB59"/>
          </a:solidFill>
          <a:ln w="25400">
            <a:solidFill>
              <a:srgbClr val="718841"/>
            </a:solidFill>
            <a:miter lim="800000"/>
          </a:ln>
        </p:spPr>
        <p:txBody>
          <a:bodyPr anchor="ctr"/>
          <a:lstStyle/>
          <a:p>
            <a:pPr algn="ctr">
              <a:buFont typeface="Arial" panose="020B0604020202020204" pitchFamily="34" charset="0"/>
              <a:buNone/>
            </a:pPr>
            <a:r>
              <a:rPr lang="en-US" altLang="zh-CN"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(21)</a:t>
            </a:r>
            <a:r>
              <a:rPr lang="zh-CN" altLang="en-US"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申请号</a:t>
            </a:r>
            <a:endParaRPr lang="en-US" altLang="zh-CN"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Oval Callout 16"/>
          <p:cNvSpPr>
            <a:spLocks noChangeArrowheads="1"/>
          </p:cNvSpPr>
          <p:nvPr/>
        </p:nvSpPr>
        <p:spPr bwMode="auto">
          <a:xfrm>
            <a:off x="1746284" y="3102507"/>
            <a:ext cx="817959" cy="438150"/>
          </a:xfrm>
          <a:prstGeom prst="wedgeEllipseCallout">
            <a:avLst>
              <a:gd name="adj1" fmla="val 153912"/>
              <a:gd name="adj2" fmla="val 58722"/>
            </a:avLst>
          </a:prstGeom>
          <a:solidFill>
            <a:srgbClr val="9BBB59"/>
          </a:solidFill>
          <a:ln w="25400">
            <a:solidFill>
              <a:srgbClr val="718841"/>
            </a:solidFill>
            <a:miter lim="800000"/>
          </a:ln>
        </p:spPr>
        <p:txBody>
          <a:bodyPr anchor="ctr"/>
          <a:lstStyle/>
          <a:p>
            <a:pPr algn="ctr">
              <a:buFont typeface="Arial" panose="020B0604020202020204" pitchFamily="34" charset="0"/>
              <a:buNone/>
            </a:pPr>
            <a:r>
              <a:rPr lang="en-US" altLang="zh-CN"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(72)</a:t>
            </a:r>
            <a:r>
              <a:rPr lang="zh-CN" altLang="en-US"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发明人</a:t>
            </a:r>
            <a:endParaRPr lang="en-US" altLang="zh-CN"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7" name="Oval Callout 17"/>
          <p:cNvSpPr>
            <a:spLocks noChangeArrowheads="1"/>
          </p:cNvSpPr>
          <p:nvPr/>
        </p:nvSpPr>
        <p:spPr bwMode="auto">
          <a:xfrm>
            <a:off x="1655797" y="3729967"/>
            <a:ext cx="819150" cy="438150"/>
          </a:xfrm>
          <a:prstGeom prst="wedgeEllipseCallout">
            <a:avLst>
              <a:gd name="adj1" fmla="val 153912"/>
              <a:gd name="adj2" fmla="val 36983"/>
            </a:avLst>
          </a:prstGeom>
          <a:solidFill>
            <a:srgbClr val="9BBB59"/>
          </a:solidFill>
          <a:ln w="25400">
            <a:solidFill>
              <a:srgbClr val="718841"/>
            </a:solidFill>
            <a:miter lim="800000"/>
          </a:ln>
        </p:spPr>
        <p:txBody>
          <a:bodyPr anchor="ctr"/>
          <a:lstStyle/>
          <a:p>
            <a:pPr algn="ctr">
              <a:buFont typeface="Arial" panose="020B0604020202020204" pitchFamily="34" charset="0"/>
              <a:buNone/>
            </a:pPr>
            <a:r>
              <a:rPr lang="en-US" altLang="zh-CN"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(57)</a:t>
            </a:r>
            <a:endParaRPr lang="zh-CN" altLang="en-US"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ctr">
              <a:buFont typeface="Arial" panose="020B0604020202020204" pitchFamily="34" charset="0"/>
              <a:buNone/>
            </a:pPr>
            <a:r>
              <a:rPr lang="zh-CN" altLang="en-US"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摘要</a:t>
            </a:r>
            <a:endParaRPr lang="en-US" altLang="zh-CN" sz="105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p:cBhvr>
                                        <p:cTn id="10" dur="500"/>
                                        <p:tgtEl>
                                          <p:spTgt spid="2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p:cBhvr>
                                        <p:cTn id="23" dur="500"/>
                                        <p:tgtEl>
                                          <p:spTgt spid="25"/>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p:cBhvr>
                                        <p:cTn id="26" dur="500"/>
                                        <p:tgtEl>
                                          <p:spTgt spid="2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autoUpdateAnimBg="0"/>
      <p:bldP spid="22" grpId="0" bldLvl="0" animBg="1" autoUpdateAnimBg="0"/>
      <p:bldP spid="23" grpId="0" bldLvl="0" animBg="1" autoUpdateAnimBg="0"/>
      <p:bldP spid="25" grpId="0" bldLvl="0" animBg="1" autoUpdateAnimBg="0"/>
      <p:bldP spid="26" grpId="0" bldLvl="0" animBg="1" autoUpdateAnimBg="0"/>
      <p:bldP spid="27" grpId="0" bldLvl="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09298" y="88008"/>
            <a:ext cx="3719830" cy="629920"/>
          </a:xfrm>
          <a:prstGeom prst="rect">
            <a:avLst/>
          </a:prstGeom>
        </p:spPr>
        <p:txBody>
          <a:bodyPr wrap="none">
            <a:spAutoFit/>
          </a:bodyPr>
          <a:lstStyle/>
          <a:p>
            <a:pPr>
              <a:lnSpc>
                <a:spcPct val="250000"/>
              </a:lnSpc>
            </a:pPr>
            <a:r>
              <a:rPr kumimoji="1" lang="en-US" altLang="zh-CN" sz="1400" b="1" dirty="0"/>
              <a:t>6.</a:t>
            </a:r>
            <a:r>
              <a:rPr kumimoji="1" lang="zh-CN" altLang="en-US" sz="1400" b="1" dirty="0"/>
              <a:t>说明书分段落检索上线，使检索结果更精确</a:t>
            </a:r>
            <a:endParaRPr kumimoji="1" lang="en-US" altLang="zh-CN" sz="1400" b="1" dirty="0"/>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9297" y="1245930"/>
            <a:ext cx="6267741" cy="3539430"/>
          </a:xfrm>
          <a:prstGeom prst="rect">
            <a:avLst/>
          </a:prstGeom>
        </p:spPr>
      </p:pic>
      <p:sp>
        <p:nvSpPr>
          <p:cNvPr id="8" name="文本框 7"/>
          <p:cNvSpPr txBox="1"/>
          <p:nvPr/>
        </p:nvSpPr>
        <p:spPr>
          <a:xfrm>
            <a:off x="2016202" y="788412"/>
            <a:ext cx="3440430" cy="299085"/>
          </a:xfrm>
          <a:prstGeom prst="rect">
            <a:avLst/>
          </a:prstGeom>
          <a:noFill/>
        </p:spPr>
        <p:txBody>
          <a:bodyPr wrap="none" rtlCol="0">
            <a:spAutoFit/>
          </a:bodyPr>
          <a:lstStyle/>
          <a:p>
            <a:r>
              <a:rPr kumimoji="1" lang="zh-CN" altLang="en-US" dirty="0">
                <a:solidFill>
                  <a:srgbClr val="FF0000"/>
                </a:solidFill>
              </a:rPr>
              <a:t>专利说明书增加分段落结构，便于快速阅读</a:t>
            </a:r>
            <a:endParaRPr kumimoji="1" lang="zh-CN" altLang="en-US" dirty="0">
              <a:solidFill>
                <a:srgbClr val="FF00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09298" y="88008"/>
            <a:ext cx="3719830" cy="629920"/>
          </a:xfrm>
          <a:prstGeom prst="rect">
            <a:avLst/>
          </a:prstGeom>
        </p:spPr>
        <p:txBody>
          <a:bodyPr wrap="none">
            <a:spAutoFit/>
          </a:bodyPr>
          <a:lstStyle/>
          <a:p>
            <a:pPr>
              <a:lnSpc>
                <a:spcPct val="250000"/>
              </a:lnSpc>
            </a:pPr>
            <a:r>
              <a:rPr kumimoji="1" lang="en-US" altLang="zh-CN" sz="1400" b="1" dirty="0"/>
              <a:t>6.</a:t>
            </a:r>
            <a:r>
              <a:rPr kumimoji="1" lang="zh-CN" altLang="en-US" sz="1400" b="1" dirty="0"/>
              <a:t>说明书分段落检索上线，使检索结果更精确</a:t>
            </a:r>
            <a:endParaRPr kumimoji="1" lang="en-US" altLang="zh-CN" sz="1400" b="1" dirty="0"/>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35061"/>
          <a:stretch>
            <a:fillRect/>
          </a:stretch>
        </p:blipFill>
        <p:spPr>
          <a:xfrm>
            <a:off x="399392" y="1516032"/>
            <a:ext cx="3878318" cy="1086608"/>
          </a:xfrm>
          <a:prstGeom prst="rect">
            <a:avLst/>
          </a:prstGeom>
          <a:ln>
            <a:solidFill>
              <a:srgbClr val="00B050"/>
            </a:solidFill>
          </a:ln>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93" y="869611"/>
            <a:ext cx="3878318" cy="500889"/>
          </a:xfrm>
          <a:prstGeom prst="rect">
            <a:avLst/>
          </a:prstGeom>
          <a:ln>
            <a:solidFill>
              <a:srgbClr val="00B050"/>
            </a:solidFill>
          </a:ln>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92" y="2748171"/>
            <a:ext cx="3826142" cy="2034591"/>
          </a:xfrm>
          <a:prstGeom prst="rect">
            <a:avLst/>
          </a:prstGeom>
          <a:ln>
            <a:solidFill>
              <a:srgbClr val="00B050"/>
            </a:solidFill>
          </a:ln>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509" y="858130"/>
            <a:ext cx="4123908" cy="1254449"/>
          </a:xfrm>
          <a:prstGeom prst="rect">
            <a:avLst/>
          </a:prstGeom>
          <a:ln>
            <a:solidFill>
              <a:srgbClr val="00B050"/>
            </a:solidFill>
          </a:ln>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2509" y="2973377"/>
            <a:ext cx="4208955" cy="1809385"/>
          </a:xfrm>
          <a:prstGeom prst="rect">
            <a:avLst/>
          </a:prstGeom>
          <a:ln>
            <a:solidFill>
              <a:srgbClr val="00B050"/>
            </a:solidFill>
          </a:ln>
        </p:spPr>
      </p:pic>
      <p:sp>
        <p:nvSpPr>
          <p:cNvPr id="17" name="文本框 16"/>
          <p:cNvSpPr txBox="1"/>
          <p:nvPr/>
        </p:nvSpPr>
        <p:spPr>
          <a:xfrm>
            <a:off x="4582509" y="2185187"/>
            <a:ext cx="3530134" cy="715581"/>
          </a:xfrm>
          <a:prstGeom prst="rect">
            <a:avLst/>
          </a:prstGeom>
          <a:noFill/>
        </p:spPr>
        <p:txBody>
          <a:bodyPr wrap="none" rtlCol="0">
            <a:spAutoFit/>
          </a:bodyPr>
          <a:lstStyle/>
          <a:p>
            <a:r>
              <a:rPr kumimoji="1" lang="zh-CN" altLang="en-US" dirty="0">
                <a:solidFill>
                  <a:srgbClr val="FF0000"/>
                </a:solidFill>
              </a:rPr>
              <a:t>背景技术：现有技术</a:t>
            </a:r>
            <a:endParaRPr kumimoji="1" lang="en-US" altLang="zh-CN" dirty="0">
              <a:solidFill>
                <a:srgbClr val="FF0000"/>
              </a:solidFill>
            </a:endParaRPr>
          </a:p>
          <a:p>
            <a:r>
              <a:rPr kumimoji="1" lang="zh-CN" altLang="en-US" dirty="0">
                <a:solidFill>
                  <a:srgbClr val="FF0000"/>
                </a:solidFill>
              </a:rPr>
              <a:t>发明内容：主要技术点和解决的技术问题</a:t>
            </a:r>
            <a:endParaRPr kumimoji="1" lang="en-US" altLang="zh-CN" dirty="0">
              <a:solidFill>
                <a:srgbClr val="FF0000"/>
              </a:solidFill>
            </a:endParaRPr>
          </a:p>
          <a:p>
            <a:r>
              <a:rPr kumimoji="1" lang="zh-CN" altLang="en-US" dirty="0">
                <a:solidFill>
                  <a:srgbClr val="FF0000"/>
                </a:solidFill>
              </a:rPr>
              <a:t>具体实施方式：试验数据和实现的技术效果</a:t>
            </a:r>
            <a:endParaRPr kumimoji="1" lang="zh-CN" altLang="en-US" dirty="0">
              <a:solidFill>
                <a:srgbClr val="FF000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2468" y="743507"/>
            <a:ext cx="8588924" cy="3091815"/>
          </a:xfrm>
          <a:prstGeom prst="rect">
            <a:avLst/>
          </a:prstGeom>
          <a:noFill/>
        </p:spPr>
        <p:txBody>
          <a:bodyPr wrap="square" rtlCol="0">
            <a:spAutoFit/>
          </a:bodyPr>
          <a:lstStyle/>
          <a:p>
            <a:r>
              <a:rPr lang="zh-CN" altLang="en-US" sz="1200" b="1" dirty="0"/>
              <a:t>一句话概览：智能附图新增自定义管理标识，双视图支持旋转，标识定位说明书等功能，使用体验得到提升，适应更多场景</a:t>
            </a:r>
            <a:endParaRPr kumimoji="1" lang="en-US" altLang="zh-CN" sz="1200" dirty="0"/>
          </a:p>
          <a:p>
            <a:endParaRPr kumimoji="1" lang="en-US" altLang="zh-CN" sz="1200" dirty="0"/>
          </a:p>
          <a:p>
            <a:r>
              <a:rPr kumimoji="1" lang="zh-CN" altLang="en-US" sz="1200" b="1" dirty="0"/>
              <a:t>目标用户：</a:t>
            </a:r>
            <a:r>
              <a:rPr kumimoji="1" lang="zh-CN" altLang="en-US" sz="1200" dirty="0"/>
              <a:t>企业专利工程师，研发人员，检索分析师</a:t>
            </a:r>
            <a:endParaRPr kumimoji="1" lang="en-US" altLang="zh-CN" sz="1200" dirty="0"/>
          </a:p>
          <a:p>
            <a:endParaRPr kumimoji="1" lang="en-US" altLang="zh-CN" sz="1200" dirty="0"/>
          </a:p>
          <a:p>
            <a:r>
              <a:rPr kumimoji="1" lang="zh-CN" altLang="en-US" sz="1200" b="1" dirty="0"/>
              <a:t>用户痛点：</a:t>
            </a:r>
            <a:endParaRPr kumimoji="1" lang="en-US" altLang="zh-CN" sz="1200" b="1" dirty="0"/>
          </a:p>
          <a:p>
            <a:r>
              <a:rPr lang="zh-CN" altLang="en-US" dirty="0"/>
              <a:t>智能附图上线后很多用户称赞，随之而来，用户又有更多需求，比如智能附图旋转时，标识文字也旋转，阅读不方便；有的附图标识很多，希望能只显示重点标识；看图时，能快速将标识定位到说明书的相关位置。</a:t>
            </a:r>
            <a:endParaRPr kumimoji="1" lang="zh-CN" altLang="en-US" sz="1200" dirty="0"/>
          </a:p>
          <a:p>
            <a:endParaRPr kumimoji="1" lang="en-US" altLang="zh-CN" sz="1200" b="1" dirty="0"/>
          </a:p>
          <a:p>
            <a:r>
              <a:rPr kumimoji="1" lang="zh-CN" altLang="en-US" sz="1200" b="1" dirty="0"/>
              <a:t>商业价值：</a:t>
            </a:r>
            <a:endParaRPr kumimoji="1" lang="en-US" altLang="zh-CN" sz="1200" b="1" dirty="0"/>
          </a:p>
          <a:p>
            <a:pPr marL="285750" indent="-285750">
              <a:buFont typeface="Arial" panose="020B0604020202020204" pitchFamily="34" charset="0"/>
              <a:buChar char="•"/>
            </a:pPr>
            <a:r>
              <a:rPr lang="zh-CN" altLang="en-US" sz="1200" dirty="0"/>
              <a:t>用户能体验到智能附图相关更多功能，适应更多使用场景，与产品的粘性会更强，具体如下：</a:t>
            </a:r>
            <a:endParaRPr lang="en-US" altLang="zh-CN" sz="1200" dirty="0"/>
          </a:p>
          <a:p>
            <a:pPr marL="285750" indent="-285750">
              <a:buFont typeface="+mj-ea"/>
              <a:buAutoNum type="circleNumDbPlain"/>
            </a:pPr>
            <a:r>
              <a:rPr lang="zh-CN" altLang="en-US" sz="1200" dirty="0"/>
              <a:t>智能附图旋转时，</a:t>
            </a:r>
            <a:r>
              <a:rPr lang="zh-CN" altLang="en-US" sz="1200" b="1" dirty="0"/>
              <a:t>标识文字不旋转</a:t>
            </a:r>
            <a:r>
              <a:rPr lang="zh-CN" altLang="en-US" sz="1200" dirty="0"/>
              <a:t>，不需要再扭头看图；</a:t>
            </a:r>
            <a:endParaRPr lang="en-US" altLang="zh-CN" sz="1200" dirty="0"/>
          </a:p>
          <a:p>
            <a:pPr marL="285750" indent="-285750">
              <a:buFont typeface="+mj-ea"/>
              <a:buAutoNum type="circleNumDbPlain"/>
            </a:pPr>
            <a:r>
              <a:rPr lang="zh-CN" altLang="en-US" sz="1200" dirty="0"/>
              <a:t>遇到附图标识的内容相互叠加，可以</a:t>
            </a:r>
            <a:r>
              <a:rPr lang="zh-CN" altLang="en-US" sz="1200" b="1" dirty="0"/>
              <a:t>自行拖拽</a:t>
            </a:r>
            <a:r>
              <a:rPr lang="zh-CN" altLang="en-US" sz="1200" dirty="0"/>
              <a:t>，更清晰看清每个零部件；</a:t>
            </a:r>
            <a:endParaRPr lang="en-US" altLang="zh-CN" sz="1200" dirty="0"/>
          </a:p>
          <a:p>
            <a:pPr marL="285750" indent="-285750">
              <a:buFont typeface="+mj-ea"/>
              <a:buAutoNum type="circleNumDbPlain"/>
            </a:pPr>
            <a:r>
              <a:rPr lang="zh-CN" altLang="en-US" sz="1200" dirty="0"/>
              <a:t>支持自定义选择一个或多个</a:t>
            </a:r>
            <a:r>
              <a:rPr lang="zh-CN" altLang="en-US" sz="1200" b="1" dirty="0"/>
              <a:t>标识显示或隐藏，</a:t>
            </a:r>
            <a:r>
              <a:rPr lang="zh-CN" altLang="en-US" sz="1200" dirty="0"/>
              <a:t>附图重点更突出，便于导出到检索报告文件中；</a:t>
            </a:r>
            <a:endParaRPr lang="en-US" altLang="zh-CN" sz="1200" dirty="0"/>
          </a:p>
          <a:p>
            <a:pPr marL="285750" indent="-285750">
              <a:buFont typeface="+mj-ea"/>
              <a:buAutoNum type="circleNumDbPlain"/>
            </a:pPr>
            <a:r>
              <a:rPr lang="zh-CN" altLang="en-US" sz="1200" dirty="0"/>
              <a:t>点击附图标识号码，会</a:t>
            </a:r>
            <a:r>
              <a:rPr lang="zh-CN" altLang="en-US" sz="1200" b="1" dirty="0"/>
              <a:t>直接定位到说明书</a:t>
            </a:r>
            <a:r>
              <a:rPr lang="zh-CN" altLang="en-US" sz="1200" dirty="0"/>
              <a:t>的相关位置，并用颜色高亮，能快速匹配相关技术内容，阅读效率提高</a:t>
            </a:r>
            <a:r>
              <a:rPr lang="en-US" altLang="zh-CN" sz="1200" dirty="0"/>
              <a:t>10%</a:t>
            </a:r>
            <a:r>
              <a:rPr lang="zh-CN" altLang="en-US" sz="1200" dirty="0"/>
              <a:t>；</a:t>
            </a:r>
            <a:endParaRPr lang="en-US" altLang="zh-CN" sz="1200" dirty="0">
              <a:highlight>
                <a:srgbClr val="FF0000"/>
              </a:highlight>
            </a:endParaRPr>
          </a:p>
          <a:p>
            <a:endParaRPr kumimoji="1" lang="en-US" altLang="zh-CN" sz="1200" b="1" dirty="0"/>
          </a:p>
          <a:p>
            <a:endParaRPr kumimoji="1" lang="zh-CN" altLang="en-US" sz="1200" dirty="0"/>
          </a:p>
        </p:txBody>
      </p:sp>
      <p:sp>
        <p:nvSpPr>
          <p:cNvPr id="3" name="文本框 2"/>
          <p:cNvSpPr txBox="1"/>
          <p:nvPr/>
        </p:nvSpPr>
        <p:spPr>
          <a:xfrm>
            <a:off x="770467" y="355600"/>
            <a:ext cx="4077970" cy="306705"/>
          </a:xfrm>
          <a:prstGeom prst="rect">
            <a:avLst/>
          </a:prstGeom>
          <a:noFill/>
        </p:spPr>
        <p:txBody>
          <a:bodyPr wrap="none" rtlCol="0">
            <a:spAutoFit/>
          </a:bodyPr>
          <a:lstStyle/>
          <a:p>
            <a:r>
              <a:rPr kumimoji="1" lang="en-US" altLang="zh-CN" sz="1400" b="1" dirty="0"/>
              <a:t>7.</a:t>
            </a:r>
            <a:r>
              <a:rPr kumimoji="1" lang="zh-CN" altLang="en-US" sz="1400" b="1" dirty="0"/>
              <a:t>智能附图的使用体验功能优化，超越竞品更领先</a:t>
            </a:r>
            <a:endParaRPr kumimoji="1" lang="zh-CN" altLang="en-US" b="1"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地图上有字&#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1249" y="677114"/>
            <a:ext cx="3795888" cy="4320082"/>
          </a:xfrm>
          <a:prstGeom prst="rect">
            <a:avLst/>
          </a:prstGeom>
        </p:spPr>
      </p:pic>
      <p:sp>
        <p:nvSpPr>
          <p:cNvPr id="7" name="矩形 6"/>
          <p:cNvSpPr/>
          <p:nvPr/>
        </p:nvSpPr>
        <p:spPr>
          <a:xfrm>
            <a:off x="5138928" y="1493982"/>
            <a:ext cx="3685032" cy="1015663"/>
          </a:xfrm>
          <a:prstGeom prst="rect">
            <a:avLst/>
          </a:prstGeom>
        </p:spPr>
        <p:txBody>
          <a:bodyPr wrap="square">
            <a:spAutoFit/>
          </a:bodyPr>
          <a:lstStyle/>
          <a:p>
            <a:pPr marL="285750" indent="-285750">
              <a:buFont typeface="+mj-ea"/>
              <a:buAutoNum type="circleNumDbPlain"/>
            </a:pPr>
            <a:r>
              <a:rPr lang="zh-CN" altLang="en-US" sz="1200" dirty="0"/>
              <a:t>智能附图旋转时，标识文字不旋转，不需要再扭头看图；</a:t>
            </a:r>
            <a:endParaRPr lang="en-US" altLang="zh-CN" sz="1200" dirty="0"/>
          </a:p>
          <a:p>
            <a:pPr marL="285750" indent="-285750">
              <a:buFont typeface="+mj-ea"/>
              <a:buAutoNum type="circleNumDbPlain"/>
            </a:pPr>
            <a:r>
              <a:rPr lang="zh-CN" altLang="en-US" sz="1200" dirty="0"/>
              <a:t>遇到附图标识的内容相互叠加，可以自行进行拖拽，更清晰看清每个零部件</a:t>
            </a:r>
            <a:endParaRPr lang="en-US" altLang="zh-CN" sz="1200" dirty="0"/>
          </a:p>
          <a:p>
            <a:endParaRPr lang="en-US" altLang="zh-CN" sz="1200" dirty="0"/>
          </a:p>
        </p:txBody>
      </p:sp>
      <p:sp>
        <p:nvSpPr>
          <p:cNvPr id="8" name="文本框 7"/>
          <p:cNvSpPr txBox="1"/>
          <p:nvPr/>
        </p:nvSpPr>
        <p:spPr>
          <a:xfrm>
            <a:off x="770467" y="355600"/>
            <a:ext cx="3215005" cy="299085"/>
          </a:xfrm>
          <a:prstGeom prst="rect">
            <a:avLst/>
          </a:prstGeom>
          <a:noFill/>
        </p:spPr>
        <p:txBody>
          <a:bodyPr wrap="none" rtlCol="0">
            <a:spAutoFit/>
          </a:bodyPr>
          <a:lstStyle/>
          <a:p>
            <a:r>
              <a:rPr kumimoji="1" lang="en-US" altLang="zh-CN" b="1" dirty="0"/>
              <a:t>7.</a:t>
            </a:r>
            <a:r>
              <a:rPr kumimoji="1" lang="zh-CN" altLang="en-US" b="1" dirty="0"/>
              <a:t>智能附图的使用体验优化</a:t>
            </a:r>
            <a:r>
              <a:rPr kumimoji="1" lang="en-US" altLang="zh-CN" b="1" dirty="0"/>
              <a:t>——</a:t>
            </a:r>
            <a:r>
              <a:rPr kumimoji="1" lang="zh-CN" altLang="en-US" b="1" dirty="0"/>
              <a:t>产品演示</a:t>
            </a:r>
            <a:endParaRPr kumimoji="1" lang="zh-CN" altLang="en-US" b="1"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地图上有字&#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1926" y="747485"/>
            <a:ext cx="6737618" cy="3648530"/>
          </a:xfrm>
          <a:prstGeom prst="rect">
            <a:avLst/>
          </a:prstGeom>
          <a:ln>
            <a:noFill/>
          </a:ln>
          <a:effectLst>
            <a:outerShdw blurRad="292100" dist="139700" dir="2700000" algn="tl" rotWithShape="0">
              <a:srgbClr val="333333">
                <a:alpha val="65000"/>
              </a:srgbClr>
            </a:outerShdw>
          </a:effectLst>
        </p:spPr>
      </p:pic>
      <p:sp>
        <p:nvSpPr>
          <p:cNvPr id="4" name="圆角矩形 3"/>
          <p:cNvSpPr/>
          <p:nvPr/>
        </p:nvSpPr>
        <p:spPr>
          <a:xfrm>
            <a:off x="5961888" y="1042416"/>
            <a:ext cx="1269754" cy="7406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2" name="矩形 1"/>
          <p:cNvSpPr/>
          <p:nvPr/>
        </p:nvSpPr>
        <p:spPr>
          <a:xfrm>
            <a:off x="4005072" y="1826345"/>
            <a:ext cx="1956816" cy="715581"/>
          </a:xfrm>
          <a:prstGeom prst="rect">
            <a:avLst/>
          </a:prstGeom>
        </p:spPr>
        <p:txBody>
          <a:bodyPr wrap="square">
            <a:spAutoFit/>
          </a:bodyPr>
          <a:lstStyle/>
          <a:p>
            <a:pPr algn="ctr"/>
            <a:r>
              <a:rPr kumimoji="1" lang="zh-CN" altLang="en-US" dirty="0"/>
              <a:t>（</a:t>
            </a:r>
            <a:r>
              <a:rPr kumimoji="1" lang="en-US" altLang="zh-CN" dirty="0"/>
              <a:t>3</a:t>
            </a:r>
            <a:r>
              <a:rPr kumimoji="1" lang="zh-CN" altLang="en-US" dirty="0"/>
              <a:t>）支持自定义选择一个或多个标识显示或隐藏，附图重点更突出</a:t>
            </a:r>
            <a:endParaRPr kumimoji="1" lang="zh-CN" altLang="en-US" dirty="0"/>
          </a:p>
        </p:txBody>
      </p:sp>
      <p:sp>
        <p:nvSpPr>
          <p:cNvPr id="7" name="文本框 6"/>
          <p:cNvSpPr txBox="1"/>
          <p:nvPr/>
        </p:nvSpPr>
        <p:spPr>
          <a:xfrm>
            <a:off x="861272" y="342900"/>
            <a:ext cx="3215005" cy="299085"/>
          </a:xfrm>
          <a:prstGeom prst="rect">
            <a:avLst/>
          </a:prstGeom>
          <a:noFill/>
        </p:spPr>
        <p:txBody>
          <a:bodyPr wrap="none" rtlCol="0">
            <a:spAutoFit/>
          </a:bodyPr>
          <a:lstStyle/>
          <a:p>
            <a:r>
              <a:rPr kumimoji="1" lang="en-US" altLang="zh-CN" b="1" dirty="0"/>
              <a:t>7.</a:t>
            </a:r>
            <a:r>
              <a:rPr kumimoji="1" lang="zh-CN" altLang="en-US" b="1" dirty="0"/>
              <a:t>智能附图的使用体验优化</a:t>
            </a:r>
            <a:r>
              <a:rPr kumimoji="1" lang="en-US" altLang="zh-CN" b="1" dirty="0"/>
              <a:t>——</a:t>
            </a:r>
            <a:r>
              <a:rPr kumimoji="1" lang="zh-CN" altLang="en-US" b="1" dirty="0"/>
              <a:t>产品演示</a:t>
            </a:r>
            <a:endParaRPr kumimoji="1" lang="zh-CN" altLang="en-US" b="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社交网站的手机截图&#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1752" y="1155245"/>
            <a:ext cx="7964424" cy="3783685"/>
          </a:xfrm>
          <a:prstGeom prst="rect">
            <a:avLst/>
          </a:prstGeom>
          <a:ln>
            <a:noFill/>
          </a:ln>
          <a:effectLst>
            <a:outerShdw blurRad="292100" dist="139700" dir="2700000" algn="tl" rotWithShape="0">
              <a:srgbClr val="333333">
                <a:alpha val="65000"/>
              </a:srgbClr>
            </a:outerShdw>
          </a:effectLst>
        </p:spPr>
      </p:pic>
      <p:sp>
        <p:nvSpPr>
          <p:cNvPr id="4" name="矩形 3"/>
          <p:cNvSpPr/>
          <p:nvPr/>
        </p:nvSpPr>
        <p:spPr>
          <a:xfrm>
            <a:off x="352384" y="781812"/>
            <a:ext cx="8489863" cy="307777"/>
          </a:xfrm>
          <a:prstGeom prst="rect">
            <a:avLst/>
          </a:prstGeom>
        </p:spPr>
        <p:txBody>
          <a:bodyPr wrap="square">
            <a:spAutoFit/>
          </a:bodyPr>
          <a:lstStyle/>
          <a:p>
            <a:r>
              <a:rPr lang="zh-CN" altLang="en-US" sz="1400" dirty="0"/>
              <a:t>（</a:t>
            </a:r>
            <a:r>
              <a:rPr lang="en-US" altLang="zh-CN" sz="1400" dirty="0"/>
              <a:t>4</a:t>
            </a:r>
            <a:r>
              <a:rPr lang="zh-CN" altLang="en-US" sz="1400" dirty="0"/>
              <a:t>）点击附图标识号码，会直接定位到说明书的相关位置，并用颜色高亮，能快速匹配相关技术内容；</a:t>
            </a:r>
            <a:endParaRPr lang="en-US" altLang="zh-CN" sz="1400" dirty="0"/>
          </a:p>
        </p:txBody>
      </p:sp>
      <p:sp>
        <p:nvSpPr>
          <p:cNvPr id="5" name="圆角矩形 4"/>
          <p:cNvSpPr/>
          <p:nvPr/>
        </p:nvSpPr>
        <p:spPr>
          <a:xfrm>
            <a:off x="1783080" y="4069080"/>
            <a:ext cx="786384" cy="2926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6" name="文本框 5"/>
          <p:cNvSpPr txBox="1"/>
          <p:nvPr/>
        </p:nvSpPr>
        <p:spPr>
          <a:xfrm>
            <a:off x="770467" y="355600"/>
            <a:ext cx="3215005" cy="299085"/>
          </a:xfrm>
          <a:prstGeom prst="rect">
            <a:avLst/>
          </a:prstGeom>
          <a:noFill/>
        </p:spPr>
        <p:txBody>
          <a:bodyPr wrap="none" rtlCol="0">
            <a:spAutoFit/>
          </a:bodyPr>
          <a:lstStyle/>
          <a:p>
            <a:r>
              <a:rPr kumimoji="1" lang="en-US" altLang="zh-CN" b="1" dirty="0"/>
              <a:t>7.</a:t>
            </a:r>
            <a:r>
              <a:rPr kumimoji="1" lang="zh-CN" altLang="en-US" b="1" dirty="0"/>
              <a:t>智能附图的使用体验优化</a:t>
            </a:r>
            <a:r>
              <a:rPr kumimoji="1" lang="en-US" altLang="zh-CN" b="1" dirty="0"/>
              <a:t>——</a:t>
            </a:r>
            <a:r>
              <a:rPr kumimoji="1" lang="zh-CN" altLang="en-US" b="1" dirty="0"/>
              <a:t>产品演示</a:t>
            </a:r>
            <a:endParaRPr kumimoji="1" lang="zh-CN" altLang="en-US" b="1"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34481" y="320871"/>
            <a:ext cx="3540760" cy="306705"/>
          </a:xfrm>
          <a:prstGeom prst="rect">
            <a:avLst/>
          </a:prstGeom>
          <a:noFill/>
        </p:spPr>
        <p:txBody>
          <a:bodyPr wrap="none" rtlCol="0">
            <a:spAutoFit/>
          </a:bodyPr>
          <a:lstStyle/>
          <a:p>
            <a:r>
              <a:rPr kumimoji="1" lang="en-US" altLang="zh-CN" sz="1400" b="1" dirty="0"/>
              <a:t>8.</a:t>
            </a:r>
            <a:r>
              <a:rPr kumimoji="1" lang="zh-CN" altLang="en-US" sz="1400" b="1" dirty="0"/>
              <a:t>欧专授权专利</a:t>
            </a:r>
            <a:r>
              <a:rPr lang="zh-CN" altLang="en-US" sz="1400" b="1" dirty="0"/>
              <a:t>指定国的法律状态支持展示</a:t>
            </a:r>
            <a:endParaRPr lang="zh-CN" altLang="en-US" sz="1400" b="1" dirty="0"/>
          </a:p>
        </p:txBody>
      </p:sp>
      <p:sp>
        <p:nvSpPr>
          <p:cNvPr id="3" name="文本框 2"/>
          <p:cNvSpPr txBox="1"/>
          <p:nvPr/>
        </p:nvSpPr>
        <p:spPr>
          <a:xfrm>
            <a:off x="262468" y="743507"/>
            <a:ext cx="8415188" cy="3807460"/>
          </a:xfrm>
          <a:prstGeom prst="rect">
            <a:avLst/>
          </a:prstGeom>
          <a:noFill/>
        </p:spPr>
        <p:txBody>
          <a:bodyPr wrap="square" rtlCol="0">
            <a:spAutoFit/>
          </a:bodyPr>
          <a:lstStyle/>
          <a:p>
            <a:r>
              <a:rPr lang="zh-CN" altLang="en-US" sz="1200" b="1" dirty="0"/>
              <a:t>一句话概览：</a:t>
            </a:r>
            <a:r>
              <a:rPr lang="zh-CN" altLang="en-US" sz="1200" dirty="0"/>
              <a:t>欧洲专利局授权专利指定国的法律状态能快速准确了解，帮助客户制定欧洲各国实施策略</a:t>
            </a:r>
            <a:endParaRPr kumimoji="1" lang="en-US" altLang="zh-CN" sz="1200" dirty="0"/>
          </a:p>
          <a:p>
            <a:endParaRPr kumimoji="1" lang="en-US" altLang="zh-CN" sz="1200" dirty="0"/>
          </a:p>
          <a:p>
            <a:r>
              <a:rPr kumimoji="1" lang="zh-CN" altLang="en-US" sz="1200" b="1" dirty="0"/>
              <a:t>目标用户：</a:t>
            </a:r>
            <a:r>
              <a:rPr kumimoji="1" lang="zh-CN" altLang="en-US" sz="1200" dirty="0"/>
              <a:t>企业专利工程师，检索分析师，律师</a:t>
            </a:r>
            <a:endParaRPr kumimoji="1" lang="en-US" altLang="zh-CN" sz="1200" dirty="0"/>
          </a:p>
          <a:p>
            <a:endParaRPr kumimoji="1" lang="en-US" altLang="zh-CN" sz="1200" dirty="0"/>
          </a:p>
          <a:p>
            <a:r>
              <a:rPr kumimoji="1" lang="zh-CN" altLang="en-US" sz="1200" b="1" dirty="0"/>
              <a:t>用户痛点：</a:t>
            </a:r>
            <a:endParaRPr kumimoji="1" lang="en-US" altLang="zh-CN" sz="1200" b="1" dirty="0"/>
          </a:p>
          <a:p>
            <a:pPr marL="285750" indent="-285750">
              <a:buFont typeface="Arial" panose="020B0604020202020204" pitchFamily="34" charset="0"/>
              <a:buChar char="•"/>
            </a:pPr>
            <a:r>
              <a:rPr lang="zh-CN" altLang="en-US" dirty="0"/>
              <a:t>即使欧洲专利已授权，也无法判断在某些国家的法律效力，如德国，法国，英国等。目前解决方法就是一个国家挨着一个国家，去查看专利在每个国家的法律状态，费时耗力。</a:t>
            </a:r>
            <a:endParaRPr kumimoji="1" lang="zh-CN" altLang="en-US" sz="1200" dirty="0"/>
          </a:p>
          <a:p>
            <a:endParaRPr kumimoji="1" lang="en-US" altLang="zh-CN" sz="1200" b="1" dirty="0"/>
          </a:p>
          <a:p>
            <a:r>
              <a:rPr kumimoji="1" lang="zh-CN" altLang="en-US" sz="1200" b="1" dirty="0"/>
              <a:t>用户场景：</a:t>
            </a:r>
            <a:endParaRPr kumimoji="1" lang="en-US" altLang="zh-CN" sz="1200" b="1" dirty="0"/>
          </a:p>
          <a:p>
            <a:r>
              <a:rPr lang="zh-CN" altLang="en-US" u="sng" dirty="0"/>
              <a:t>场景</a:t>
            </a:r>
            <a:r>
              <a:rPr lang="en-US" altLang="zh-CN" u="sng" dirty="0"/>
              <a:t>1</a:t>
            </a:r>
            <a:r>
              <a:rPr lang="zh-CN" altLang="en-US" dirty="0"/>
              <a:t>：一位专利律师正在进行</a:t>
            </a:r>
            <a:r>
              <a:rPr lang="en-US" altLang="zh-CN" dirty="0"/>
              <a:t>FTO</a:t>
            </a:r>
            <a:r>
              <a:rPr lang="zh-CN" altLang="en-US" dirty="0"/>
              <a:t>搜索，以查看客户是否具有在法国生产和销售其产品的自由。他们想集中精力分析一批在法国有效的</a:t>
            </a:r>
            <a:r>
              <a:rPr lang="en-US" altLang="zh-CN" dirty="0"/>
              <a:t>FR</a:t>
            </a:r>
            <a:r>
              <a:rPr lang="zh-CN" altLang="en-US" dirty="0"/>
              <a:t>专利和</a:t>
            </a:r>
            <a:r>
              <a:rPr lang="en-US" altLang="zh-CN" dirty="0"/>
              <a:t>EP</a:t>
            </a:r>
            <a:r>
              <a:rPr lang="zh-CN" altLang="en-US" dirty="0"/>
              <a:t>专利</a:t>
            </a:r>
            <a:endParaRPr lang="en-US" altLang="zh-CN" dirty="0"/>
          </a:p>
          <a:p>
            <a:endParaRPr lang="en-US" altLang="zh-CN" dirty="0"/>
          </a:p>
          <a:p>
            <a:r>
              <a:rPr lang="zh-CN" altLang="en-US" u="sng" dirty="0"/>
              <a:t>场景</a:t>
            </a:r>
            <a:r>
              <a:rPr lang="en-US" altLang="zh-CN" u="sng" dirty="0"/>
              <a:t>2</a:t>
            </a:r>
            <a:r>
              <a:rPr lang="zh-CN" altLang="en-US" dirty="0"/>
              <a:t>：一位研发总裁正在分析竞争对手的产品组合，希望快速了解其竞争对手</a:t>
            </a:r>
            <a:r>
              <a:rPr lang="en-US" altLang="zh-CN" dirty="0"/>
              <a:t>EP</a:t>
            </a:r>
            <a:r>
              <a:rPr lang="zh-CN" altLang="en-US" dirty="0"/>
              <a:t>专利的管辖范围，因为企业针对特定的市场，经常因为法律原因被经销商拒绝。他们想看竞争对手有权在哪些欧洲国家保留该发明。 </a:t>
            </a:r>
            <a:endParaRPr lang="en-US" altLang="zh-CN" dirty="0"/>
          </a:p>
          <a:p>
            <a:endParaRPr lang="en-US" altLang="zh-CN" dirty="0"/>
          </a:p>
          <a:p>
            <a:r>
              <a:rPr lang="zh-CN" altLang="en-US" sz="1200" b="1" dirty="0"/>
              <a:t>商业价值：</a:t>
            </a:r>
            <a:endParaRPr lang="en-US" altLang="zh-CN" sz="1200" b="1" dirty="0"/>
          </a:p>
          <a:p>
            <a:r>
              <a:rPr lang="zh-CN" altLang="en-US" dirty="0"/>
              <a:t>帮助专业用户快速了解某专利在哪些国家获得法律保护，以便评估专利的有效性，作出准确的商业决策。</a:t>
            </a:r>
            <a:endParaRPr lang="en-US" altLang="zh-CN" dirty="0"/>
          </a:p>
          <a:p>
            <a:pPr marL="285750" indent="-285750">
              <a:buFont typeface="Arial" panose="020B0604020202020204" pitchFamily="34" charset="0"/>
              <a:buChar char="•"/>
            </a:pPr>
            <a:endParaRPr kumimoji="1" lang="en-US" altLang="zh-CN" sz="1200" b="1" dirty="0"/>
          </a:p>
          <a:p>
            <a:endParaRPr kumimoji="1" lang="zh-CN" altLang="en-US" sz="12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手机截图图社交软件的信息&#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6344" y="700417"/>
            <a:ext cx="7068312" cy="2735448"/>
          </a:xfrm>
          <a:prstGeom prst="rect">
            <a:avLst/>
          </a:prstGeom>
          <a:ln>
            <a:noFill/>
          </a:ln>
          <a:effectLst>
            <a:outerShdw blurRad="292100" dist="139700" dir="2700000" algn="tl" rotWithShape="0">
              <a:srgbClr val="333333">
                <a:alpha val="65000"/>
              </a:srgbClr>
            </a:outerShdw>
          </a:effectLst>
        </p:spPr>
      </p:pic>
      <p:sp>
        <p:nvSpPr>
          <p:cNvPr id="5" name="文本框 4"/>
          <p:cNvSpPr txBox="1"/>
          <p:nvPr/>
        </p:nvSpPr>
        <p:spPr>
          <a:xfrm>
            <a:off x="365760" y="3596923"/>
            <a:ext cx="8513064" cy="1546577"/>
          </a:xfrm>
          <a:prstGeom prst="rect">
            <a:avLst/>
          </a:prstGeom>
          <a:noFill/>
        </p:spPr>
        <p:txBody>
          <a:bodyPr wrap="square" rtlCol="0">
            <a:spAutoFit/>
          </a:bodyPr>
          <a:lstStyle/>
          <a:p>
            <a:r>
              <a:rPr lang="zh-CN" altLang="en-US" sz="1050" b="1" dirty="0"/>
              <a:t>有效：</a:t>
            </a:r>
            <a:r>
              <a:rPr lang="zh-CN" altLang="en-US" sz="1050" dirty="0"/>
              <a:t>该专利在这些指定国已经符合所有授权要求，或者是在欧专局授权，并确认生效国后，尚未由指定国确认生效</a:t>
            </a:r>
            <a:endParaRPr lang="zh-CN" altLang="en-US" sz="1050" dirty="0"/>
          </a:p>
          <a:p>
            <a:r>
              <a:rPr lang="zh-CN" altLang="en-US" sz="1050" b="1" dirty="0"/>
              <a:t>失效：</a:t>
            </a:r>
            <a:r>
              <a:rPr lang="zh-CN" altLang="en-US" sz="1050" dirty="0"/>
              <a:t>该专利在这些指定国没有生效，原因为以下情况之一：</a:t>
            </a:r>
            <a:endParaRPr lang="zh-CN" altLang="en-US" sz="1050" dirty="0"/>
          </a:p>
          <a:p>
            <a:r>
              <a:rPr lang="zh-CN" altLang="en-US" sz="1050" dirty="0"/>
              <a:t>放弃 </a:t>
            </a:r>
            <a:r>
              <a:rPr lang="en-US" altLang="zh-CN" sz="1050" dirty="0"/>
              <a:t>– </a:t>
            </a:r>
            <a:r>
              <a:rPr lang="zh-CN" altLang="en-US" sz="1050" dirty="0"/>
              <a:t>视为放弃主要是由于申请人在指定期限未采取相应举动而导致，主动放弃是申请人主动提交文件表示放弃专利权。</a:t>
            </a:r>
            <a:endParaRPr lang="zh-CN" altLang="en-US" sz="1050" dirty="0"/>
          </a:p>
          <a:p>
            <a:r>
              <a:rPr lang="zh-CN" altLang="en-US" sz="1050" dirty="0"/>
              <a:t>撤回 </a:t>
            </a:r>
            <a:r>
              <a:rPr lang="en-US" altLang="zh-CN" sz="1050" dirty="0"/>
              <a:t>– </a:t>
            </a:r>
            <a:r>
              <a:rPr lang="zh-CN" altLang="en-US" sz="1050" dirty="0"/>
              <a:t>与放弃相似，视为撤回主要是由于申请人在指定期限未采取相应举动而导致，主动撤回是申请人主动提交文件表示撤回专利申请。</a:t>
            </a:r>
            <a:endParaRPr lang="zh-CN" altLang="en-US" sz="1050" dirty="0"/>
          </a:p>
          <a:p>
            <a:r>
              <a:rPr lang="zh-CN" altLang="en-US" sz="1050" dirty="0"/>
              <a:t>期限届满 </a:t>
            </a:r>
            <a:r>
              <a:rPr lang="en-US" altLang="zh-CN" sz="1050" dirty="0"/>
              <a:t>– </a:t>
            </a:r>
            <a:r>
              <a:rPr lang="zh-CN" altLang="en-US" sz="1050" dirty="0"/>
              <a:t>专利的保护期限届满，不再具有法律效力。</a:t>
            </a:r>
            <a:endParaRPr lang="zh-CN" altLang="en-US" sz="1050" dirty="0"/>
          </a:p>
          <a:p>
            <a:r>
              <a:rPr lang="zh-CN" altLang="en-US" sz="1050" dirty="0"/>
              <a:t>未缴年费 </a:t>
            </a:r>
            <a:r>
              <a:rPr lang="en-US" altLang="zh-CN" sz="1050" dirty="0"/>
              <a:t>– </a:t>
            </a:r>
            <a:r>
              <a:rPr lang="zh-CN" altLang="en-US" sz="1050" dirty="0"/>
              <a:t>申请人未缴纳专利年费导致失效。</a:t>
            </a:r>
            <a:endParaRPr lang="zh-CN" altLang="en-US" sz="1050" dirty="0"/>
          </a:p>
          <a:p>
            <a:r>
              <a:rPr lang="zh-CN" altLang="en-US" sz="1050" dirty="0"/>
              <a:t>驳回 </a:t>
            </a:r>
            <a:r>
              <a:rPr lang="en-US" altLang="zh-CN" sz="1050" dirty="0"/>
              <a:t>– </a:t>
            </a:r>
            <a:r>
              <a:rPr lang="zh-CN" altLang="en-US" sz="1050" dirty="0"/>
              <a:t>审查员认为某专利申请不具备可专利性，驳回申请人的请求。</a:t>
            </a:r>
            <a:endParaRPr lang="zh-CN" altLang="en-US" sz="1050" dirty="0"/>
          </a:p>
          <a:p>
            <a:r>
              <a:rPr lang="zh-CN" altLang="en-US" sz="1050" dirty="0"/>
              <a:t>全部无效 </a:t>
            </a:r>
            <a:r>
              <a:rPr lang="en-US" altLang="zh-CN" sz="1050" dirty="0"/>
              <a:t>– </a:t>
            </a:r>
            <a:r>
              <a:rPr lang="zh-CN" altLang="en-US" sz="1050" dirty="0"/>
              <a:t>专利权通过无效或者异议程序等被宣布无效。</a:t>
            </a:r>
            <a:endParaRPr lang="zh-CN" altLang="en-US" sz="1050" dirty="0"/>
          </a:p>
          <a:p>
            <a:r>
              <a:rPr lang="zh-CN" altLang="en-US" sz="1050" dirty="0"/>
              <a:t>再公告 </a:t>
            </a:r>
            <a:r>
              <a:rPr lang="en-US" altLang="zh-CN" sz="1050" dirty="0"/>
              <a:t>– </a:t>
            </a:r>
            <a:r>
              <a:rPr lang="zh-CN" altLang="en-US" sz="1050" dirty="0"/>
              <a:t>专利已进入重新审查程序，而后会重新公告，当前专利因此失效</a:t>
            </a:r>
            <a:endParaRPr lang="zh-CN" altLang="en-US" sz="1050" dirty="0"/>
          </a:p>
        </p:txBody>
      </p:sp>
      <p:sp>
        <p:nvSpPr>
          <p:cNvPr id="6" name="矩形 5"/>
          <p:cNvSpPr/>
          <p:nvPr/>
        </p:nvSpPr>
        <p:spPr>
          <a:xfrm>
            <a:off x="2935867" y="1214819"/>
            <a:ext cx="1792478" cy="246221"/>
          </a:xfrm>
          <a:prstGeom prst="rect">
            <a:avLst/>
          </a:prstGeom>
          <a:ln>
            <a:solidFill>
              <a:srgbClr val="FF0000"/>
            </a:solidFill>
          </a:ln>
        </p:spPr>
        <p:txBody>
          <a:bodyPr wrap="none">
            <a:spAutoFit/>
          </a:bodyPr>
          <a:lstStyle/>
          <a:p>
            <a:r>
              <a:rPr kumimoji="1" lang="zh-CN" altLang="en-US" sz="1000" dirty="0"/>
              <a:t>仅限欧专授权专利（</a:t>
            </a:r>
            <a:r>
              <a:rPr kumimoji="1" lang="en-US" altLang="zh-CN" sz="1000" dirty="0"/>
              <a:t>B</a:t>
            </a:r>
            <a:r>
              <a:rPr kumimoji="1" lang="zh-CN" altLang="en-US" sz="1000" dirty="0"/>
              <a:t>文本）</a:t>
            </a:r>
            <a:endParaRPr kumimoji="1" lang="en-US" altLang="zh-CN" sz="1000" dirty="0"/>
          </a:p>
        </p:txBody>
      </p:sp>
      <p:sp>
        <p:nvSpPr>
          <p:cNvPr id="7" name="文本框 6"/>
          <p:cNvSpPr txBox="1"/>
          <p:nvPr/>
        </p:nvSpPr>
        <p:spPr>
          <a:xfrm>
            <a:off x="634481" y="327221"/>
            <a:ext cx="4579620" cy="306705"/>
          </a:xfrm>
          <a:prstGeom prst="rect">
            <a:avLst/>
          </a:prstGeom>
          <a:noFill/>
        </p:spPr>
        <p:txBody>
          <a:bodyPr wrap="none" rtlCol="0">
            <a:spAutoFit/>
          </a:bodyPr>
          <a:lstStyle/>
          <a:p>
            <a:r>
              <a:rPr kumimoji="1" lang="en-US" altLang="zh-CN" sz="1400" b="1" dirty="0"/>
              <a:t>8.</a:t>
            </a:r>
            <a:r>
              <a:rPr kumimoji="1" lang="zh-CN" altLang="en-US" sz="1400" b="1" dirty="0"/>
              <a:t>欧专授权专利</a:t>
            </a:r>
            <a:r>
              <a:rPr lang="zh-CN" altLang="en-US" sz="1400" b="1" dirty="0"/>
              <a:t>指定国的法律状态支持展示</a:t>
            </a:r>
            <a:r>
              <a:rPr lang="en-US" altLang="zh-CN" sz="1400" b="1" dirty="0"/>
              <a:t>——</a:t>
            </a:r>
            <a:r>
              <a:rPr lang="zh-CN" altLang="en-US" sz="1400" b="1" dirty="0"/>
              <a:t>产品演示</a:t>
            </a:r>
            <a:endParaRPr lang="zh-CN" altLang="en-US" sz="1400" b="1" dirty="0"/>
          </a:p>
        </p:txBody>
      </p:sp>
      <p:pic>
        <p:nvPicPr>
          <p:cNvPr id="9" name="图片 8" descr="手机屏幕截图&#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462" y="1214819"/>
            <a:ext cx="3393538" cy="1007173"/>
          </a:xfrm>
          <a:prstGeom prst="rect">
            <a:avLst/>
          </a:prstGeom>
          <a:ln>
            <a:noFill/>
          </a:ln>
          <a:effectLst>
            <a:outerShdw blurRad="292100" dist="139700" dir="2700000" algn="tl" rotWithShape="0">
              <a:srgbClr val="333333">
                <a:alpha val="65000"/>
              </a:srgbClr>
            </a:outerShdw>
          </a:effectLst>
        </p:spPr>
      </p:pic>
      <p:cxnSp>
        <p:nvCxnSpPr>
          <p:cNvPr id="10" name="直线箭头连接符 9"/>
          <p:cNvCxnSpPr/>
          <p:nvPr/>
        </p:nvCxnSpPr>
        <p:spPr>
          <a:xfrm flipV="1">
            <a:off x="5257800" y="1590155"/>
            <a:ext cx="492662" cy="2195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2468" y="743507"/>
            <a:ext cx="7791642" cy="3415030"/>
          </a:xfrm>
          <a:prstGeom prst="rect">
            <a:avLst/>
          </a:prstGeom>
          <a:noFill/>
        </p:spPr>
        <p:txBody>
          <a:bodyPr wrap="square" rtlCol="0">
            <a:spAutoFit/>
          </a:bodyPr>
          <a:lstStyle/>
          <a:p>
            <a:r>
              <a:rPr lang="zh-CN" altLang="en-US" sz="1200" b="1" dirty="0"/>
              <a:t>一句话概览：工作空间中，实现全文附图模式</a:t>
            </a:r>
            <a:endParaRPr kumimoji="1" lang="en-US" altLang="zh-CN" sz="1200" dirty="0"/>
          </a:p>
          <a:p>
            <a:endParaRPr kumimoji="1" lang="en-US" altLang="zh-CN" sz="1200" dirty="0"/>
          </a:p>
          <a:p>
            <a:r>
              <a:rPr kumimoji="1" lang="zh-CN" altLang="en-US" sz="1200" b="1" dirty="0"/>
              <a:t>目标用户：</a:t>
            </a:r>
            <a:r>
              <a:rPr kumimoji="1" lang="zh-CN" altLang="en-US" sz="1200" dirty="0"/>
              <a:t>企业专利工程师，研发人员，检索分析师</a:t>
            </a:r>
            <a:endParaRPr kumimoji="1" lang="en-US" altLang="zh-CN" sz="1200" dirty="0"/>
          </a:p>
          <a:p>
            <a:endParaRPr kumimoji="1" lang="en-US" altLang="zh-CN" sz="1200" dirty="0"/>
          </a:p>
          <a:p>
            <a:r>
              <a:rPr kumimoji="1" lang="zh-CN" altLang="en-US" sz="1200" b="1" dirty="0"/>
              <a:t>用户痛点：</a:t>
            </a:r>
            <a:endParaRPr kumimoji="1" lang="en-US" altLang="zh-CN" sz="1200" b="1" dirty="0"/>
          </a:p>
          <a:p>
            <a:pPr marL="285750" indent="-285750">
              <a:buFont typeface="Arial" panose="020B0604020202020204" pitchFamily="34" charset="0"/>
              <a:buChar char="•"/>
            </a:pPr>
            <a:r>
              <a:rPr lang="zh-CN" altLang="en-US" dirty="0"/>
              <a:t>搜索结果目前已经提供全文附图视图，但是目前在工作空间中，客户想快速浏览附图，并直接做标引的需求无法满足；</a:t>
            </a:r>
            <a:endParaRPr lang="zh-CN" altLang="en-US" dirty="0"/>
          </a:p>
          <a:p>
            <a:pPr marL="285750" indent="-285750">
              <a:buFont typeface="Arial" panose="020B0604020202020204" pitchFamily="34" charset="0"/>
              <a:buChar char="•"/>
            </a:pPr>
            <a:r>
              <a:rPr lang="zh-CN" altLang="en-US" dirty="0"/>
              <a:t>有大约</a:t>
            </a:r>
            <a:r>
              <a:rPr lang="en-US" altLang="zh-CN" dirty="0"/>
              <a:t>30%</a:t>
            </a:r>
            <a:r>
              <a:rPr lang="zh-CN" altLang="en-US" dirty="0"/>
              <a:t>客户是机械及相关行业，研发人员日常工作中习惯看专利附图来了解技术；</a:t>
            </a:r>
            <a:endParaRPr kumimoji="1" lang="zh-CN" altLang="en-US" sz="1200" dirty="0"/>
          </a:p>
          <a:p>
            <a:endParaRPr kumimoji="1" lang="en-US" altLang="zh-CN" sz="1200" b="1" dirty="0"/>
          </a:p>
          <a:p>
            <a:r>
              <a:rPr kumimoji="1" lang="zh-CN" altLang="en-US" sz="1200" b="1" dirty="0"/>
              <a:t>商业价值：</a:t>
            </a:r>
            <a:endParaRPr kumimoji="1" lang="en-US" altLang="zh-CN" sz="1200" b="1" dirty="0"/>
          </a:p>
          <a:p>
            <a:pPr marL="285750" indent="-285750">
              <a:buFont typeface="Arial" panose="020B0604020202020204" pitchFamily="34" charset="0"/>
              <a:buChar char="•"/>
            </a:pPr>
            <a:r>
              <a:rPr lang="zh-CN" altLang="en-US" dirty="0"/>
              <a:t>用户能快速浏览图片，并能展开更清晰的大图，并能查看当前的标引信息以确定是否已完成标引</a:t>
            </a:r>
            <a:endParaRPr lang="zh-CN" altLang="en-US" dirty="0"/>
          </a:p>
          <a:p>
            <a:pPr marL="285750" indent="-285750">
              <a:buFont typeface="Arial" panose="020B0604020202020204" pitchFamily="34" charset="0"/>
              <a:buChar char="•"/>
            </a:pPr>
            <a:r>
              <a:rPr lang="zh-CN" altLang="en-US" dirty="0"/>
              <a:t>用户能在获取浏览信息的同时，很方便地编辑自定义字段，添加</a:t>
            </a:r>
            <a:r>
              <a:rPr lang="en-US" altLang="zh-CN" dirty="0"/>
              <a:t>/</a:t>
            </a:r>
            <a:r>
              <a:rPr lang="zh-CN" altLang="en-US" dirty="0"/>
              <a:t>编辑注释，从而记录专利信息的要点</a:t>
            </a:r>
            <a:endParaRPr lang="zh-CN" altLang="en-US" dirty="0"/>
          </a:p>
          <a:p>
            <a:pPr marL="285750" indent="-285750">
              <a:buFont typeface="Arial" panose="020B0604020202020204" pitchFamily="34" charset="0"/>
              <a:buChar char="•"/>
            </a:pPr>
            <a:r>
              <a:rPr lang="zh-CN" altLang="en-US" dirty="0"/>
              <a:t>提升产品可用性和一致性，搜索结果的视图和工作空间的视图一致；满足机械及相关行业的日常工作场景，提升其工作效率</a:t>
            </a:r>
            <a:r>
              <a:rPr lang="en-US" altLang="zh-CN" dirty="0"/>
              <a:t>20%</a:t>
            </a:r>
            <a:r>
              <a:rPr lang="zh-CN" altLang="en-US" dirty="0"/>
              <a:t>；</a:t>
            </a:r>
            <a:endParaRPr kumimoji="1" lang="en-US" altLang="zh-CN" sz="1200" b="1" dirty="0"/>
          </a:p>
          <a:p>
            <a:endParaRPr kumimoji="1" lang="en-US" altLang="zh-CN" sz="1200" b="1" dirty="0"/>
          </a:p>
          <a:p>
            <a:endParaRPr kumimoji="1" lang="zh-CN" altLang="en-US" sz="1200" dirty="0"/>
          </a:p>
        </p:txBody>
      </p:sp>
      <p:sp>
        <p:nvSpPr>
          <p:cNvPr id="3" name="文本框 2"/>
          <p:cNvSpPr txBox="1"/>
          <p:nvPr/>
        </p:nvSpPr>
        <p:spPr>
          <a:xfrm>
            <a:off x="770467" y="355600"/>
            <a:ext cx="2820035" cy="306705"/>
          </a:xfrm>
          <a:prstGeom prst="rect">
            <a:avLst/>
          </a:prstGeom>
          <a:noFill/>
        </p:spPr>
        <p:txBody>
          <a:bodyPr wrap="none" rtlCol="0">
            <a:spAutoFit/>
          </a:bodyPr>
          <a:lstStyle/>
          <a:p>
            <a:r>
              <a:rPr kumimoji="1" lang="en-US" altLang="zh-CN" b="1" dirty="0"/>
              <a:t>9.</a:t>
            </a:r>
            <a:r>
              <a:rPr kumimoji="1" lang="zh-CN" altLang="en-US" sz="1400" b="1" dirty="0"/>
              <a:t>工作空间实现全文附图模式浏览</a:t>
            </a:r>
            <a:endParaRPr kumimoji="1" lang="zh-CN" altLang="en-US" b="1"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10647" y="292388"/>
            <a:ext cx="4348464" cy="306705"/>
          </a:xfrm>
          <a:prstGeom prst="rect">
            <a:avLst/>
          </a:prstGeom>
          <a:noFill/>
        </p:spPr>
        <p:txBody>
          <a:bodyPr wrap="square" rtlCol="0">
            <a:spAutoFit/>
          </a:bodyPr>
          <a:lstStyle/>
          <a:p>
            <a:r>
              <a:rPr kumimoji="1" lang="en-US" altLang="zh-CN" sz="1400" b="1" dirty="0"/>
              <a:t>9.</a:t>
            </a:r>
            <a:r>
              <a:rPr kumimoji="1" lang="zh-CN" altLang="en-US" sz="1400" b="1" dirty="0"/>
              <a:t>工作空间实现全文附图模式浏览</a:t>
            </a:r>
            <a:r>
              <a:rPr kumimoji="1" lang="en-US" altLang="zh-CN" sz="1400" b="1" dirty="0"/>
              <a:t>——</a:t>
            </a:r>
            <a:r>
              <a:rPr kumimoji="1" lang="zh-CN" altLang="en-US" sz="1400" b="1" dirty="0"/>
              <a:t>产品演示</a:t>
            </a:r>
            <a:endParaRPr kumimoji="1" lang="zh-CN" altLang="en-US" sz="1400" b="1"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7990" y="724188"/>
            <a:ext cx="6589332" cy="3819147"/>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4321" y="2633761"/>
            <a:ext cx="3168072" cy="2288788"/>
          </a:xfrm>
          <a:prstGeom prst="rect">
            <a:avLst/>
          </a:prstGeom>
          <a:ln>
            <a:noFill/>
          </a:ln>
          <a:effectLst>
            <a:outerShdw blurRad="292100" dist="139700" dir="2700000" algn="tl" rotWithShape="0">
              <a:srgbClr val="333333">
                <a:alpha val="65000"/>
              </a:srgbClr>
            </a:outerShdw>
          </a:effectLst>
        </p:spPr>
      </p:pic>
      <p:sp>
        <p:nvSpPr>
          <p:cNvPr id="12" name="圆角矩形 11"/>
          <p:cNvSpPr/>
          <p:nvPr/>
        </p:nvSpPr>
        <p:spPr>
          <a:xfrm>
            <a:off x="2375210" y="1014761"/>
            <a:ext cx="223024" cy="2341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圆角矩形 12"/>
          <p:cNvSpPr/>
          <p:nvPr/>
        </p:nvSpPr>
        <p:spPr>
          <a:xfrm>
            <a:off x="6441688" y="2850996"/>
            <a:ext cx="515634" cy="2044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
</file>

<file path=ppt/tags/tag1.xml><?xml version="1.0" encoding="utf-8"?>
<p:tagLst xmlns:p="http://schemas.openxmlformats.org/presentationml/2006/main">
  <p:tag name="ISLIDE.DIAGRAM" val="#282137;"/>
</p:tagLst>
</file>

<file path=ppt/tags/tag10.xml><?xml version="1.0" encoding="utf-8"?>
<p:tagLst xmlns:p="http://schemas.openxmlformats.org/presentationml/2006/main">
  <p:tag name="KSO_WM_TAG_VERSION" val="1.0"/>
  <p:tag name="KSO_WM_BEAUTIFY_FLAG" val="#wm#"/>
  <p:tag name="KSO_WM_TEMPLATE_CATEGORY" val="diagram"/>
  <p:tag name="KSO_WM_TEMPLATE_INDEX" val="160150"/>
  <p:tag name="KSO_WM_UNIT_TYPE" val="m_h_a"/>
  <p:tag name="KSO_WM_UNIT_INDEX" val="1_2_1"/>
  <p:tag name="KSO_WM_UNIT_ID" val="diagram160150_3*m_h_a*1_2_1"/>
  <p:tag name="KSO_WM_UNIT_CLEAR" val="1"/>
  <p:tag name="KSO_WM_UNIT_LAYERLEVEL" val="1_1_1"/>
  <p:tag name="KSO_WM_UNIT_VALUE" val="12"/>
  <p:tag name="KSO_WM_UNIT_HIGHLIGHT" val="0"/>
  <p:tag name="KSO_WM_UNIT_COMPATIBLE" val="0"/>
  <p:tag name="KSO_WM_DIAGRAM_GROUP_CODE" val="m1-1"/>
  <p:tag name="KSO_WM_UNIT_PRESET_TEXT" val="LOREM"/>
  <p:tag name="KSO_WM_UNIT_TEXT_FILL_FORE_SCHEMECOLOR_INDEX" val="6"/>
  <p:tag name="KSO_WM_UNIT_TEXT_FILL_TYPE" val="1"/>
</p:tagLst>
</file>

<file path=ppt/tags/tag11.xml><?xml version="1.0" encoding="utf-8"?>
<p:tagLst xmlns:p="http://schemas.openxmlformats.org/presentationml/2006/main">
  <p:tag name="KSO_WM_TAG_VERSION" val="1.0"/>
  <p:tag name="KSO_WM_BEAUTIFY_FLAG" val="#wm#"/>
  <p:tag name="KSO_WM_UNIT_TYPE" val="i"/>
  <p:tag name="KSO_WM_UNIT_ID" val="diagram160150_3*i*13"/>
  <p:tag name="KSO_WM_TEMPLATE_CATEGORY" val="diagram"/>
  <p:tag name="KSO_WM_TEMPLATE_INDEX" val="160150"/>
  <p:tag name="KSO_WM_UNIT_INDEX" val="13"/>
</p:tagLst>
</file>

<file path=ppt/tags/tag12.xml><?xml version="1.0" encoding="utf-8"?>
<p:tagLst xmlns:p="http://schemas.openxmlformats.org/presentationml/2006/main">
  <p:tag name="KSO_WM_TAG_VERSION" val="1.0"/>
  <p:tag name="KSO_WM_BEAUTIFY_FLAG" val="#wm#"/>
  <p:tag name="KSO_WM_TEMPLATE_CATEGORY" val="diagram"/>
  <p:tag name="KSO_WM_TEMPLATE_INDEX" val="160150"/>
  <p:tag name="KSO_WM_UNIT_TYPE" val="m_i"/>
  <p:tag name="KSO_WM_UNIT_INDEX" val="1_6"/>
  <p:tag name="KSO_WM_UNIT_ID" val="diagram160150_3*m_i*1_6"/>
  <p:tag name="KSO_WM_UNIT_CLEAR" val="1"/>
  <p:tag name="KSO_WM_UNIT_LAYERLEVEL" val="1_1"/>
  <p:tag name="KSO_WM_DIAGRAM_GROUP_CODE" val="m1-1"/>
  <p:tag name="KSO_WM_UNIT_FILL_FORE_SCHEMECOLOR_INDEX" val="7"/>
  <p:tag name="KSO_WM_UNIT_FILL_TYPE" val="1"/>
  <p:tag name="KSO_WM_UNIT_TEXT_FILL_FORE_SCHEMECOLOR_INDEX" val="13"/>
  <p:tag name="KSO_WM_UNIT_TEXT_FILL_TYPE" val="1"/>
</p:tagLst>
</file>

<file path=ppt/tags/tag13.xml><?xml version="1.0" encoding="utf-8"?>
<p:tagLst xmlns:p="http://schemas.openxmlformats.org/presentationml/2006/main">
  <p:tag name="KSO_WM_TAG_VERSION" val="1.0"/>
  <p:tag name="KSO_WM_BEAUTIFY_FLAG" val="#wm#"/>
  <p:tag name="KSO_WM_TEMPLATE_CATEGORY" val="diagram"/>
  <p:tag name="KSO_WM_TEMPLATE_INDEX" val="160150"/>
  <p:tag name="KSO_WM_UNIT_TYPE" val="m_h_a"/>
  <p:tag name="KSO_WM_UNIT_INDEX" val="1_3_1"/>
  <p:tag name="KSO_WM_UNIT_ID" val="diagram160150_3*m_h_a*1_3_1"/>
  <p:tag name="KSO_WM_UNIT_CLEAR" val="1"/>
  <p:tag name="KSO_WM_UNIT_LAYERLEVEL" val="1_1_1"/>
  <p:tag name="KSO_WM_UNIT_VALUE" val="12"/>
  <p:tag name="KSO_WM_UNIT_HIGHLIGHT" val="0"/>
  <p:tag name="KSO_WM_UNIT_COMPATIBLE" val="0"/>
  <p:tag name="KSO_WM_DIAGRAM_GROUP_CODE" val="m1-1"/>
  <p:tag name="KSO_WM_UNIT_PRESET_TEXT" val="LOREM"/>
  <p:tag name="KSO_WM_UNIT_TEXT_FILL_FORE_SCHEMECOLOR_INDEX" val="7"/>
  <p:tag name="KSO_WM_UNIT_TEXT_FILL_TYPE" val="1"/>
</p:tagLst>
</file>

<file path=ppt/tags/tag14.xml><?xml version="1.0" encoding="utf-8"?>
<p:tagLst xmlns:p="http://schemas.openxmlformats.org/presentationml/2006/main">
  <p:tag name="KSO_WM_TAG_VERSION" val="1.0"/>
  <p:tag name="KSO_WM_BEAUTIFY_FLAG" val="#wm#"/>
  <p:tag name="KSO_WM_UNIT_TYPE" val="i"/>
  <p:tag name="KSO_WM_UNIT_ID" val="diagram160150_3*i*18"/>
  <p:tag name="KSO_WM_TEMPLATE_CATEGORY" val="diagram"/>
  <p:tag name="KSO_WM_TEMPLATE_INDEX" val="160150"/>
  <p:tag name="KSO_WM_UNIT_INDEX" val="18"/>
</p:tagLst>
</file>

<file path=ppt/tags/tag15.xml><?xml version="1.0" encoding="utf-8"?>
<p:tagLst xmlns:p="http://schemas.openxmlformats.org/presentationml/2006/main">
  <p:tag name="KSO_WM_TAG_VERSION" val="1.0"/>
  <p:tag name="KSO_WM_BEAUTIFY_FLAG" val="#wm#"/>
  <p:tag name="KSO_WM_TEMPLATE_CATEGORY" val="diagram"/>
  <p:tag name="KSO_WM_TEMPLATE_INDEX" val="160150"/>
  <p:tag name="KSO_WM_UNIT_TYPE" val="m_i"/>
  <p:tag name="KSO_WM_UNIT_INDEX" val="1_7"/>
  <p:tag name="KSO_WM_UNIT_ID" val="diagram160150_3*m_i*1_7"/>
  <p:tag name="KSO_WM_UNIT_CLEAR" val="1"/>
  <p:tag name="KSO_WM_UNIT_LAYERLEVEL" val="1_1"/>
  <p:tag name="KSO_WM_DIAGRAM_GROUP_CODE" val="m1-1"/>
  <p:tag name="KSO_WM_UNIT_FILL_FORE_SCHEMECOLOR_INDEX" val="8"/>
  <p:tag name="KSO_WM_UNIT_FILL_TYPE" val="1"/>
  <p:tag name="KSO_WM_UNIT_TEXT_FILL_FORE_SCHEMECOLOR_INDEX" val="13"/>
  <p:tag name="KSO_WM_UNIT_TEXT_FILL_TYPE"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160150"/>
  <p:tag name="KSO_WM_UNIT_TYPE" val="m_h_a"/>
  <p:tag name="KSO_WM_UNIT_INDEX" val="1_4_1"/>
  <p:tag name="KSO_WM_UNIT_ID" val="diagram160150_3*m_h_a*1_4_1"/>
  <p:tag name="KSO_WM_UNIT_CLEAR" val="1"/>
  <p:tag name="KSO_WM_UNIT_LAYERLEVEL" val="1_1_1"/>
  <p:tag name="KSO_WM_UNIT_VALUE" val="12"/>
  <p:tag name="KSO_WM_UNIT_HIGHLIGHT" val="0"/>
  <p:tag name="KSO_WM_UNIT_COMPATIBLE" val="0"/>
  <p:tag name="KSO_WM_DIAGRAM_GROUP_CODE" val="m1-1"/>
  <p:tag name="KSO_WM_UNIT_PRESET_TEXT" val="LOREM"/>
  <p:tag name="KSO_WM_UNIT_TEXT_FILL_FORE_SCHEMECOLOR_INDEX" val="8"/>
  <p:tag name="KSO_WM_UNIT_TEXT_FILL_TYPE"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160150"/>
  <p:tag name="KSO_WM_UNIT_TYPE" val="m_h_f"/>
  <p:tag name="KSO_WM_UNIT_INDEX" val="1_1_1"/>
  <p:tag name="KSO_WM_UNIT_ID" val="diagram160150_3*m_h_f*1_1_1"/>
  <p:tag name="KSO_WM_UNIT_CLEAR" val="1"/>
  <p:tag name="KSO_WM_UNIT_LAYERLEVEL" val="1_1_1"/>
  <p:tag name="KSO_WM_UNIT_VALUE" val="16"/>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160150"/>
  <p:tag name="KSO_WM_UNIT_TYPE" val="m_h_f"/>
  <p:tag name="KSO_WM_UNIT_INDEX" val="1_3_1"/>
  <p:tag name="KSO_WM_UNIT_ID" val="diagram160150_3*m_h_f*1_3_1"/>
  <p:tag name="KSO_WM_UNIT_CLEAR" val="1"/>
  <p:tag name="KSO_WM_UNIT_LAYERLEVEL" val="1_1_1"/>
  <p:tag name="KSO_WM_UNIT_VALUE" val="16"/>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160150"/>
  <p:tag name="KSO_WM_UNIT_TYPE" val="m_h_f"/>
  <p:tag name="KSO_WM_UNIT_INDEX" val="1_2_1"/>
  <p:tag name="KSO_WM_UNIT_ID" val="diagram160150_3*m_h_f*1_2_1"/>
  <p:tag name="KSO_WM_UNIT_CLEAR" val="1"/>
  <p:tag name="KSO_WM_UNIT_LAYERLEVEL" val="1_1_1"/>
  <p:tag name="KSO_WM_UNIT_VALUE" val="16"/>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2.xml><?xml version="1.0" encoding="utf-8"?>
<p:tagLst xmlns:p="http://schemas.openxmlformats.org/presentationml/2006/main">
  <p:tag name="KSO_WM_TAG_VERSION" val="1.0"/>
  <p:tag name="KSO_WM_BEAUTIFY_FLAG" val="#wm#"/>
  <p:tag name="KSO_WM_TEMPLATE_CATEGORY" val="diagram"/>
  <p:tag name="KSO_WM_TEMPLATE_INDEX" val="160150"/>
  <p:tag name="KSO_WM_UNIT_TYPE" val="m_i"/>
  <p:tag name="KSO_WM_UNIT_INDEX" val="1_1"/>
  <p:tag name="KSO_WM_UNIT_ID" val="diagram160150_3*m_i*1_1"/>
  <p:tag name="KSO_WM_UNIT_CLEAR" val="1"/>
  <p:tag name="KSO_WM_UNIT_LAYERLEVEL" val="1_1"/>
  <p:tag name="KSO_WM_DIAGRAM_GROUP_CODE" val="m1-1"/>
  <p:tag name="KSO_WM_UNIT_FILL_FORE_SCHEMECOLOR_INDEX" val="7"/>
  <p:tag name="KSO_WM_UNIT_FILL_TYPE" val="1"/>
  <p:tag name="KSO_WM_UNIT_TEXT_FILL_FORE_SCHEMECOLOR_INDEX" val="13"/>
  <p:tag name="KSO_WM_UNIT_TEXT_FILL_TYPE" val="1"/>
</p:tagLst>
</file>

<file path=ppt/tags/tag20.xml><?xml version="1.0" encoding="utf-8"?>
<p:tagLst xmlns:p="http://schemas.openxmlformats.org/presentationml/2006/main">
  <p:tag name="KSO_WM_TAG_VERSION" val="1.0"/>
  <p:tag name="KSO_WM_BEAUTIFY_FLAG" val="#wm#"/>
  <p:tag name="KSO_WM_TEMPLATE_CATEGORY" val="diagram"/>
  <p:tag name="KSO_WM_TEMPLATE_INDEX" val="160150"/>
  <p:tag name="KSO_WM_UNIT_TYPE" val="m_h_f"/>
  <p:tag name="KSO_WM_UNIT_INDEX" val="1_4_1"/>
  <p:tag name="KSO_WM_UNIT_ID" val="diagram160150_3*m_h_f*1_4_1"/>
  <p:tag name="KSO_WM_UNIT_CLEAR" val="1"/>
  <p:tag name="KSO_WM_UNIT_LAYERLEVEL" val="1_1_1"/>
  <p:tag name="KSO_WM_UNIT_VALUE" val="16"/>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21.xml><?xml version="1.0" encoding="utf-8"?>
<p:tagLst xmlns:p="http://schemas.openxmlformats.org/presentationml/2006/main">
  <p:tag name="PA" val="v5.1.2"/>
</p:tagLst>
</file>

<file path=ppt/tags/tag22.xml><?xml version="1.0" encoding="utf-8"?>
<p:tagLst xmlns:p="http://schemas.openxmlformats.org/presentationml/2006/main">
  <p:tag name="PA" val="v5.1.2"/>
</p:tagLst>
</file>

<file path=ppt/tags/tag23.xml><?xml version="1.0" encoding="utf-8"?>
<p:tagLst xmlns:p="http://schemas.openxmlformats.org/presentationml/2006/main">
  <p:tag name="KSO_WM_UNIT_TABLE_BEAUTIFY" val="smartTable{27fe3a27-f088-4c5d-9b2f-8c5cf8857327}"/>
</p:tagLst>
</file>

<file path=ppt/tags/tag3.xml><?xml version="1.0" encoding="utf-8"?>
<p:tagLst xmlns:p="http://schemas.openxmlformats.org/presentationml/2006/main">
  <p:tag name="KSO_WM_TAG_VERSION" val="1.0"/>
  <p:tag name="KSO_WM_BEAUTIFY_FLAG" val="#wm#"/>
  <p:tag name="KSO_WM_TEMPLATE_CATEGORY" val="diagram"/>
  <p:tag name="KSO_WM_TEMPLATE_INDEX" val="160150"/>
  <p:tag name="KSO_WM_UNIT_TYPE" val="m_i"/>
  <p:tag name="KSO_WM_UNIT_INDEX" val="1_2"/>
  <p:tag name="KSO_WM_UNIT_ID" val="diagram160150_3*m_i*1_2"/>
  <p:tag name="KSO_WM_UNIT_CLEAR" val="1"/>
  <p:tag name="KSO_WM_UNIT_LAYERLEVEL" val="1_1"/>
  <p:tag name="KSO_WM_DIAGRAM_GROUP_CODE" val="m1-1"/>
  <p:tag name="KSO_WM_UNIT_FILL_FORE_SCHEMECOLOR_INDEX" val="7"/>
  <p:tag name="KSO_WM_UNIT_FILL_TYPE" val="1"/>
  <p:tag name="KSO_WM_UNIT_TEXT_FILL_FORE_SCHEMECOLOR_INDEX" val="13"/>
  <p:tag name="KSO_WM_UNIT_TEXT_FILL_TYPE" val="1"/>
</p:tagLst>
</file>

<file path=ppt/tags/tag4.xml><?xml version="1.0" encoding="utf-8"?>
<p:tagLst xmlns:p="http://schemas.openxmlformats.org/presentationml/2006/main">
  <p:tag name="KSO_WM_TAG_VERSION" val="1.0"/>
  <p:tag name="KSO_WM_BEAUTIFY_FLAG" val="#wm#"/>
  <p:tag name="KSO_WM_TEMPLATE_CATEGORY" val="diagram"/>
  <p:tag name="KSO_WM_TEMPLATE_INDEX" val="160150"/>
  <p:tag name="KSO_WM_UNIT_TYPE" val="m_i"/>
  <p:tag name="KSO_WM_UNIT_INDEX" val="1_3"/>
  <p:tag name="KSO_WM_UNIT_ID" val="diagram160150_3*m_i*1_3"/>
  <p:tag name="KSO_WM_UNIT_CLEAR" val="1"/>
  <p:tag name="KSO_WM_UNIT_LAYERLEVEL" val="1_1"/>
  <p:tag name="KSO_WM_DIAGRAM_GROUP_CODE" val="m1-1"/>
  <p:tag name="KSO_WM_UNIT_FILL_FORE_SCHEMECOLOR_INDEX" val="7"/>
  <p:tag name="KSO_WM_UNIT_FILL_TYPE" val="1"/>
  <p:tag name="KSO_WM_UNIT_TEXT_FILL_FORE_SCHEMECOLOR_INDEX" val="13"/>
  <p:tag name="KSO_WM_UNIT_TEXT_FILL_TYPE" val="1"/>
</p:tagLst>
</file>

<file path=ppt/tags/tag5.xml><?xml version="1.0" encoding="utf-8"?>
<p:tagLst xmlns:p="http://schemas.openxmlformats.org/presentationml/2006/main">
  <p:tag name="KSO_WM_TAG_VERSION" val="1.0"/>
  <p:tag name="KSO_WM_BEAUTIFY_FLAG" val="#wm#"/>
  <p:tag name="KSO_WM_UNIT_TYPE" val="i"/>
  <p:tag name="KSO_WM_UNIT_ID" val="diagram160150_3*i*3"/>
  <p:tag name="KSO_WM_TEMPLATE_CATEGORY" val="diagram"/>
  <p:tag name="KSO_WM_TEMPLATE_INDEX" val="160150"/>
  <p:tag name="KSO_WM_UNIT_INDEX" val="3"/>
</p:tagLst>
</file>

<file path=ppt/tags/tag6.xml><?xml version="1.0" encoding="utf-8"?>
<p:tagLst xmlns:p="http://schemas.openxmlformats.org/presentationml/2006/main">
  <p:tag name="KSO_WM_TAG_VERSION" val="1.0"/>
  <p:tag name="KSO_WM_BEAUTIFY_FLAG" val="#wm#"/>
  <p:tag name="KSO_WM_TEMPLATE_CATEGORY" val="diagram"/>
  <p:tag name="KSO_WM_TEMPLATE_INDEX" val="160150"/>
  <p:tag name="KSO_WM_UNIT_TYPE" val="m_i"/>
  <p:tag name="KSO_WM_UNIT_INDEX" val="1_4"/>
  <p:tag name="KSO_WM_UNIT_ID" val="diagram160150_3*m_i*1_4"/>
  <p:tag name="KSO_WM_UNIT_CLEAR" val="1"/>
  <p:tag name="KSO_WM_UNIT_LAYERLEVEL" val="1_1"/>
  <p:tag name="KSO_WM_DIAGRAM_GROUP_CODE" val="m1-1"/>
  <p:tag name="KSO_WM_UNIT_FILL_FORE_SCHEMECOLOR_INDEX" val="5"/>
  <p:tag name="KSO_WM_UNIT_FILL_TYPE" val="1"/>
  <p:tag name="KSO_WM_UNIT_TEXT_FILL_FORE_SCHEMECOLOR_INDEX" val="13"/>
  <p:tag name="KSO_WM_UNIT_TEXT_FILL_TYPE" val="1"/>
</p:tagLst>
</file>

<file path=ppt/tags/tag7.xml><?xml version="1.0" encoding="utf-8"?>
<p:tagLst xmlns:p="http://schemas.openxmlformats.org/presentationml/2006/main">
  <p:tag name="KSO_WM_TAG_VERSION" val="1.0"/>
  <p:tag name="KSO_WM_BEAUTIFY_FLAG" val="#wm#"/>
  <p:tag name="KSO_WM_TEMPLATE_CATEGORY" val="diagram"/>
  <p:tag name="KSO_WM_TEMPLATE_INDEX" val="160150"/>
  <p:tag name="KSO_WM_UNIT_TYPE" val="m_h_a"/>
  <p:tag name="KSO_WM_UNIT_INDEX" val="1_1_1"/>
  <p:tag name="KSO_WM_UNIT_ID" val="diagram160150_3*m_h_a*1_1_1"/>
  <p:tag name="KSO_WM_UNIT_CLEAR" val="1"/>
  <p:tag name="KSO_WM_UNIT_LAYERLEVEL" val="1_1_1"/>
  <p:tag name="KSO_WM_UNIT_VALUE" val="12"/>
  <p:tag name="KSO_WM_UNIT_HIGHLIGHT" val="0"/>
  <p:tag name="KSO_WM_UNIT_COMPATIBLE" val="0"/>
  <p:tag name="KSO_WM_DIAGRAM_GROUP_CODE" val="m1-1"/>
  <p:tag name="KSO_WM_UNIT_PRESET_TEXT" val="LOREM"/>
  <p:tag name="KSO_WM_UNIT_TEXT_FILL_FORE_SCHEMECOLOR_INDEX" val="5"/>
  <p:tag name="KSO_WM_UNIT_TEXT_FILL_TYPE" val="1"/>
</p:tagLst>
</file>

<file path=ppt/tags/tag8.xml><?xml version="1.0" encoding="utf-8"?>
<p:tagLst xmlns:p="http://schemas.openxmlformats.org/presentationml/2006/main">
  <p:tag name="KSO_WM_TAG_VERSION" val="1.0"/>
  <p:tag name="KSO_WM_BEAUTIFY_FLAG" val="#wm#"/>
  <p:tag name="KSO_WM_UNIT_TYPE" val="i"/>
  <p:tag name="KSO_WM_UNIT_ID" val="diagram160150_3*i*8"/>
  <p:tag name="KSO_WM_TEMPLATE_CATEGORY" val="diagram"/>
  <p:tag name="KSO_WM_TEMPLATE_INDEX" val="160150"/>
  <p:tag name="KSO_WM_UNIT_INDEX" val="8"/>
</p:tagLst>
</file>

<file path=ppt/tags/tag9.xml><?xml version="1.0" encoding="utf-8"?>
<p:tagLst xmlns:p="http://schemas.openxmlformats.org/presentationml/2006/main">
  <p:tag name="KSO_WM_TAG_VERSION" val="1.0"/>
  <p:tag name="KSO_WM_BEAUTIFY_FLAG" val="#wm#"/>
  <p:tag name="KSO_WM_TEMPLATE_CATEGORY" val="diagram"/>
  <p:tag name="KSO_WM_TEMPLATE_INDEX" val="160150"/>
  <p:tag name="KSO_WM_UNIT_TYPE" val="m_i"/>
  <p:tag name="KSO_WM_UNIT_INDEX" val="1_5"/>
  <p:tag name="KSO_WM_UNIT_ID" val="diagram160150_3*m_i*1_5"/>
  <p:tag name="KSO_WM_UNIT_CLEAR" val="1"/>
  <p:tag name="KSO_WM_UNIT_LAYERLEVEL" val="1_1"/>
  <p:tag name="KSO_WM_DIAGRAM_GROUP_CODE" val="m1-1"/>
  <p:tag name="KSO_WM_UNIT_FILL_FORE_SCHEMECOLOR_INDEX" val="6"/>
  <p:tag name="KSO_WM_UNIT_FILL_TYPE" val="1"/>
  <p:tag name="KSO_WM_UNIT_TEXT_FILL_FORE_SCHEMECOLOR_INDEX" val="13"/>
  <p:tag name="KSO_WM_UNIT_TEXT_FILL_TYPE" val="1"/>
</p:tagLst>
</file>

<file path=ppt/theme/theme1.xml><?xml version="1.0" encoding="utf-8"?>
<a:theme xmlns:a="http://schemas.openxmlformats.org/drawingml/2006/main" name="PatSnap">
  <a:themeElements>
    <a:clrScheme name="自定义 4">
      <a:dk1>
        <a:sysClr val="windowText" lastClr="000000"/>
      </a:dk1>
      <a:lt1>
        <a:sysClr val="window" lastClr="FFFFFF"/>
      </a:lt1>
      <a:dk2>
        <a:srgbClr val="44546A"/>
      </a:dk2>
      <a:lt2>
        <a:srgbClr val="E7E6E6"/>
      </a:lt2>
      <a:accent1>
        <a:srgbClr val="3A6EA8"/>
      </a:accent1>
      <a:accent2>
        <a:srgbClr val="ED7D31"/>
      </a:accent2>
      <a:accent3>
        <a:srgbClr val="A5A5A5"/>
      </a:accent3>
      <a:accent4>
        <a:srgbClr val="FFC000"/>
      </a:accent4>
      <a:accent5>
        <a:srgbClr val="4472C4"/>
      </a:accent5>
      <a:accent6>
        <a:srgbClr val="70AD47"/>
      </a:accent6>
      <a:hlink>
        <a:srgbClr val="000000"/>
      </a:hlink>
      <a:folHlink>
        <a:srgbClr val="954F72"/>
      </a:folHlink>
    </a:clrScheme>
    <a:fontScheme name="标准1">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21572</Words>
  <Application>WPS 演示</Application>
  <PresentationFormat>全屏显示(16:9)</PresentationFormat>
  <Paragraphs>1803</Paragraphs>
  <Slides>145</Slides>
  <Notes>35</Notes>
  <HiddenSlides>0</HiddenSlides>
  <MMClips>2</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145</vt:i4>
      </vt:variant>
    </vt:vector>
  </HeadingPairs>
  <TitlesOfParts>
    <vt:vector size="174" baseType="lpstr">
      <vt:lpstr>Arial</vt:lpstr>
      <vt:lpstr>宋体</vt:lpstr>
      <vt:lpstr>Wingdings</vt:lpstr>
      <vt:lpstr>Arial</vt:lpstr>
      <vt:lpstr>微软雅黑</vt:lpstr>
      <vt:lpstr>微软雅黑 Light</vt:lpstr>
      <vt:lpstr>黑体</vt:lpstr>
      <vt:lpstr>Noto Sans CJK JP Regular</vt:lpstr>
      <vt:lpstr>Segoe Print</vt:lpstr>
      <vt:lpstr>华文黑体</vt:lpstr>
      <vt:lpstr>Impact</vt:lpstr>
      <vt:lpstr>Wingdings</vt:lpstr>
      <vt:lpstr>Calibri Light</vt:lpstr>
      <vt:lpstr>Arial Unicode MS</vt:lpstr>
      <vt:lpstr>等线</vt:lpstr>
      <vt:lpstr>Segoe UI</vt:lpstr>
      <vt:lpstr>微软雅黑 Light</vt:lpstr>
      <vt:lpstr>Times New Roman</vt:lpstr>
      <vt:lpstr>Noto Sans S Chinese Regular</vt:lpstr>
      <vt:lpstr>Source Han Sans CN Normal</vt:lpstr>
      <vt:lpstr>Kozuka Gothic Pro R</vt:lpstr>
      <vt:lpstr>Heiti SC Light</vt:lpstr>
      <vt:lpstr>hakuyoxingshu7000</vt:lpstr>
      <vt:lpstr>MicrosoftYaHei-Bold</vt:lpstr>
      <vt:lpstr>造字工房悦圆（非商用）常规体</vt:lpstr>
      <vt:lpstr>Times New Roman</vt:lpstr>
      <vt:lpstr>Noto Sans SC</vt:lpstr>
      <vt:lpstr>Helvetica Neue</vt:lpstr>
      <vt:lpstr>PatSnap</vt:lpstr>
      <vt:lpstr>PowerPoint 演示文稿</vt:lpstr>
      <vt:lpstr>专利权的特点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您有任何问请，请联系我们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您有任何问请，请联系我们 13718063687</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如何利用智慧芽数据库构建合理检索式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二.重要专利解读-引用 </vt:lpstr>
      <vt:lpstr>PowerPoint 演示文稿</vt:lpstr>
      <vt:lpstr>PowerPoint 演示文稿</vt:lpstr>
      <vt:lpstr>PowerPoint 演示文稿</vt:lpstr>
      <vt:lpstr>PowerPoint 演示文稿</vt:lpstr>
      <vt:lpstr>PowerPoint 演示文稿</vt:lpstr>
      <vt:lpstr>PowerPoint 演示文稿</vt:lpstr>
      <vt:lpstr> </vt:lpstr>
      <vt:lpstr> </vt:lpstr>
      <vt:lpstr> </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21. 检索结果页面过滤支持高级搜索表格形式，用户操作更简单</vt:lpstr>
      <vt:lpstr>22. 调整用户中心菜单结构，提升用户体验</vt:lpstr>
      <vt:lpstr>23. 其它功能优化，提升用户体验-工作空间</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熊猫哒哒</dc:creator>
  <cp:lastModifiedBy>杜伟</cp:lastModifiedBy>
  <cp:revision>548</cp:revision>
  <dcterms:created xsi:type="dcterms:W3CDTF">2017-11-13T05:41:00Z</dcterms:created>
  <dcterms:modified xsi:type="dcterms:W3CDTF">2020-07-08T02:51:55Z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